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F7B7111-76F3-4D75-919C-25AF9E9D03E4}" type="datetimeFigureOut">
              <a:rPr lang="en-US" smtClean="0"/>
              <a:pPr/>
              <a:t>2/8/2018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24C2FB-A594-4F97-83A7-4D51B662E4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books.edu.gr/modules/ebook/show.php/DSGYM-A111/525/3464,14030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photodentro.edu.gr/v/item/ds/8521/2659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photodentro.edu.gr/v/item/ds/8521/336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Αγγλικά Αρχάριοι</a:t>
            </a:r>
            <a:r>
              <a:rPr lang="en-US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Α Γυμνασίου</a:t>
            </a:r>
            <a:r>
              <a:rPr lang="en-US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Unit 1 Welcome</a:t>
            </a:r>
            <a:endParaRPr lang="en-US" sz="3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- Θέση περιεχομένου" descr="img0_1.jpe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3164" y="1882775"/>
            <a:ext cx="3517671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FF00"/>
                </a:solidFill>
              </a:rPr>
              <a:t>Τρεις εκδοχές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l-GR" sz="1800" baseline="30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εκδοχή: Γραμμική διεκπεραίωση του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διαδραστικού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βιβλίου. Η ενότητα του βιβλίου διδάσκεται μετωπικά και ο καθηγητής προσπαθεί να αξιοποιήσει το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διαδραστικό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βιβλίο παράλληλα με το έντυπο υλικό του μαθήματος Μπορεί επιλεκτικά να δώσει κάποιες εργασίες στους μαθητές για το σπίτι χωρίς όμως να είναι υπερβολικές κι ο μαθητής να το θεωρεί υπερβολική επιπλέον δουλειά.</a:t>
            </a:r>
          </a:p>
          <a:p>
            <a:pPr algn="just"/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l-GR" sz="1800" baseline="30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εκδοχή: Εστιασμένη αξιοποίηση του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διαδραστικού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βιβλίου. Τα γραμματικά ή λεξιλογικά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φαινόμενα</a:t>
            </a:r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χρώματα-αριθμοί κλπ)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διδάσκονται πάλι μετωπικά αξιοποιώντας τους επιμέρους πόρους του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διαδραστικού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βιβλίου για καλύτερη κατανόηση. Ο καθηγητής χρησιμοποιεί ασκήσεις κλειστού τύπου ως εργασία στο σπίτι (</a:t>
            </a:r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homework)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από το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διαδραστικό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βιβλίο για καλύτερη κατανόηση των φαινομένων.</a:t>
            </a:r>
          </a:p>
          <a:p>
            <a:pPr algn="just"/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l-GR" sz="1800" baseline="30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εκδοχή: Αξιοποίηση των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διαδραστικών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βιβλίων στα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πλαίσια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πιο σύγχρονων παιδαγωγικών προσεγγίσεων.</a:t>
            </a:r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Ο μαθητής ενεργοποιείται δημιουργικά μέσω της διερεύνησης , αξιολόγησης και σύνθεσης του υλικού του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διαδραστικού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βιβλίου μέσω </a:t>
            </a:r>
            <a:r>
              <a:rPr lang="el-GR" sz="1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ομαδοσυνεργατικών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ομάδων( </a:t>
            </a:r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projects)</a:t>
            </a:r>
            <a:r>
              <a:rPr lang="el-GR" sz="1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Thanks for watching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Διονύσιος </a:t>
            </a:r>
            <a:r>
              <a:rPr lang="el-GR" dirty="0" err="1" smtClean="0"/>
              <a:t>Περδικάτσης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Warm up !!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27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Guess and match the phrases to the kids speaking</a:t>
            </a:r>
            <a:endParaRPr lang="en-US" sz="27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- Θέση περιεχομένου" descr="img1_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209800"/>
            <a:ext cx="1625600" cy="1511300"/>
          </a:xfrm>
        </p:spPr>
      </p:pic>
      <p:pic>
        <p:nvPicPr>
          <p:cNvPr id="12" name="11 - Εικόνα" descr="img1_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133600"/>
            <a:ext cx="1651000" cy="1676400"/>
          </a:xfrm>
          <a:prstGeom prst="rect">
            <a:avLst/>
          </a:prstGeom>
        </p:spPr>
      </p:pic>
      <p:sp>
        <p:nvSpPr>
          <p:cNvPr id="14" name="13 - Έλλειψη"/>
          <p:cNvSpPr/>
          <p:nvPr/>
        </p:nvSpPr>
        <p:spPr>
          <a:xfrm>
            <a:off x="3505200" y="4876800"/>
            <a:ext cx="1143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Ola!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14 - Στρογγυλεμένο ορθογώνιο"/>
          <p:cNvSpPr/>
          <p:nvPr/>
        </p:nvSpPr>
        <p:spPr>
          <a:xfrm>
            <a:off x="457200" y="5029200"/>
            <a:ext cx="1066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Hi there!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15 - Έλλειψη"/>
          <p:cNvSpPr/>
          <p:nvPr/>
        </p:nvSpPr>
        <p:spPr>
          <a:xfrm>
            <a:off x="6400800" y="4953000"/>
            <a:ext cx="16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5"/>
                </a:solidFill>
              </a:rPr>
              <a:t>Apa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r>
              <a:rPr lang="en-US" dirty="0" err="1" smtClean="0">
                <a:solidFill>
                  <a:schemeClr val="accent5"/>
                </a:solidFill>
              </a:rPr>
              <a:t>kabar</a:t>
            </a:r>
            <a:r>
              <a:rPr lang="en-US" dirty="0" smtClean="0">
                <a:solidFill>
                  <a:schemeClr val="accent5"/>
                </a:solidFill>
              </a:rPr>
              <a:t>!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17" name="16 - Εικόνα" descr="img1_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752600"/>
            <a:ext cx="1625600" cy="1651000"/>
          </a:xfrm>
          <a:prstGeom prst="rect">
            <a:avLst/>
          </a:prstGeom>
        </p:spPr>
      </p:pic>
      <p:cxnSp>
        <p:nvCxnSpPr>
          <p:cNvPr id="19" name="18 - Ευθύγραμμο βέλος σύνδεσης"/>
          <p:cNvCxnSpPr/>
          <p:nvPr/>
        </p:nvCxnSpPr>
        <p:spPr>
          <a:xfrm rot="5400000">
            <a:off x="990600" y="4038600"/>
            <a:ext cx="9906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/>
          <p:cNvCxnSpPr/>
          <p:nvPr/>
        </p:nvCxnSpPr>
        <p:spPr>
          <a:xfrm>
            <a:off x="4724400" y="3505200"/>
            <a:ext cx="1905000" cy="1371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25 - Ευθύγραμμο βέλος σύνδεσης"/>
          <p:cNvCxnSpPr/>
          <p:nvPr/>
        </p:nvCxnSpPr>
        <p:spPr>
          <a:xfrm rot="10800000" flipV="1">
            <a:off x="4572000" y="3810000"/>
            <a:ext cx="3200400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Check this profile and read it aloud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Name: Mary</a:t>
            </a:r>
          </a:p>
          <a:p>
            <a:r>
              <a:rPr lang="en-US" dirty="0" smtClean="0"/>
              <a:t>Surname: Smith</a:t>
            </a:r>
          </a:p>
          <a:p>
            <a:r>
              <a:rPr lang="en-US" dirty="0" smtClean="0"/>
              <a:t>Country: England </a:t>
            </a:r>
          </a:p>
          <a:p>
            <a:endParaRPr lang="el-GR" dirty="0" smtClean="0"/>
          </a:p>
          <a:p>
            <a:endParaRPr lang="en-US" dirty="0"/>
          </a:p>
        </p:txBody>
      </p:sp>
      <p:pic>
        <p:nvPicPr>
          <p:cNvPr id="4" name="3 - Εικόνα" descr="img1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057400"/>
            <a:ext cx="28956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Match the words to the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colours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Black</a:t>
            </a:r>
          </a:p>
          <a:p>
            <a:r>
              <a:rPr lang="en-US" dirty="0" smtClean="0">
                <a:solidFill>
                  <a:schemeClr val="accent5"/>
                </a:solidFill>
              </a:rPr>
              <a:t>Blue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Red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Pink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Yellow</a:t>
            </a:r>
          </a:p>
          <a:p>
            <a:endParaRPr lang="en-US" dirty="0"/>
          </a:p>
        </p:txBody>
      </p:sp>
      <p:sp>
        <p:nvSpPr>
          <p:cNvPr id="4" name="3 - Έλλειψη"/>
          <p:cNvSpPr/>
          <p:nvPr/>
        </p:nvSpPr>
        <p:spPr>
          <a:xfrm>
            <a:off x="5257800" y="5181600"/>
            <a:ext cx="914400" cy="9144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4 - Έλλειψη"/>
          <p:cNvSpPr/>
          <p:nvPr/>
        </p:nvSpPr>
        <p:spPr>
          <a:xfrm>
            <a:off x="7467600" y="2895600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 - Έλλειψη"/>
          <p:cNvSpPr/>
          <p:nvPr/>
        </p:nvSpPr>
        <p:spPr>
          <a:xfrm>
            <a:off x="7848600" y="5486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6 - Έλλειψη"/>
          <p:cNvSpPr/>
          <p:nvPr/>
        </p:nvSpPr>
        <p:spPr>
          <a:xfrm>
            <a:off x="7543800" y="1752600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- Έλλειψη"/>
          <p:cNvSpPr/>
          <p:nvPr/>
        </p:nvSpPr>
        <p:spPr>
          <a:xfrm>
            <a:off x="7543800" y="39624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- Δεξιό βέλος"/>
          <p:cNvSpPr/>
          <p:nvPr/>
        </p:nvSpPr>
        <p:spPr>
          <a:xfrm>
            <a:off x="2133600" y="2057400"/>
            <a:ext cx="990600" cy="304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9 - Δεξιό βέλος"/>
          <p:cNvSpPr/>
          <p:nvPr/>
        </p:nvSpPr>
        <p:spPr>
          <a:xfrm>
            <a:off x="2057400" y="2590800"/>
            <a:ext cx="990600" cy="332232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- Δεξιό βέλος"/>
          <p:cNvSpPr/>
          <p:nvPr/>
        </p:nvSpPr>
        <p:spPr>
          <a:xfrm>
            <a:off x="1981200" y="3124200"/>
            <a:ext cx="978408" cy="256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1 - Δεξιό βέλος"/>
          <p:cNvSpPr/>
          <p:nvPr/>
        </p:nvSpPr>
        <p:spPr>
          <a:xfrm>
            <a:off x="1905000" y="3657600"/>
            <a:ext cx="978408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- Δεξιό βέλος"/>
          <p:cNvSpPr/>
          <p:nvPr/>
        </p:nvSpPr>
        <p:spPr>
          <a:xfrm>
            <a:off x="2438400" y="4267200"/>
            <a:ext cx="978408" cy="256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0.01111 L 0.52083 0.28889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0.02037 L 0.3125 0.35371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53 0.00371 L 0.53819 0.01482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19 0.00556 L 0.60486 0.27222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" y="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86 0.0037 L 0.50486 -0.2963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1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Find the number and colour of the objects</a:t>
            </a:r>
            <a:br>
              <a:rPr lang="en-US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latin typeface="Arial" pitchFamily="34" charset="0"/>
                <a:cs typeface="Arial" pitchFamily="34" charset="0"/>
              </a:rPr>
              <a:t>and read them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- Θέση περιεχομένου" descr="img1_3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905000"/>
            <a:ext cx="4038600" cy="4343400"/>
          </a:xfrm>
        </p:spPr>
      </p:pic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 can see...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a. a green board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b. ....... pens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c. ....... posters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d. ....... students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e. ....... books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f. ....... windows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g. ....... notebooks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h. ....... school bags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err="1" smtClean="0">
                <a:solidFill>
                  <a:srgbClr val="FFFF00"/>
                </a:solidFill>
              </a:rPr>
              <a:t>i</a:t>
            </a:r>
            <a:r>
              <a:rPr lang="en-US" dirty="0" smtClean="0">
                <a:solidFill>
                  <a:srgbClr val="FFFF00"/>
                </a:solidFill>
              </a:rPr>
              <a:t>. ....... desks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j. ....... chairs 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hlinkClick r:id="rId2"/>
              </a:rPr>
              <a:t>Listening!!!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pPr>
              <a:buNone/>
            </a:pPr>
            <a:endParaRPr lang="en-US" dirty="0" smtClean="0">
              <a:hlinkClick r:id="rId2"/>
            </a:endParaRPr>
          </a:p>
        </p:txBody>
      </p:sp>
      <p:sp>
        <p:nvSpPr>
          <p:cNvPr id="6146" name="AutoShape 2" descr="Αποτέλεσμα εικόνας για funny children listening fac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148" name="AutoShape 4" descr="Αποτέλεσμα εικόνας για funny children listening fac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5 - Εικόνα" descr="αρχείο λήψη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981200"/>
            <a:ext cx="3429000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Project!!!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Group 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 smtClean="0">
                <a:latin typeface="Arial" pitchFamily="34" charset="0"/>
                <a:cs typeface="Arial" pitchFamily="34" charset="0"/>
              </a:rPr>
            </a:br>
            <a:r>
              <a:rPr lang="en-US" sz="2400" dirty="0" smtClean="0">
                <a:latin typeface="Arial" pitchFamily="34" charset="0"/>
                <a:cs typeface="Arial" pitchFamily="34" charset="0"/>
              </a:rPr>
              <a:t>When you are going home after school, look around for signs which have foreign words. In which language are they?</a:t>
            </a:r>
            <a:br>
              <a:rPr lang="en-US" sz="2400" dirty="0" smtClean="0">
                <a:latin typeface="Arial" pitchFamily="34" charset="0"/>
                <a:cs typeface="Arial" pitchFamily="34" charset="0"/>
              </a:rPr>
            </a:br>
            <a:r>
              <a:rPr lang="en-US" sz="2400" dirty="0" smtClean="0">
                <a:latin typeface="Arial" pitchFamily="34" charset="0"/>
                <a:cs typeface="Arial" pitchFamily="34" charset="0"/>
              </a:rPr>
              <a:t>Take a photo of some of them and make a collage for your class.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Group 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 smtClean="0">
                <a:latin typeface="Arial" pitchFamily="34" charset="0"/>
                <a:cs typeface="Arial" pitchFamily="34" charset="0"/>
              </a:rPr>
            </a:br>
            <a:r>
              <a:rPr lang="en-US" sz="2400" dirty="0" smtClean="0">
                <a:latin typeface="Arial" pitchFamily="34" charset="0"/>
                <a:cs typeface="Arial" pitchFamily="34" charset="0"/>
              </a:rPr>
              <a:t>Make a list of English words you use with your friends every day. Your teacher of Modern Greek can help you. Prepare bubbles for the notice board. Here is an example.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hlinkClick r:id="rId2"/>
              </a:rPr>
              <a:t>Fun - Matching exercise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Project!!!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Hi, everybody. I’m David, from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England. I’m 12 years old and I’m in the ‘THINK TEEN’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programme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Through this e-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programme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students from different countries get in touch and do projects. I’ve got a lot of key pals from all over the world and we have a lot of fun! Do you want to join us? Here are some photos of my e-friends. Look through your book and find their names!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- Θέση περιεχομένου" descr="img1_15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3600" y="1981200"/>
            <a:ext cx="1625600" cy="1511300"/>
          </a:xfrm>
        </p:spPr>
      </p:pic>
      <p:pic>
        <p:nvPicPr>
          <p:cNvPr id="8" name="7 - Εικόνα" descr="img1_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962400"/>
            <a:ext cx="16510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130</TotalTime>
  <Words>233</Words>
  <Application>Microsoft Office PowerPoint</Application>
  <PresentationFormat>Προβολή στην οθόνη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Ζωντάνια</vt:lpstr>
      <vt:lpstr>Αγγλικά Αρχάριοι Α Γυμνασίου Unit 1 Welcome</vt:lpstr>
      <vt:lpstr>Warm up !! Guess and match the phrases to the kids speaking</vt:lpstr>
      <vt:lpstr>Check this profile and read it aloud</vt:lpstr>
      <vt:lpstr>Match the words to the colours</vt:lpstr>
      <vt:lpstr>Find the number and colour of the objects and read them</vt:lpstr>
      <vt:lpstr>Listening!!!</vt:lpstr>
      <vt:lpstr>Project!!!</vt:lpstr>
      <vt:lpstr>Fun - Matching exercise</vt:lpstr>
      <vt:lpstr>Project!!!</vt:lpstr>
      <vt:lpstr>Τρεις εκδοχές</vt:lpstr>
      <vt:lpstr>Διαφάνεια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Dionisios</dc:creator>
  <cp:lastModifiedBy>Dionisios</cp:lastModifiedBy>
  <cp:revision>33</cp:revision>
  <dcterms:created xsi:type="dcterms:W3CDTF">2018-01-30T19:36:39Z</dcterms:created>
  <dcterms:modified xsi:type="dcterms:W3CDTF">2018-02-08T11:42:15Z</dcterms:modified>
</cp:coreProperties>
</file>