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8" autoAdjust="0"/>
    <p:restoredTop sz="94660"/>
  </p:normalViewPr>
  <p:slideViewPr>
    <p:cSldViewPr snapToGrid="0">
      <p:cViewPr varScale="1">
        <p:scale>
          <a:sx n="114" d="100"/>
          <a:sy n="114" d="100"/>
        </p:scale>
        <p:origin x="30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74A4439-E1AE-470C-9505-C221BF0636C3}"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CBF69-4DAA-4110-9C25-4506313CC4F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002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4A4439-E1AE-470C-9505-C221BF0636C3}"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2017231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4A4439-E1AE-470C-9505-C221BF0636C3}"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377376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74A4439-E1AE-470C-9505-C221BF0636C3}"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1622449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74A4439-E1AE-470C-9505-C221BF0636C3}"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CBF69-4DAA-4110-9C25-4506313CC4F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54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74A4439-E1AE-470C-9505-C221BF0636C3}"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3468215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9728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21792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74A4439-E1AE-470C-9505-C221BF0636C3}" type="datetimeFigureOut">
              <a:rPr lang="en-US" smtClean="0"/>
              <a:t>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331387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74A4439-E1AE-470C-9505-C221BF0636C3}" type="datetimeFigureOut">
              <a:rPr lang="en-US" smtClean="0"/>
              <a:t>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3093818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4A4439-E1AE-470C-9505-C221BF0636C3}" type="datetimeFigureOut">
              <a:rPr lang="en-US" smtClean="0"/>
              <a:t>1/5/2021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56079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74A4439-E1AE-470C-9505-C221BF0636C3}" type="datetimeFigureOut">
              <a:rPr lang="en-US" smtClean="0"/>
              <a:t>1/5/2021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6ACBF69-4DAA-4110-9C25-4506313CC4F8}" type="slidenum">
              <a:rPr lang="en-US" smtClean="0"/>
              <a:t>‹#›</a:t>
            </a:fld>
            <a:endParaRPr lang="en-US"/>
          </a:p>
        </p:txBody>
      </p:sp>
    </p:spTree>
    <p:extLst>
      <p:ext uri="{BB962C8B-B14F-4D97-AF65-F5344CB8AC3E}">
        <p14:creationId xmlns:p14="http://schemas.microsoft.com/office/powerpoint/2010/main" val="692595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74A4439-E1AE-470C-9505-C221BF0636C3}"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ACBF69-4DAA-4110-9C25-4506313CC4F8}" type="slidenum">
              <a:rPr lang="en-US" smtClean="0"/>
              <a:t>‹#›</a:t>
            </a:fld>
            <a:endParaRPr lang="en-US"/>
          </a:p>
        </p:txBody>
      </p:sp>
    </p:spTree>
    <p:extLst>
      <p:ext uri="{BB962C8B-B14F-4D97-AF65-F5344CB8AC3E}">
        <p14:creationId xmlns:p14="http://schemas.microsoft.com/office/powerpoint/2010/main" val="512551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74A4439-E1AE-470C-9505-C221BF0636C3}" type="datetimeFigureOut">
              <a:rPr lang="en-US" smtClean="0"/>
              <a:t>1/5/2021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6ACBF69-4DAA-4110-9C25-4506313CC4F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332954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068E85-1A34-4878-8D4D-721FE56F80D9}"/>
              </a:ext>
            </a:extLst>
          </p:cNvPr>
          <p:cNvSpPr>
            <a:spLocks noGrp="1"/>
          </p:cNvSpPr>
          <p:nvPr>
            <p:ph type="ctrTitle"/>
          </p:nvPr>
        </p:nvSpPr>
        <p:spPr/>
        <p:txBody>
          <a:bodyPr>
            <a:normAutofit fontScale="90000"/>
          </a:bodyPr>
          <a:lstStyle/>
          <a:p>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br>
              <a:rPr lang="en-US" sz="2400" dirty="0">
                <a:latin typeface="Arial Narrow" panose="020B0606020202030204" pitchFamily="34" charset="0"/>
              </a:rPr>
            </a:br>
            <a:r>
              <a:rPr lang="en-US" sz="2400" dirty="0">
                <a:latin typeface="Berlin Sans FB Demi" panose="020E0802020502020306" pitchFamily="34" charset="0"/>
              </a:rPr>
              <a:t>WEIRD ART </a:t>
            </a:r>
            <a:br>
              <a:rPr lang="en-US" sz="1600" dirty="0"/>
            </a:br>
            <a:br>
              <a:rPr lang="en-US" sz="1600" dirty="0"/>
            </a:br>
            <a:br>
              <a:rPr lang="en-US" sz="1600" dirty="0"/>
            </a:br>
            <a:endParaRPr lang="en-US" sz="1600" dirty="0"/>
          </a:p>
        </p:txBody>
      </p:sp>
      <p:sp>
        <p:nvSpPr>
          <p:cNvPr id="3" name="Υπότιτλος 2">
            <a:extLst>
              <a:ext uri="{FF2B5EF4-FFF2-40B4-BE49-F238E27FC236}">
                <a16:creationId xmlns:a16="http://schemas.microsoft.com/office/drawing/2014/main" id="{43F12D1A-7636-4A6E-A92D-4EB0BF449A49}"/>
              </a:ext>
            </a:extLst>
          </p:cNvPr>
          <p:cNvSpPr>
            <a:spLocks noGrp="1"/>
          </p:cNvSpPr>
          <p:nvPr>
            <p:ph type="subTitle" idx="1"/>
          </p:nvPr>
        </p:nvSpPr>
        <p:spPr>
          <a:xfrm>
            <a:off x="1524000" y="2936147"/>
            <a:ext cx="9144000" cy="2321653"/>
          </a:xfrm>
        </p:spPr>
        <p:txBody>
          <a:bodyPr>
            <a:normAutofit/>
          </a:bodyPr>
          <a:lstStyle/>
          <a:p>
            <a:r>
              <a:rPr lang="en-US" sz="2000" dirty="0"/>
              <a:t>In this research, you will see some weird art and some weird artist</a:t>
            </a:r>
          </a:p>
        </p:txBody>
      </p:sp>
    </p:spTree>
    <p:extLst>
      <p:ext uri="{BB962C8B-B14F-4D97-AF65-F5344CB8AC3E}">
        <p14:creationId xmlns:p14="http://schemas.microsoft.com/office/powerpoint/2010/main" val="4213586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EF45BC-6685-4BD7-BEF9-082CAC22F68B}"/>
              </a:ext>
            </a:extLst>
          </p:cNvPr>
          <p:cNvSpPr>
            <a:spLocks noGrp="1"/>
          </p:cNvSpPr>
          <p:nvPr>
            <p:ph type="title"/>
          </p:nvPr>
        </p:nvSpPr>
        <p:spPr/>
        <p:txBody>
          <a:bodyPr>
            <a:normAutofit/>
          </a:bodyPr>
          <a:lstStyle/>
          <a:p>
            <a:r>
              <a:rPr lang="en-US" sz="3600" dirty="0"/>
              <a:t>Franz Marc </a:t>
            </a:r>
          </a:p>
        </p:txBody>
      </p:sp>
      <p:sp>
        <p:nvSpPr>
          <p:cNvPr id="3" name="Θέση κειμένου 2">
            <a:extLst>
              <a:ext uri="{FF2B5EF4-FFF2-40B4-BE49-F238E27FC236}">
                <a16:creationId xmlns:a16="http://schemas.microsoft.com/office/drawing/2014/main" id="{D88B14A9-33FA-4533-B20B-5DEC6B2F7719}"/>
              </a:ext>
            </a:extLst>
          </p:cNvPr>
          <p:cNvSpPr>
            <a:spLocks noGrp="1"/>
          </p:cNvSpPr>
          <p:nvPr>
            <p:ph type="body" idx="1"/>
          </p:nvPr>
        </p:nvSpPr>
        <p:spPr/>
        <p:txBody>
          <a:bodyPr/>
          <a:lstStyle/>
          <a:p>
            <a:r>
              <a:rPr lang="en-US" dirty="0"/>
              <a:t>BLUE HORSES, 1911</a:t>
            </a:r>
          </a:p>
        </p:txBody>
      </p:sp>
      <p:pic>
        <p:nvPicPr>
          <p:cNvPr id="8" name="Θέση περιεχομένου 7">
            <a:extLst>
              <a:ext uri="{FF2B5EF4-FFF2-40B4-BE49-F238E27FC236}">
                <a16:creationId xmlns:a16="http://schemas.microsoft.com/office/drawing/2014/main" id="{CECF8966-5FA1-47D9-BC31-180A6338C42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96963" y="2836650"/>
            <a:ext cx="4938712" cy="2870626"/>
          </a:xfrm>
        </p:spPr>
      </p:pic>
      <p:sp>
        <p:nvSpPr>
          <p:cNvPr id="5" name="Θέση κειμένου 4">
            <a:extLst>
              <a:ext uri="{FF2B5EF4-FFF2-40B4-BE49-F238E27FC236}">
                <a16:creationId xmlns:a16="http://schemas.microsoft.com/office/drawing/2014/main" id="{F03859B7-198B-4F77-8F45-07E98948D9D3}"/>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D7C8C22E-6BF0-4EED-9CD2-264757565A7C}"/>
              </a:ext>
            </a:extLst>
          </p:cNvPr>
          <p:cNvSpPr>
            <a:spLocks noGrp="1"/>
          </p:cNvSpPr>
          <p:nvPr>
            <p:ph sz="quarter" idx="4"/>
          </p:nvPr>
        </p:nvSpPr>
        <p:spPr/>
        <p:txBody>
          <a:bodyPr/>
          <a:lstStyle/>
          <a:p>
            <a:r>
              <a:rPr lang="en-US" dirty="0"/>
              <a:t> Marc gave an emotional or psychological meaning or purpose to the colors he used in his work: blue was used for masculinity and spirituality, yellow represented feminine joy, and red encased the sound of violence and of base matter. Marc used blue throughout his career to represent spirituality and his use of vivid color is thought to have been an attempt to eschew the material world to evoke a spiritual or transcendental essence.</a:t>
            </a:r>
          </a:p>
        </p:txBody>
      </p:sp>
    </p:spTree>
    <p:extLst>
      <p:ext uri="{BB962C8B-B14F-4D97-AF65-F5344CB8AC3E}">
        <p14:creationId xmlns:p14="http://schemas.microsoft.com/office/powerpoint/2010/main" val="1182197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1ED6F6-A9EC-412F-B3C5-B6198EF62580}"/>
              </a:ext>
            </a:extLst>
          </p:cNvPr>
          <p:cNvSpPr>
            <a:spLocks noGrp="1"/>
          </p:cNvSpPr>
          <p:nvPr>
            <p:ph type="title"/>
          </p:nvPr>
        </p:nvSpPr>
        <p:spPr/>
        <p:txBody>
          <a:bodyPr>
            <a:normAutofit/>
          </a:bodyPr>
          <a:lstStyle/>
          <a:p>
            <a:r>
              <a:rPr lang="en-US" sz="3600" dirty="0"/>
              <a:t>Edvard Munch </a:t>
            </a:r>
          </a:p>
        </p:txBody>
      </p:sp>
      <p:sp>
        <p:nvSpPr>
          <p:cNvPr id="3" name="Θέση κειμένου 2">
            <a:extLst>
              <a:ext uri="{FF2B5EF4-FFF2-40B4-BE49-F238E27FC236}">
                <a16:creationId xmlns:a16="http://schemas.microsoft.com/office/drawing/2014/main" id="{4173B66E-8DC2-4E12-88D4-ECFFCE9E5607}"/>
              </a:ext>
            </a:extLst>
          </p:cNvPr>
          <p:cNvSpPr>
            <a:spLocks noGrp="1"/>
          </p:cNvSpPr>
          <p:nvPr>
            <p:ph type="body" idx="1"/>
          </p:nvPr>
        </p:nvSpPr>
        <p:spPr/>
        <p:txBody>
          <a:bodyPr/>
          <a:lstStyle/>
          <a:p>
            <a:r>
              <a:rPr lang="en-US" dirty="0"/>
              <a:t>The scream, 1893</a:t>
            </a:r>
          </a:p>
        </p:txBody>
      </p:sp>
      <p:pic>
        <p:nvPicPr>
          <p:cNvPr id="8" name="Θέση περιεχομένου 7">
            <a:extLst>
              <a:ext uri="{FF2B5EF4-FFF2-40B4-BE49-F238E27FC236}">
                <a16:creationId xmlns:a16="http://schemas.microsoft.com/office/drawing/2014/main" id="{29F05101-7B49-47CE-B72B-C0CEAEE47B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205749" y="2582863"/>
            <a:ext cx="2721140" cy="3378200"/>
          </a:xfrm>
        </p:spPr>
      </p:pic>
      <p:sp>
        <p:nvSpPr>
          <p:cNvPr id="5" name="Θέση κειμένου 4">
            <a:extLst>
              <a:ext uri="{FF2B5EF4-FFF2-40B4-BE49-F238E27FC236}">
                <a16:creationId xmlns:a16="http://schemas.microsoft.com/office/drawing/2014/main" id="{7DDDA94B-7210-48B7-BC10-D62B0BD73B00}"/>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E6330946-C475-43EA-9B55-DFBD76B6BC3D}"/>
              </a:ext>
            </a:extLst>
          </p:cNvPr>
          <p:cNvSpPr>
            <a:spLocks noGrp="1"/>
          </p:cNvSpPr>
          <p:nvPr>
            <p:ph sz="quarter" idx="4"/>
          </p:nvPr>
        </p:nvSpPr>
        <p:spPr/>
        <p:txBody>
          <a:bodyPr>
            <a:noAutofit/>
          </a:bodyPr>
          <a:lstStyle/>
          <a:p>
            <a:r>
              <a:rPr lang="en-US" sz="1800" dirty="0"/>
              <a:t>Here, however, in depicting his own morbid experience, he has let go, and allowed the foreground figure to become distorted by the subjectivized flow of nature; the scream could be interpreted as expressing the agony of the obliteration of human personality by this unifying force. Significantly, although it was Munch himself who underwent the experience depicted, the protagonist bears no resemblance to him or anyone else. The creature in the foreground has been depersonalized, if anything, stamped with a trace of the femininity of the world that has come close to assimilating it.</a:t>
            </a:r>
          </a:p>
        </p:txBody>
      </p:sp>
    </p:spTree>
    <p:extLst>
      <p:ext uri="{BB962C8B-B14F-4D97-AF65-F5344CB8AC3E}">
        <p14:creationId xmlns:p14="http://schemas.microsoft.com/office/powerpoint/2010/main" val="2964059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91DADC-2545-4329-B921-9D33AE0C35ED}"/>
              </a:ext>
            </a:extLst>
          </p:cNvPr>
          <p:cNvSpPr>
            <a:spLocks noGrp="1"/>
          </p:cNvSpPr>
          <p:nvPr>
            <p:ph type="ctrTitle"/>
          </p:nvPr>
        </p:nvSpPr>
        <p:spPr/>
        <p:txBody>
          <a:bodyPr/>
          <a:lstStyle/>
          <a:p>
            <a:r>
              <a:rPr lang="en-US" dirty="0"/>
              <a:t>Maria </a:t>
            </a:r>
            <a:r>
              <a:rPr lang="en-US" dirty="0" err="1"/>
              <a:t>Tsani</a:t>
            </a:r>
            <a:endParaRPr lang="en-US" dirty="0"/>
          </a:p>
        </p:txBody>
      </p:sp>
      <p:sp>
        <p:nvSpPr>
          <p:cNvPr id="3" name="Υπότιτλος 2">
            <a:extLst>
              <a:ext uri="{FF2B5EF4-FFF2-40B4-BE49-F238E27FC236}">
                <a16:creationId xmlns:a16="http://schemas.microsoft.com/office/drawing/2014/main" id="{47B1A018-9329-41B5-9AF5-C8306CBC431F}"/>
              </a:ext>
            </a:extLst>
          </p:cNvPr>
          <p:cNvSpPr>
            <a:spLocks noGrp="1"/>
          </p:cNvSpPr>
          <p:nvPr>
            <p:ph type="subTitle" idx="1"/>
          </p:nvPr>
        </p:nvSpPr>
        <p:spPr/>
        <p:txBody>
          <a:bodyPr/>
          <a:lstStyle/>
          <a:p>
            <a:endParaRPr lang="en-US" dirty="0"/>
          </a:p>
        </p:txBody>
      </p:sp>
      <p:pic>
        <p:nvPicPr>
          <p:cNvPr id="11" name="Γραφικό 10" descr="Παλέτα">
            <a:extLst>
              <a:ext uri="{FF2B5EF4-FFF2-40B4-BE49-F238E27FC236}">
                <a16:creationId xmlns:a16="http://schemas.microsoft.com/office/drawing/2014/main" id="{E2AC36D3-4169-4DB9-9908-6ED6C3B8A2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6480" y="3541220"/>
            <a:ext cx="914400" cy="914400"/>
          </a:xfrm>
          <a:prstGeom prst="rect">
            <a:avLst/>
          </a:prstGeom>
        </p:spPr>
      </p:pic>
      <p:pic>
        <p:nvPicPr>
          <p:cNvPr id="13" name="Γραφικό 12" descr="Πινέλο">
            <a:extLst>
              <a:ext uri="{FF2B5EF4-FFF2-40B4-BE49-F238E27FC236}">
                <a16:creationId xmlns:a16="http://schemas.microsoft.com/office/drawing/2014/main" id="{777FA72C-74D0-41C0-B051-D51EB216688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15636" y="2945601"/>
            <a:ext cx="734037" cy="734037"/>
          </a:xfrm>
          <a:prstGeom prst="rect">
            <a:avLst/>
          </a:prstGeom>
        </p:spPr>
      </p:pic>
    </p:spTree>
    <p:extLst>
      <p:ext uri="{BB962C8B-B14F-4D97-AF65-F5344CB8AC3E}">
        <p14:creationId xmlns:p14="http://schemas.microsoft.com/office/powerpoint/2010/main" val="3840377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7B9043-F517-4A8C-A920-F1715E7C756E}"/>
              </a:ext>
            </a:extLst>
          </p:cNvPr>
          <p:cNvSpPr>
            <a:spLocks noGrp="1"/>
          </p:cNvSpPr>
          <p:nvPr>
            <p:ph type="title"/>
          </p:nvPr>
        </p:nvSpPr>
        <p:spPr/>
        <p:txBody>
          <a:bodyPr>
            <a:normAutofit/>
          </a:bodyPr>
          <a:lstStyle/>
          <a:p>
            <a:r>
              <a:rPr lang="en-US" sz="3600" dirty="0" err="1"/>
              <a:t>Jiannis</a:t>
            </a:r>
            <a:r>
              <a:rPr lang="en-US" sz="3600" dirty="0"/>
              <a:t> </a:t>
            </a:r>
            <a:r>
              <a:rPr lang="en-US" sz="3600" dirty="0" err="1"/>
              <a:t>Kounellis</a:t>
            </a:r>
            <a:endParaRPr lang="en-US" sz="3600" dirty="0"/>
          </a:p>
        </p:txBody>
      </p:sp>
      <p:sp>
        <p:nvSpPr>
          <p:cNvPr id="3" name="Θέση κειμένου 2">
            <a:extLst>
              <a:ext uri="{FF2B5EF4-FFF2-40B4-BE49-F238E27FC236}">
                <a16:creationId xmlns:a16="http://schemas.microsoft.com/office/drawing/2014/main" id="{1E5B3AF7-21D4-47C8-BCE2-FF4470ECECD8}"/>
              </a:ext>
            </a:extLst>
          </p:cNvPr>
          <p:cNvSpPr>
            <a:spLocks noGrp="1"/>
          </p:cNvSpPr>
          <p:nvPr>
            <p:ph type="body" idx="1"/>
          </p:nvPr>
        </p:nvSpPr>
        <p:spPr/>
        <p:txBody>
          <a:bodyPr/>
          <a:lstStyle/>
          <a:p>
            <a:r>
              <a:rPr lang="en-US" dirty="0"/>
              <a:t>Untitled 12 horses, 1969</a:t>
            </a:r>
          </a:p>
        </p:txBody>
      </p:sp>
      <p:pic>
        <p:nvPicPr>
          <p:cNvPr id="8" name="Θέση περιεχομένου 7">
            <a:extLst>
              <a:ext uri="{FF2B5EF4-FFF2-40B4-BE49-F238E27FC236}">
                <a16:creationId xmlns:a16="http://schemas.microsoft.com/office/drawing/2014/main" id="{B261A4F7-04A9-497D-A539-DD4C43644F2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96963" y="2614293"/>
            <a:ext cx="4938712" cy="3315339"/>
          </a:xfrm>
        </p:spPr>
      </p:pic>
      <p:sp>
        <p:nvSpPr>
          <p:cNvPr id="5" name="Θέση κειμένου 4">
            <a:extLst>
              <a:ext uri="{FF2B5EF4-FFF2-40B4-BE49-F238E27FC236}">
                <a16:creationId xmlns:a16="http://schemas.microsoft.com/office/drawing/2014/main" id="{7872F4B0-32C1-4711-AA77-7A7FBA0B2BE2}"/>
              </a:ext>
            </a:extLst>
          </p:cNvPr>
          <p:cNvSpPr>
            <a:spLocks noGrp="1"/>
          </p:cNvSpPr>
          <p:nvPr>
            <p:ph type="body" sz="quarter" idx="3"/>
          </p:nvPr>
        </p:nvSpPr>
        <p:spPr>
          <a:xfrm>
            <a:off x="6217920" y="1795244"/>
            <a:ext cx="4937760" cy="787090"/>
          </a:xfrm>
        </p:spPr>
        <p:txBody>
          <a:bodyPr/>
          <a:lstStyle/>
          <a:p>
            <a:endParaRPr lang="en-US" dirty="0"/>
          </a:p>
        </p:txBody>
      </p:sp>
      <p:sp>
        <p:nvSpPr>
          <p:cNvPr id="6" name="Θέση περιεχομένου 5">
            <a:extLst>
              <a:ext uri="{FF2B5EF4-FFF2-40B4-BE49-F238E27FC236}">
                <a16:creationId xmlns:a16="http://schemas.microsoft.com/office/drawing/2014/main" id="{DFD27A66-7ACE-4044-B56F-6F51F5FE87AF}"/>
              </a:ext>
            </a:extLst>
          </p:cNvPr>
          <p:cNvSpPr>
            <a:spLocks noGrp="1"/>
          </p:cNvSpPr>
          <p:nvPr>
            <p:ph sz="quarter" idx="4"/>
          </p:nvPr>
        </p:nvSpPr>
        <p:spPr/>
        <p:txBody>
          <a:bodyPr/>
          <a:lstStyle/>
          <a:p>
            <a:r>
              <a:rPr lang="en-US" dirty="0"/>
              <a:t>There is no transformation of material or exhibition space instead, the sole artistic act is an act of displacement that is, the decision to position twelve horses in the gallery.</a:t>
            </a:r>
            <a:r>
              <a:rPr lang="el-GR" dirty="0"/>
              <a:t> </a:t>
            </a:r>
            <a:r>
              <a:rPr lang="en-US" dirty="0"/>
              <a:t>Using horses, parrots, the human body itself, the artist removes the distinction between art and life.</a:t>
            </a:r>
          </a:p>
          <a:p>
            <a:endParaRPr lang="en-US" dirty="0"/>
          </a:p>
        </p:txBody>
      </p:sp>
    </p:spTree>
    <p:extLst>
      <p:ext uri="{BB962C8B-B14F-4D97-AF65-F5344CB8AC3E}">
        <p14:creationId xmlns:p14="http://schemas.microsoft.com/office/powerpoint/2010/main" val="365800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FD0DBC-1D08-4E24-8279-7D9252C2A859}"/>
              </a:ext>
            </a:extLst>
          </p:cNvPr>
          <p:cNvSpPr>
            <a:spLocks noGrp="1"/>
          </p:cNvSpPr>
          <p:nvPr>
            <p:ph type="title"/>
          </p:nvPr>
        </p:nvSpPr>
        <p:spPr/>
        <p:txBody>
          <a:bodyPr>
            <a:normAutofit/>
          </a:bodyPr>
          <a:lstStyle/>
          <a:p>
            <a:r>
              <a:rPr lang="en-US" sz="3600" dirty="0"/>
              <a:t>Mark Rothko </a:t>
            </a:r>
          </a:p>
        </p:txBody>
      </p:sp>
      <p:sp>
        <p:nvSpPr>
          <p:cNvPr id="3" name="Θέση κειμένου 2">
            <a:extLst>
              <a:ext uri="{FF2B5EF4-FFF2-40B4-BE49-F238E27FC236}">
                <a16:creationId xmlns:a16="http://schemas.microsoft.com/office/drawing/2014/main" id="{EDA67885-A365-4D48-BAB8-5E8234725EF3}"/>
              </a:ext>
            </a:extLst>
          </p:cNvPr>
          <p:cNvSpPr>
            <a:spLocks noGrp="1"/>
          </p:cNvSpPr>
          <p:nvPr>
            <p:ph type="body" idx="1"/>
          </p:nvPr>
        </p:nvSpPr>
        <p:spPr/>
        <p:txBody>
          <a:bodyPr/>
          <a:lstStyle/>
          <a:p>
            <a:r>
              <a:rPr lang="en-US" dirty="0"/>
              <a:t>Number 26, 1947</a:t>
            </a:r>
          </a:p>
        </p:txBody>
      </p:sp>
      <p:pic>
        <p:nvPicPr>
          <p:cNvPr id="8" name="Θέση περιεχομένου 7">
            <a:extLst>
              <a:ext uri="{FF2B5EF4-FFF2-40B4-BE49-F238E27FC236}">
                <a16:creationId xmlns:a16="http://schemas.microsoft.com/office/drawing/2014/main" id="{AD5C370A-8C7D-4B92-8A1C-09054215069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97280" y="2582334"/>
            <a:ext cx="4572000" cy="3333750"/>
          </a:xfrm>
        </p:spPr>
      </p:pic>
      <p:sp>
        <p:nvSpPr>
          <p:cNvPr id="5" name="Θέση κειμένου 4">
            <a:extLst>
              <a:ext uri="{FF2B5EF4-FFF2-40B4-BE49-F238E27FC236}">
                <a16:creationId xmlns:a16="http://schemas.microsoft.com/office/drawing/2014/main" id="{0C768A01-94A6-44EB-85D5-59504221403C}"/>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116E1A82-1DEB-4B07-811F-F3778CD5A86B}"/>
              </a:ext>
            </a:extLst>
          </p:cNvPr>
          <p:cNvSpPr>
            <a:spLocks noGrp="1"/>
          </p:cNvSpPr>
          <p:nvPr>
            <p:ph sz="quarter" idx="4"/>
          </p:nvPr>
        </p:nvSpPr>
        <p:spPr/>
        <p:txBody>
          <a:bodyPr/>
          <a:lstStyle/>
          <a:p>
            <a:r>
              <a:rPr lang="en-US" dirty="0"/>
              <a:t>The painter’s paintings are distinguished for their almost spiritual character while an element of depression is always present, they require from the viewer silence, concentration, absolute absorption.  </a:t>
            </a:r>
          </a:p>
        </p:txBody>
      </p:sp>
    </p:spTree>
    <p:extLst>
      <p:ext uri="{BB962C8B-B14F-4D97-AF65-F5344CB8AC3E}">
        <p14:creationId xmlns:p14="http://schemas.microsoft.com/office/powerpoint/2010/main" val="2861521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124A62-56AB-49DF-BABA-E645B170C22F}"/>
              </a:ext>
            </a:extLst>
          </p:cNvPr>
          <p:cNvSpPr>
            <a:spLocks noGrp="1"/>
          </p:cNvSpPr>
          <p:nvPr>
            <p:ph type="title"/>
          </p:nvPr>
        </p:nvSpPr>
        <p:spPr/>
        <p:txBody>
          <a:bodyPr>
            <a:normAutofit/>
          </a:bodyPr>
          <a:lstStyle/>
          <a:p>
            <a:r>
              <a:rPr lang="en-US" sz="3600" dirty="0"/>
              <a:t>Joseph </a:t>
            </a:r>
            <a:r>
              <a:rPr lang="en-US" sz="3600" dirty="0" err="1"/>
              <a:t>Kosuth</a:t>
            </a:r>
            <a:r>
              <a:rPr lang="en-US" sz="3600" dirty="0"/>
              <a:t> </a:t>
            </a:r>
          </a:p>
        </p:txBody>
      </p:sp>
      <p:sp>
        <p:nvSpPr>
          <p:cNvPr id="3" name="Θέση κειμένου 2">
            <a:extLst>
              <a:ext uri="{FF2B5EF4-FFF2-40B4-BE49-F238E27FC236}">
                <a16:creationId xmlns:a16="http://schemas.microsoft.com/office/drawing/2014/main" id="{B0901170-705A-4429-8D9B-F004D2D7258A}"/>
              </a:ext>
            </a:extLst>
          </p:cNvPr>
          <p:cNvSpPr>
            <a:spLocks noGrp="1"/>
          </p:cNvSpPr>
          <p:nvPr>
            <p:ph type="body" idx="1"/>
          </p:nvPr>
        </p:nvSpPr>
        <p:spPr/>
        <p:txBody>
          <a:bodyPr/>
          <a:lstStyle/>
          <a:p>
            <a:r>
              <a:rPr lang="en-US" dirty="0"/>
              <a:t>ONE AND THREE CHAIRS, 1965</a:t>
            </a:r>
          </a:p>
        </p:txBody>
      </p:sp>
      <p:pic>
        <p:nvPicPr>
          <p:cNvPr id="8" name="Θέση περιεχομένου 7">
            <a:extLst>
              <a:ext uri="{FF2B5EF4-FFF2-40B4-BE49-F238E27FC236}">
                <a16:creationId xmlns:a16="http://schemas.microsoft.com/office/drawing/2014/main" id="{A19D3460-260E-41E4-A4D4-6637634D68B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79331" y="2582863"/>
            <a:ext cx="4573975" cy="3378200"/>
          </a:xfrm>
        </p:spPr>
      </p:pic>
      <p:sp>
        <p:nvSpPr>
          <p:cNvPr id="5" name="Θέση κειμένου 4">
            <a:extLst>
              <a:ext uri="{FF2B5EF4-FFF2-40B4-BE49-F238E27FC236}">
                <a16:creationId xmlns:a16="http://schemas.microsoft.com/office/drawing/2014/main" id="{9C0A081F-7D6B-48B9-A71A-FE0BC8ABE411}"/>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AEE9A066-D1E7-40C0-BA48-6BCD25535AF4}"/>
              </a:ext>
            </a:extLst>
          </p:cNvPr>
          <p:cNvSpPr>
            <a:spLocks noGrp="1"/>
          </p:cNvSpPr>
          <p:nvPr>
            <p:ph sz="quarter" idx="4"/>
          </p:nvPr>
        </p:nvSpPr>
        <p:spPr/>
        <p:txBody>
          <a:bodyPr/>
          <a:lstStyle/>
          <a:p>
            <a:r>
              <a:rPr lang="en-US" dirty="0"/>
              <a:t>The artist creates a semantic equivalent between a real chair, its photograph and the photographic magnification of the definition as defined in the dictionary. The public is asked to think in what form the identity of the object is found. In the object itself, in its representation or in its verbal description.</a:t>
            </a:r>
          </a:p>
        </p:txBody>
      </p:sp>
    </p:spTree>
    <p:extLst>
      <p:ext uri="{BB962C8B-B14F-4D97-AF65-F5344CB8AC3E}">
        <p14:creationId xmlns:p14="http://schemas.microsoft.com/office/powerpoint/2010/main" val="872019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851FD5-10B3-4BB8-AA20-6C2EADAE471F}"/>
              </a:ext>
            </a:extLst>
          </p:cNvPr>
          <p:cNvSpPr>
            <a:spLocks noGrp="1"/>
          </p:cNvSpPr>
          <p:nvPr>
            <p:ph type="title"/>
          </p:nvPr>
        </p:nvSpPr>
        <p:spPr/>
        <p:txBody>
          <a:bodyPr>
            <a:normAutofit/>
          </a:bodyPr>
          <a:lstStyle/>
          <a:p>
            <a:r>
              <a:rPr lang="en-US" sz="3600" dirty="0"/>
              <a:t>Marcel Duchamp</a:t>
            </a:r>
          </a:p>
        </p:txBody>
      </p:sp>
      <p:sp>
        <p:nvSpPr>
          <p:cNvPr id="3" name="Θέση κειμένου 2">
            <a:extLst>
              <a:ext uri="{FF2B5EF4-FFF2-40B4-BE49-F238E27FC236}">
                <a16:creationId xmlns:a16="http://schemas.microsoft.com/office/drawing/2014/main" id="{D869EA66-592B-42EE-8FF9-B3FF7432DF8F}"/>
              </a:ext>
            </a:extLst>
          </p:cNvPr>
          <p:cNvSpPr>
            <a:spLocks noGrp="1"/>
          </p:cNvSpPr>
          <p:nvPr>
            <p:ph type="body" idx="1"/>
          </p:nvPr>
        </p:nvSpPr>
        <p:spPr/>
        <p:txBody>
          <a:bodyPr/>
          <a:lstStyle/>
          <a:p>
            <a:r>
              <a:rPr lang="en-US" dirty="0"/>
              <a:t>Bicycle Wheel, 1913 </a:t>
            </a:r>
          </a:p>
        </p:txBody>
      </p:sp>
      <p:pic>
        <p:nvPicPr>
          <p:cNvPr id="8" name="Θέση περιεχομένου 7">
            <a:extLst>
              <a:ext uri="{FF2B5EF4-FFF2-40B4-BE49-F238E27FC236}">
                <a16:creationId xmlns:a16="http://schemas.microsoft.com/office/drawing/2014/main" id="{A1E44EB5-4DA7-41D8-8616-0CA4B581239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320449" y="2691026"/>
            <a:ext cx="2491422" cy="3378200"/>
          </a:xfrm>
        </p:spPr>
      </p:pic>
      <p:sp>
        <p:nvSpPr>
          <p:cNvPr id="5" name="Θέση κειμένου 4">
            <a:extLst>
              <a:ext uri="{FF2B5EF4-FFF2-40B4-BE49-F238E27FC236}">
                <a16:creationId xmlns:a16="http://schemas.microsoft.com/office/drawing/2014/main" id="{EB811D4C-0AE2-4B10-BDCA-8DAD2D730307}"/>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886F5D42-3AC2-4182-89B7-DF9FFFA4A4C9}"/>
              </a:ext>
            </a:extLst>
          </p:cNvPr>
          <p:cNvSpPr>
            <a:spLocks noGrp="1"/>
          </p:cNvSpPr>
          <p:nvPr>
            <p:ph sz="quarter" idx="4"/>
          </p:nvPr>
        </p:nvSpPr>
        <p:spPr/>
        <p:txBody>
          <a:bodyPr/>
          <a:lstStyle/>
          <a:p>
            <a:r>
              <a:rPr lang="en-US" dirty="0"/>
              <a:t>In 1913, he simply took a bicycle wheel, rested it upside down on a stool instead of a pedestal and signed this construction as a work of art, since then, such joints have become works of art, not because they were works in the traditional sense of the term, but because the objects, alienated from their common use, are there, to see them and to appreciate them as art.</a:t>
            </a:r>
          </a:p>
        </p:txBody>
      </p:sp>
    </p:spTree>
    <p:extLst>
      <p:ext uri="{BB962C8B-B14F-4D97-AF65-F5344CB8AC3E}">
        <p14:creationId xmlns:p14="http://schemas.microsoft.com/office/powerpoint/2010/main" val="1766429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660B14-842C-43C6-B131-03DE8C81439B}"/>
              </a:ext>
            </a:extLst>
          </p:cNvPr>
          <p:cNvSpPr>
            <a:spLocks noGrp="1"/>
          </p:cNvSpPr>
          <p:nvPr>
            <p:ph type="title"/>
          </p:nvPr>
        </p:nvSpPr>
        <p:spPr/>
        <p:txBody>
          <a:bodyPr>
            <a:normAutofit/>
          </a:bodyPr>
          <a:lstStyle/>
          <a:p>
            <a:r>
              <a:rPr lang="en-US" sz="3600" dirty="0"/>
              <a:t>Salvador Dali</a:t>
            </a:r>
          </a:p>
        </p:txBody>
      </p:sp>
      <p:sp>
        <p:nvSpPr>
          <p:cNvPr id="3" name="Θέση κειμένου 2">
            <a:extLst>
              <a:ext uri="{FF2B5EF4-FFF2-40B4-BE49-F238E27FC236}">
                <a16:creationId xmlns:a16="http://schemas.microsoft.com/office/drawing/2014/main" id="{1DF67D39-14FB-48CB-BC47-6668A2E96312}"/>
              </a:ext>
            </a:extLst>
          </p:cNvPr>
          <p:cNvSpPr>
            <a:spLocks noGrp="1"/>
          </p:cNvSpPr>
          <p:nvPr>
            <p:ph type="body" idx="1"/>
          </p:nvPr>
        </p:nvSpPr>
        <p:spPr/>
        <p:txBody>
          <a:bodyPr>
            <a:normAutofit/>
          </a:bodyPr>
          <a:lstStyle/>
          <a:p>
            <a:r>
              <a:rPr lang="en-US" dirty="0"/>
              <a:t>The Persistence of </a:t>
            </a:r>
            <a:r>
              <a:rPr lang="en-US" dirty="0" err="1"/>
              <a:t>MemorY</a:t>
            </a:r>
            <a:r>
              <a:rPr lang="en-US" dirty="0"/>
              <a:t>, 1931</a:t>
            </a:r>
          </a:p>
        </p:txBody>
      </p:sp>
      <p:pic>
        <p:nvPicPr>
          <p:cNvPr id="8" name="Θέση περιεχομένου 7">
            <a:extLst>
              <a:ext uri="{FF2B5EF4-FFF2-40B4-BE49-F238E27FC236}">
                <a16:creationId xmlns:a16="http://schemas.microsoft.com/office/drawing/2014/main" id="{6C450581-AFE3-479E-BA79-FBD6655596F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90442" y="2582863"/>
            <a:ext cx="4751753" cy="3378200"/>
          </a:xfrm>
        </p:spPr>
      </p:pic>
      <p:sp>
        <p:nvSpPr>
          <p:cNvPr id="5" name="Θέση κειμένου 4">
            <a:extLst>
              <a:ext uri="{FF2B5EF4-FFF2-40B4-BE49-F238E27FC236}">
                <a16:creationId xmlns:a16="http://schemas.microsoft.com/office/drawing/2014/main" id="{9E43A47A-DB06-4296-8610-056C950FF1FD}"/>
              </a:ext>
            </a:extLst>
          </p:cNvPr>
          <p:cNvSpPr>
            <a:spLocks noGrp="1"/>
          </p:cNvSpPr>
          <p:nvPr>
            <p:ph type="body" sz="quarter" idx="3"/>
          </p:nvPr>
        </p:nvSpPr>
        <p:spPr/>
        <p:txBody>
          <a:bodyPr>
            <a:normAutofit/>
          </a:bodyPr>
          <a:lstStyle/>
          <a:p>
            <a:endParaRPr lang="en-US"/>
          </a:p>
        </p:txBody>
      </p:sp>
      <p:sp>
        <p:nvSpPr>
          <p:cNvPr id="6" name="Θέση περιεχομένου 5">
            <a:extLst>
              <a:ext uri="{FF2B5EF4-FFF2-40B4-BE49-F238E27FC236}">
                <a16:creationId xmlns:a16="http://schemas.microsoft.com/office/drawing/2014/main" id="{BCEBB30D-9CF0-41E8-AD88-A2F05AEC4324}"/>
              </a:ext>
            </a:extLst>
          </p:cNvPr>
          <p:cNvSpPr>
            <a:spLocks noGrp="1"/>
          </p:cNvSpPr>
          <p:nvPr>
            <p:ph sz="quarter" idx="4"/>
          </p:nvPr>
        </p:nvSpPr>
        <p:spPr>
          <a:xfrm>
            <a:off x="6249807" y="2582863"/>
            <a:ext cx="4937760" cy="3378200"/>
          </a:xfrm>
        </p:spPr>
        <p:txBody>
          <a:bodyPr/>
          <a:lstStyle/>
          <a:p>
            <a:r>
              <a:rPr lang="en-US" dirty="0"/>
              <a:t>Hard objects become inexplicably limp in this bleak and infinite dreamscape, while metal attracts ants like rotting flesh. Mastering what he called “the usual paralyzing tricks of eye-fooling,” Dalí painted with “the most imperialist fury of precision,” he said, but only “to systematize confusion and thus to help discredit completely the world of reality.” It is the classic Surrealist ambition, yet some literal reality is included, too: the distant golden cliffs are the coast of Catalonia, Dalí’s home.</a:t>
            </a:r>
          </a:p>
        </p:txBody>
      </p:sp>
    </p:spTree>
    <p:extLst>
      <p:ext uri="{BB962C8B-B14F-4D97-AF65-F5344CB8AC3E}">
        <p14:creationId xmlns:p14="http://schemas.microsoft.com/office/powerpoint/2010/main" val="157457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B566B5-45DE-4B88-A5F0-49437656AB2D}"/>
              </a:ext>
            </a:extLst>
          </p:cNvPr>
          <p:cNvSpPr>
            <a:spLocks noGrp="1"/>
          </p:cNvSpPr>
          <p:nvPr>
            <p:ph type="title"/>
          </p:nvPr>
        </p:nvSpPr>
        <p:spPr/>
        <p:txBody>
          <a:bodyPr>
            <a:normAutofit/>
          </a:bodyPr>
          <a:lstStyle/>
          <a:p>
            <a:r>
              <a:rPr lang="en-US" sz="3600" dirty="0"/>
              <a:t>Piet Mondrian</a:t>
            </a:r>
          </a:p>
        </p:txBody>
      </p:sp>
      <p:sp>
        <p:nvSpPr>
          <p:cNvPr id="3" name="Θέση κειμένου 2">
            <a:extLst>
              <a:ext uri="{FF2B5EF4-FFF2-40B4-BE49-F238E27FC236}">
                <a16:creationId xmlns:a16="http://schemas.microsoft.com/office/drawing/2014/main" id="{39560516-842D-4217-8BEA-78E2EA139969}"/>
              </a:ext>
            </a:extLst>
          </p:cNvPr>
          <p:cNvSpPr>
            <a:spLocks noGrp="1"/>
          </p:cNvSpPr>
          <p:nvPr>
            <p:ph type="body" idx="1"/>
          </p:nvPr>
        </p:nvSpPr>
        <p:spPr/>
        <p:txBody>
          <a:bodyPr/>
          <a:lstStyle/>
          <a:p>
            <a:r>
              <a:rPr lang="en-US" dirty="0"/>
              <a:t>Composition No. II, with Red and Blue, 1929</a:t>
            </a:r>
          </a:p>
        </p:txBody>
      </p:sp>
      <p:pic>
        <p:nvPicPr>
          <p:cNvPr id="8" name="Θέση περιεχομένου 7">
            <a:extLst>
              <a:ext uri="{FF2B5EF4-FFF2-40B4-BE49-F238E27FC236}">
                <a16:creationId xmlns:a16="http://schemas.microsoft.com/office/drawing/2014/main" id="{CFCEDB9E-58B7-41E2-84DF-5BB4E8A447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209174" y="2582863"/>
            <a:ext cx="2714289" cy="3378200"/>
          </a:xfrm>
        </p:spPr>
      </p:pic>
      <p:sp>
        <p:nvSpPr>
          <p:cNvPr id="5" name="Θέση κειμένου 4">
            <a:extLst>
              <a:ext uri="{FF2B5EF4-FFF2-40B4-BE49-F238E27FC236}">
                <a16:creationId xmlns:a16="http://schemas.microsoft.com/office/drawing/2014/main" id="{FE04EAF3-E22C-42F8-92A8-FF788A9C48EE}"/>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C9EC16EC-A02D-48FE-9FF9-D4C16F023035}"/>
              </a:ext>
            </a:extLst>
          </p:cNvPr>
          <p:cNvSpPr>
            <a:spLocks noGrp="1"/>
          </p:cNvSpPr>
          <p:nvPr>
            <p:ph sz="quarter" idx="4"/>
          </p:nvPr>
        </p:nvSpPr>
        <p:spPr/>
        <p:txBody>
          <a:bodyPr/>
          <a:lstStyle/>
          <a:p>
            <a:r>
              <a:rPr lang="en-US" dirty="0"/>
              <a:t>When Mondrian made his paintings, he would always mix his own </a:t>
            </a:r>
            <a:r>
              <a:rPr lang="en-US" dirty="0" err="1"/>
              <a:t>colours</a:t>
            </a:r>
            <a:r>
              <a:rPr lang="en-US" dirty="0"/>
              <a:t>, never using the paint directly out of a tube. He often used primary </a:t>
            </a:r>
            <a:r>
              <a:rPr lang="en-US" dirty="0" err="1"/>
              <a:t>colours</a:t>
            </a:r>
            <a:r>
              <a:rPr lang="en-US" dirty="0"/>
              <a:t> – red yellow and blue – as in this painting.</a:t>
            </a:r>
          </a:p>
        </p:txBody>
      </p:sp>
    </p:spTree>
    <p:extLst>
      <p:ext uri="{BB962C8B-B14F-4D97-AF65-F5344CB8AC3E}">
        <p14:creationId xmlns:p14="http://schemas.microsoft.com/office/powerpoint/2010/main" val="2749699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C8406E-82E0-4759-BE23-FEDDA6E2280E}"/>
              </a:ext>
            </a:extLst>
          </p:cNvPr>
          <p:cNvSpPr>
            <a:spLocks noGrp="1"/>
          </p:cNvSpPr>
          <p:nvPr>
            <p:ph type="title"/>
          </p:nvPr>
        </p:nvSpPr>
        <p:spPr/>
        <p:txBody>
          <a:bodyPr>
            <a:normAutofit/>
          </a:bodyPr>
          <a:lstStyle/>
          <a:p>
            <a:r>
              <a:rPr lang="en-US" sz="3600" dirty="0"/>
              <a:t>Wassily Kandinsky </a:t>
            </a:r>
          </a:p>
        </p:txBody>
      </p:sp>
      <p:sp>
        <p:nvSpPr>
          <p:cNvPr id="3" name="Θέση κειμένου 2">
            <a:extLst>
              <a:ext uri="{FF2B5EF4-FFF2-40B4-BE49-F238E27FC236}">
                <a16:creationId xmlns:a16="http://schemas.microsoft.com/office/drawing/2014/main" id="{5E921924-64AD-4596-B29E-FFAD399BE430}"/>
              </a:ext>
            </a:extLst>
          </p:cNvPr>
          <p:cNvSpPr>
            <a:spLocks noGrp="1"/>
          </p:cNvSpPr>
          <p:nvPr>
            <p:ph type="body" idx="1"/>
          </p:nvPr>
        </p:nvSpPr>
        <p:spPr/>
        <p:txBody>
          <a:bodyPr/>
          <a:lstStyle/>
          <a:p>
            <a:r>
              <a:rPr lang="en-US" dirty="0"/>
              <a:t>Improvisation No. 30</a:t>
            </a:r>
            <a:r>
              <a:rPr lang="el-GR" dirty="0"/>
              <a:t>, 1913</a:t>
            </a:r>
            <a:endParaRPr lang="en-US" dirty="0"/>
          </a:p>
        </p:txBody>
      </p:sp>
      <p:pic>
        <p:nvPicPr>
          <p:cNvPr id="8" name="Θέση περιεχομένου 7">
            <a:extLst>
              <a:ext uri="{FF2B5EF4-FFF2-40B4-BE49-F238E27FC236}">
                <a16:creationId xmlns:a16="http://schemas.microsoft.com/office/drawing/2014/main" id="{8BBF67E7-767C-4847-80AD-B8F0AC9AC4C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875213" y="2582863"/>
            <a:ext cx="3382212" cy="3378200"/>
          </a:xfrm>
        </p:spPr>
      </p:pic>
      <p:sp>
        <p:nvSpPr>
          <p:cNvPr id="5" name="Θέση κειμένου 4">
            <a:extLst>
              <a:ext uri="{FF2B5EF4-FFF2-40B4-BE49-F238E27FC236}">
                <a16:creationId xmlns:a16="http://schemas.microsoft.com/office/drawing/2014/main" id="{168B7C72-6468-48E3-94ED-65692B09C1F2}"/>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693BA978-98A7-4CEF-BBA7-0F987E43807E}"/>
              </a:ext>
            </a:extLst>
          </p:cNvPr>
          <p:cNvSpPr>
            <a:spLocks noGrp="1"/>
          </p:cNvSpPr>
          <p:nvPr>
            <p:ph sz="quarter" idx="4"/>
          </p:nvPr>
        </p:nvSpPr>
        <p:spPr/>
        <p:txBody>
          <a:bodyPr/>
          <a:lstStyle/>
          <a:p>
            <a:r>
              <a:rPr lang="en-US" dirty="0"/>
              <a:t>Wassily Kandinsky advocated an art that could move beyond imitation of the physical world, inspiring, as he put it, “vibrations in the soul.” Pioneering abstraction as the richest, most musical form of artistic expression, Kandinsky believed that the physical properties of artworks could stir emotions, and he produced a revolutionary group of increasingly abstract canvases—with titles such as Fugue, Impression, and Improvisation—hoping to bring painting closer to music making.</a:t>
            </a:r>
          </a:p>
        </p:txBody>
      </p:sp>
    </p:spTree>
    <p:extLst>
      <p:ext uri="{BB962C8B-B14F-4D97-AF65-F5344CB8AC3E}">
        <p14:creationId xmlns:p14="http://schemas.microsoft.com/office/powerpoint/2010/main" val="112393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DEE8DC-1E9C-4AB3-9198-E28D09349D49}"/>
              </a:ext>
            </a:extLst>
          </p:cNvPr>
          <p:cNvSpPr>
            <a:spLocks noGrp="1"/>
          </p:cNvSpPr>
          <p:nvPr>
            <p:ph type="title"/>
          </p:nvPr>
        </p:nvSpPr>
        <p:spPr/>
        <p:txBody>
          <a:bodyPr>
            <a:normAutofit/>
          </a:bodyPr>
          <a:lstStyle/>
          <a:p>
            <a:r>
              <a:rPr lang="en-US" sz="3600" dirty="0"/>
              <a:t>Pablo Picasso </a:t>
            </a:r>
          </a:p>
        </p:txBody>
      </p:sp>
      <p:sp>
        <p:nvSpPr>
          <p:cNvPr id="3" name="Θέση κειμένου 2">
            <a:extLst>
              <a:ext uri="{FF2B5EF4-FFF2-40B4-BE49-F238E27FC236}">
                <a16:creationId xmlns:a16="http://schemas.microsoft.com/office/drawing/2014/main" id="{0B6A9188-52E8-451E-AD0B-84E698CBB85D}"/>
              </a:ext>
            </a:extLst>
          </p:cNvPr>
          <p:cNvSpPr>
            <a:spLocks noGrp="1"/>
          </p:cNvSpPr>
          <p:nvPr>
            <p:ph type="body" idx="1"/>
          </p:nvPr>
        </p:nvSpPr>
        <p:spPr/>
        <p:txBody>
          <a:bodyPr/>
          <a:lstStyle/>
          <a:p>
            <a:r>
              <a:rPr lang="en-US" dirty="0"/>
              <a:t>Les Demoiselles </a:t>
            </a:r>
            <a:r>
              <a:rPr lang="en-US" dirty="0" err="1"/>
              <a:t>d'Avignon</a:t>
            </a:r>
            <a:r>
              <a:rPr lang="en-US" dirty="0"/>
              <a:t>, 1907</a:t>
            </a:r>
          </a:p>
        </p:txBody>
      </p:sp>
      <p:pic>
        <p:nvPicPr>
          <p:cNvPr id="8" name="Θέση περιεχομένου 7">
            <a:extLst>
              <a:ext uri="{FF2B5EF4-FFF2-40B4-BE49-F238E27FC236}">
                <a16:creationId xmlns:a16="http://schemas.microsoft.com/office/drawing/2014/main" id="{57AED730-513F-43D7-99BB-98DA45EC2DB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940560" y="2582863"/>
            <a:ext cx="3251517" cy="3378200"/>
          </a:xfrm>
        </p:spPr>
      </p:pic>
      <p:sp>
        <p:nvSpPr>
          <p:cNvPr id="5" name="Θέση κειμένου 4">
            <a:extLst>
              <a:ext uri="{FF2B5EF4-FFF2-40B4-BE49-F238E27FC236}">
                <a16:creationId xmlns:a16="http://schemas.microsoft.com/office/drawing/2014/main" id="{A286F6BB-6055-46F2-8992-F766CB0579FA}"/>
              </a:ext>
            </a:extLst>
          </p:cNvPr>
          <p:cNvSpPr>
            <a:spLocks noGrp="1"/>
          </p:cNvSpPr>
          <p:nvPr>
            <p:ph type="body" sz="quarter" idx="3"/>
          </p:nvPr>
        </p:nvSpPr>
        <p:spPr/>
        <p:txBody>
          <a:bodyPr/>
          <a:lstStyle/>
          <a:p>
            <a:endParaRPr lang="en-US"/>
          </a:p>
        </p:txBody>
      </p:sp>
      <p:sp>
        <p:nvSpPr>
          <p:cNvPr id="6" name="Θέση περιεχομένου 5">
            <a:extLst>
              <a:ext uri="{FF2B5EF4-FFF2-40B4-BE49-F238E27FC236}">
                <a16:creationId xmlns:a16="http://schemas.microsoft.com/office/drawing/2014/main" id="{9A691E45-9E7E-4186-98B9-C1C9241A739D}"/>
              </a:ext>
            </a:extLst>
          </p:cNvPr>
          <p:cNvSpPr>
            <a:spLocks noGrp="1"/>
          </p:cNvSpPr>
          <p:nvPr>
            <p:ph sz="quarter" idx="4"/>
          </p:nvPr>
        </p:nvSpPr>
        <p:spPr/>
        <p:txBody>
          <a:bodyPr>
            <a:normAutofit lnSpcReduction="10000"/>
          </a:bodyPr>
          <a:lstStyle/>
          <a:p>
            <a:r>
              <a:rPr lang="en-US" dirty="0"/>
              <a:t>Les Demoiselles </a:t>
            </a:r>
            <a:r>
              <a:rPr lang="en-US" dirty="0" err="1"/>
              <a:t>d’Avignon</a:t>
            </a:r>
            <a:r>
              <a:rPr lang="en-US" dirty="0"/>
              <a:t> marks a radical break from traditional composition and perspective in painting. It depicts five naked women composed of flat, splintered planes whose faces were inspired by Iberian sculpture and African masks. The compressed space they inhabit appears to project forward in jagged shards, while a slice of melon in the still life at the bottom of the composition teeters on an upturned tabletop. Picasso unveiled the monumental painting in his Paris studio after months of revision. </a:t>
            </a:r>
          </a:p>
        </p:txBody>
      </p:sp>
    </p:spTree>
    <p:extLst>
      <p:ext uri="{BB962C8B-B14F-4D97-AF65-F5344CB8AC3E}">
        <p14:creationId xmlns:p14="http://schemas.microsoft.com/office/powerpoint/2010/main" val="2519914154"/>
      </p:ext>
    </p:extLst>
  </p:cSld>
  <p:clrMapOvr>
    <a:masterClrMapping/>
  </p:clrMapOvr>
</p:sld>
</file>

<file path=ppt/theme/theme1.xml><?xml version="1.0" encoding="utf-8"?>
<a:theme xmlns:a="http://schemas.openxmlformats.org/drawingml/2006/main" name="Ανασκόπηση">
  <a:themeElements>
    <a:clrScheme name="Διαβάθμιση του γκρι">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188</TotalTime>
  <Words>811</Words>
  <Application>Microsoft Office PowerPoint</Application>
  <PresentationFormat>Ευρεία οθόνη</PresentationFormat>
  <Paragraphs>33</Paragraphs>
  <Slides>12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12</vt:i4>
      </vt:variant>
    </vt:vector>
  </HeadingPairs>
  <TitlesOfParts>
    <vt:vector size="17" baseType="lpstr">
      <vt:lpstr>Arial Narrow</vt:lpstr>
      <vt:lpstr>Berlin Sans FB Demi</vt:lpstr>
      <vt:lpstr>Calibri</vt:lpstr>
      <vt:lpstr>Calibri Light</vt:lpstr>
      <vt:lpstr>Ανασκόπηση</vt:lpstr>
      <vt:lpstr>          WEIRD ART    </vt:lpstr>
      <vt:lpstr>Jiannis Kounellis</vt:lpstr>
      <vt:lpstr>Mark Rothko </vt:lpstr>
      <vt:lpstr>Joseph Kosuth </vt:lpstr>
      <vt:lpstr>Marcel Duchamp</vt:lpstr>
      <vt:lpstr>Salvador Dali</vt:lpstr>
      <vt:lpstr>Piet Mondrian</vt:lpstr>
      <vt:lpstr>Wassily Kandinsky </vt:lpstr>
      <vt:lpstr>Pablo Picasso </vt:lpstr>
      <vt:lpstr>Franz Marc </vt:lpstr>
      <vt:lpstr>Edvard Munch </vt:lpstr>
      <vt:lpstr>Maria Tsani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WEIRD ART    </dc:title>
  <dc:creator>manos</dc:creator>
  <cp:lastModifiedBy>manos</cp:lastModifiedBy>
  <cp:revision>19</cp:revision>
  <dcterms:created xsi:type="dcterms:W3CDTF">2020-12-19T11:06:26Z</dcterms:created>
  <dcterms:modified xsi:type="dcterms:W3CDTF">2021-01-05T14:08:05Z</dcterms:modified>
</cp:coreProperties>
</file>