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1" r:id="rId5"/>
    <p:sldId id="262" r:id="rId6"/>
    <p:sldId id="263" r:id="rId7"/>
    <p:sldId id="265" r:id="rId8"/>
    <p:sldId id="266" r:id="rId9"/>
    <p:sldId id="267" r:id="rId10"/>
    <p:sldId id="268" r:id="rId11"/>
    <p:sldId id="269"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84" y="-7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51141B0-9294-423A-A0D6-30A8F283D2B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xmlns="" id="{F7E50EF4-2EB2-44C8-ABA7-AF744B8252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xmlns="" id="{A36A7595-3A33-49DC-B849-4CCAC99B4614}"/>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5" name="Θέση υποσέλιδου 4">
            <a:extLst>
              <a:ext uri="{FF2B5EF4-FFF2-40B4-BE49-F238E27FC236}">
                <a16:creationId xmlns:a16="http://schemas.microsoft.com/office/drawing/2014/main" xmlns="" id="{1F25EE8C-62B7-45BF-8CDB-16C014FA2ED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8ABDF26B-79E3-4188-B03B-61CDA1698F2E}"/>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182073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5DBA93E-3D55-4887-8A92-CF789C899AA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30823BEE-E5DA-4DF7-8396-B46BE7199459}"/>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B7888AD7-AB77-478C-9B73-F74A76F85CDD}"/>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5" name="Θέση υποσέλιδου 4">
            <a:extLst>
              <a:ext uri="{FF2B5EF4-FFF2-40B4-BE49-F238E27FC236}">
                <a16:creationId xmlns:a16="http://schemas.microsoft.com/office/drawing/2014/main" xmlns="" id="{FF366B98-FE7C-4001-A3DE-B91F24F31DD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5F5937BD-A298-4909-9B0F-91CEF0A3973F}"/>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144246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xmlns="" id="{A94B6D2F-E890-48D7-8784-E0E9EE13A87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AD1556B1-335A-48D0-A808-89C59C795B6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A5EAE207-32BC-4760-865A-BAAC4EBE9832}"/>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5" name="Θέση υποσέλιδου 4">
            <a:extLst>
              <a:ext uri="{FF2B5EF4-FFF2-40B4-BE49-F238E27FC236}">
                <a16:creationId xmlns:a16="http://schemas.microsoft.com/office/drawing/2014/main" xmlns="" id="{8179068F-D375-45BB-B371-358D52D5A51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CA9BA071-9A2E-4996-9C34-03F7A2004A44}"/>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162297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2B511B7-C8F9-4206-8908-4204F16DE07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0BD6435A-F1D8-4648-9448-7C9D0AD56465}"/>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5672D139-C529-4B59-A1B1-3FC8B6A79E78}"/>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5" name="Θέση υποσέλιδου 4">
            <a:extLst>
              <a:ext uri="{FF2B5EF4-FFF2-40B4-BE49-F238E27FC236}">
                <a16:creationId xmlns:a16="http://schemas.microsoft.com/office/drawing/2014/main" xmlns="" id="{E82B0B59-C1FC-45FF-919D-507C85BFCA8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068480C6-9D83-446A-AAF6-9C1769AFA8A2}"/>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2341932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72C7120-8C9A-461C-94E6-514A1D2AF6C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6EAB21C0-5F58-4AA3-B248-469DBE66A7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xmlns="" id="{CD05BF64-96A9-4BD7-8903-68C11BDFC222}"/>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5" name="Θέση υποσέλιδου 4">
            <a:extLst>
              <a:ext uri="{FF2B5EF4-FFF2-40B4-BE49-F238E27FC236}">
                <a16:creationId xmlns:a16="http://schemas.microsoft.com/office/drawing/2014/main" xmlns="" id="{945D9C09-F9E6-4506-A002-9F3EC7C3DB5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DE395B43-0B83-4B50-9DCA-6A88C90865AB}"/>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344172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2344580-8348-473B-B486-422BAB679B1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67488B55-F918-45DF-B0B4-769A1B511AE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xmlns="" id="{482F7B8A-15E4-41C3-8119-3D97A8BCEBDD}"/>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xmlns="" id="{B7769886-AF2A-48B5-BBA3-07BB821E9BB5}"/>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6" name="Θέση υποσέλιδου 5">
            <a:extLst>
              <a:ext uri="{FF2B5EF4-FFF2-40B4-BE49-F238E27FC236}">
                <a16:creationId xmlns:a16="http://schemas.microsoft.com/office/drawing/2014/main" xmlns="" id="{46543CB9-DF42-4B0E-81FB-E2EFD8A5033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B4BE0A6B-3A58-436B-9EA5-EE672CFCF023}"/>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2214103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17D01DE-6716-4953-84C2-6B4CB1F073D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F1AA851E-6367-412F-9DB9-304DCA2FAF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xmlns="" id="{923A4470-97DD-4132-9598-B6F664CB94AE}"/>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xmlns="" id="{65FFD306-EB68-49CD-9C5D-65FD88603C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xmlns="" id="{74DAA5DE-2999-483A-8518-55764FC285EB}"/>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xmlns="" id="{A2771278-B38D-45E1-8A72-43D349AD71E0}"/>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8" name="Θέση υποσέλιδου 7">
            <a:extLst>
              <a:ext uri="{FF2B5EF4-FFF2-40B4-BE49-F238E27FC236}">
                <a16:creationId xmlns:a16="http://schemas.microsoft.com/office/drawing/2014/main" xmlns="" id="{2D8B9C44-00C7-424A-A4EB-D44AB31526A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xmlns="" id="{07F11D85-946F-4835-B2E3-8EDDB38E0186}"/>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2672197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50E6128-1CDE-4C9B-9D7F-EF9436356E8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xmlns="" id="{E4B8F9E7-5FC4-4345-8970-94CC926EC740}"/>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4" name="Θέση υποσέλιδου 3">
            <a:extLst>
              <a:ext uri="{FF2B5EF4-FFF2-40B4-BE49-F238E27FC236}">
                <a16:creationId xmlns:a16="http://schemas.microsoft.com/office/drawing/2014/main" xmlns="" id="{065DDA5A-D5CE-4CC8-AC71-80242245DCA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xmlns="" id="{D909DA76-F020-43A7-B9A9-5D433BA8CA49}"/>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27891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xmlns="" id="{F271B295-BF0B-4C2F-AC79-F0CF04BD7C50}"/>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3" name="Θέση υποσέλιδου 2">
            <a:extLst>
              <a:ext uri="{FF2B5EF4-FFF2-40B4-BE49-F238E27FC236}">
                <a16:creationId xmlns:a16="http://schemas.microsoft.com/office/drawing/2014/main" xmlns="" id="{19A8F0B0-7B52-4411-9D03-437B1A75DF60}"/>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xmlns="" id="{DC6C3EFA-CDAD-427E-915D-4C83E6160EFB}"/>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3890768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5F1BB1A3-E36E-40B2-B8D6-86B829EF37A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E30211FD-2A88-4D03-A464-962EA81BC3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xmlns="" id="{AC9E8C77-DA5E-42AC-B85B-4D34EA4122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xmlns="" id="{E321E205-D6A7-4634-B13F-6278A28FD178}"/>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6" name="Θέση υποσέλιδου 5">
            <a:extLst>
              <a:ext uri="{FF2B5EF4-FFF2-40B4-BE49-F238E27FC236}">
                <a16:creationId xmlns:a16="http://schemas.microsoft.com/office/drawing/2014/main" xmlns="" id="{EEBFA8E0-3EED-4AC4-80ED-CA67009F56B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C51E8920-18C7-40C2-9D71-2E506A997FBE}"/>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4062464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C7D636D-2084-420E-AACA-2C2F4C7270F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xmlns="" id="{242F1DCC-2B16-4D5F-BC56-7F3823F87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p>
        </p:txBody>
      </p:sp>
      <p:sp>
        <p:nvSpPr>
          <p:cNvPr id="4" name="Θέση κειμένου 3">
            <a:extLst>
              <a:ext uri="{FF2B5EF4-FFF2-40B4-BE49-F238E27FC236}">
                <a16:creationId xmlns:a16="http://schemas.microsoft.com/office/drawing/2014/main" xmlns="" id="{7DF716EF-C6B5-4557-A0C3-1362C68E57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xmlns="" id="{6278B894-FD87-4071-AB04-DF877B299B9C}"/>
              </a:ext>
            </a:extLst>
          </p:cNvPr>
          <p:cNvSpPr>
            <a:spLocks noGrp="1"/>
          </p:cNvSpPr>
          <p:nvPr>
            <p:ph type="dt" sz="half" idx="10"/>
          </p:nvPr>
        </p:nvSpPr>
        <p:spPr/>
        <p:txBody>
          <a:bodyPr/>
          <a:lstStyle/>
          <a:p>
            <a:fld id="{815CF28B-6284-4912-8D8B-0FC9C649E965}" type="datetimeFigureOut">
              <a:rPr lang="el-GR" smtClean="0"/>
              <a:pPr/>
              <a:t>15/1/2020</a:t>
            </a:fld>
            <a:endParaRPr lang="el-GR"/>
          </a:p>
        </p:txBody>
      </p:sp>
      <p:sp>
        <p:nvSpPr>
          <p:cNvPr id="6" name="Θέση υποσέλιδου 5">
            <a:extLst>
              <a:ext uri="{FF2B5EF4-FFF2-40B4-BE49-F238E27FC236}">
                <a16:creationId xmlns:a16="http://schemas.microsoft.com/office/drawing/2014/main" xmlns="" id="{93E8F99E-7821-4245-AC78-E0E0934AD3F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58C5506D-381C-49A2-8A9D-D2006906CF88}"/>
              </a:ext>
            </a:extLst>
          </p:cNvPr>
          <p:cNvSpPr>
            <a:spLocks noGrp="1"/>
          </p:cNvSpPr>
          <p:nvPr>
            <p:ph type="sldNum" sz="quarter" idx="12"/>
          </p:nvPr>
        </p:nvSpPr>
        <p:spPr/>
        <p:txBody>
          <a:body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272355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xmlns="" id="{D864C410-EAE9-4636-B9D6-B8E6003B53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638F1E40-1EA7-4026-BAF0-C23A38CF15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xmlns="" id="{D62F7A42-E053-422E-A85E-A5E7065E6F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5CF28B-6284-4912-8D8B-0FC9C649E965}" type="datetimeFigureOut">
              <a:rPr lang="el-GR" smtClean="0"/>
              <a:pPr/>
              <a:t>15/1/2020</a:t>
            </a:fld>
            <a:endParaRPr lang="el-GR"/>
          </a:p>
        </p:txBody>
      </p:sp>
      <p:sp>
        <p:nvSpPr>
          <p:cNvPr id="5" name="Θέση υποσέλιδου 4">
            <a:extLst>
              <a:ext uri="{FF2B5EF4-FFF2-40B4-BE49-F238E27FC236}">
                <a16:creationId xmlns:a16="http://schemas.microsoft.com/office/drawing/2014/main" xmlns="" id="{21F24416-7632-4435-B009-C2D7B9B296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xmlns="" id="{AF7C2AEB-7006-4417-AB03-75211FDF9D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438577-0CF6-4225-AAFE-9DA12F587A8F}" type="slidenum">
              <a:rPr lang="el-GR" smtClean="0"/>
              <a:pPr/>
              <a:t>‹#›</a:t>
            </a:fld>
            <a:endParaRPr lang="el-GR"/>
          </a:p>
        </p:txBody>
      </p:sp>
    </p:spTree>
    <p:extLst>
      <p:ext uri="{BB962C8B-B14F-4D97-AF65-F5344CB8AC3E}">
        <p14:creationId xmlns:p14="http://schemas.microsoft.com/office/powerpoint/2010/main" xmlns="" val="3942439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821DB89-FC74-4EE3-B992-2D5FFBF606AE}"/>
              </a:ext>
            </a:extLst>
          </p:cNvPr>
          <p:cNvSpPr>
            <a:spLocks noGrp="1"/>
          </p:cNvSpPr>
          <p:nvPr>
            <p:ph type="ctrTitle"/>
          </p:nvPr>
        </p:nvSpPr>
        <p:spPr>
          <a:xfrm>
            <a:off x="1524000" y="1214438"/>
            <a:ext cx="9144000" cy="2387600"/>
          </a:xfrm>
        </p:spPr>
        <p:txBody>
          <a:bodyPr>
            <a:normAutofit fontScale="90000"/>
          </a:bodyPr>
          <a:lstStyle/>
          <a:p>
            <a:r>
              <a:rPr lang="en-US" dirty="0"/>
              <a:t/>
            </a:r>
            <a:br>
              <a:rPr lang="en-US" dirty="0"/>
            </a:br>
            <a:r>
              <a:rPr lang="en-US" dirty="0"/>
              <a:t/>
            </a:r>
            <a:br>
              <a:rPr lang="en-US" dirty="0"/>
            </a:br>
            <a:r>
              <a:rPr lang="en-US" dirty="0"/>
              <a:t>PROJECT</a:t>
            </a:r>
            <a:br>
              <a:rPr lang="en-US" dirty="0"/>
            </a:br>
            <a:endParaRPr lang="el-GR" dirty="0"/>
          </a:p>
        </p:txBody>
      </p:sp>
      <p:sp>
        <p:nvSpPr>
          <p:cNvPr id="3" name="Υπότιτλος 2">
            <a:extLst>
              <a:ext uri="{FF2B5EF4-FFF2-40B4-BE49-F238E27FC236}">
                <a16:creationId xmlns:a16="http://schemas.microsoft.com/office/drawing/2014/main" xmlns="" id="{1F0F96C8-4D3A-4139-811D-C1F6708CBE98}"/>
              </a:ext>
            </a:extLst>
          </p:cNvPr>
          <p:cNvSpPr>
            <a:spLocks noGrp="1"/>
          </p:cNvSpPr>
          <p:nvPr>
            <p:ph type="subTitle" idx="1"/>
          </p:nvPr>
        </p:nvSpPr>
        <p:spPr>
          <a:xfrm>
            <a:off x="1524000" y="3602038"/>
            <a:ext cx="9144000" cy="2387600"/>
          </a:xfrm>
        </p:spPr>
        <p:txBody>
          <a:bodyPr>
            <a:normAutofit/>
          </a:bodyPr>
          <a:lstStyle/>
          <a:p>
            <a:endParaRPr lang="en-US" sz="4800" dirty="0"/>
          </a:p>
          <a:p>
            <a:r>
              <a:rPr lang="en-US" sz="4800" dirty="0"/>
              <a:t>WEIRD FOOD </a:t>
            </a:r>
            <a:endParaRPr lang="el-GR" sz="4800" dirty="0"/>
          </a:p>
        </p:txBody>
      </p:sp>
    </p:spTree>
    <p:extLst>
      <p:ext uri="{BB962C8B-B14F-4D97-AF65-F5344CB8AC3E}">
        <p14:creationId xmlns:p14="http://schemas.microsoft.com/office/powerpoint/2010/main" xmlns="" val="1661319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08AAAA1-9F64-4D21-811C-F74C6DDE79A6}"/>
              </a:ext>
            </a:extLst>
          </p:cNvPr>
          <p:cNvSpPr>
            <a:spLocks noGrp="1"/>
          </p:cNvSpPr>
          <p:nvPr>
            <p:ph type="title"/>
          </p:nvPr>
        </p:nvSpPr>
        <p:spPr/>
        <p:txBody>
          <a:bodyPr/>
          <a:lstStyle/>
          <a:p>
            <a:r>
              <a:rPr lang="en-US" b="1" dirty="0" err="1"/>
              <a:t>Surströmming</a:t>
            </a:r>
            <a:endParaRPr lang="el-GR" dirty="0"/>
          </a:p>
        </p:txBody>
      </p:sp>
      <p:sp>
        <p:nvSpPr>
          <p:cNvPr id="3" name="Θέση περιεχομένου 2">
            <a:extLst>
              <a:ext uri="{FF2B5EF4-FFF2-40B4-BE49-F238E27FC236}">
                <a16:creationId xmlns:a16="http://schemas.microsoft.com/office/drawing/2014/main" xmlns="" id="{E8DDC5A8-A266-4C19-BB23-EFF61122C83D}"/>
              </a:ext>
            </a:extLst>
          </p:cNvPr>
          <p:cNvSpPr>
            <a:spLocks noGrp="1"/>
          </p:cNvSpPr>
          <p:nvPr>
            <p:ph sz="half" idx="1"/>
          </p:nvPr>
        </p:nvSpPr>
        <p:spPr/>
        <p:txBody>
          <a:bodyPr>
            <a:normAutofit lnSpcReduction="10000"/>
          </a:bodyPr>
          <a:lstStyle/>
          <a:p>
            <a:r>
              <a:rPr lang="en-US" sz="2400" dirty="0"/>
              <a:t>So </a:t>
            </a:r>
            <a:r>
              <a:rPr lang="en-US" sz="2400" dirty="0" err="1"/>
              <a:t>Surströmming</a:t>
            </a:r>
            <a:r>
              <a:rPr lang="en-US" sz="2400" dirty="0"/>
              <a:t> is a herring caught in the spring before breeding, put into barrels for 1-2 months to ferment and then canned, where the fermentation process that gives it its characteristic odor and slightly acidic flavor continues for several times. months. You find it on the shelves of all the super markets in Sweden and if you want to try it, like the Swedes, serve it with boiled potatoes or sandwich it with </a:t>
            </a:r>
            <a:r>
              <a:rPr lang="en-US" sz="2400" dirty="0" err="1"/>
              <a:t>tunnbröd</a:t>
            </a:r>
            <a:r>
              <a:rPr lang="en-US" sz="2400" dirty="0"/>
              <a:t> (butter, Swedish bread), butter, mashed potatoes and onion and accompany it cold milk.</a:t>
            </a:r>
            <a:endParaRPr lang="el-GR" sz="2400" dirty="0"/>
          </a:p>
        </p:txBody>
      </p:sp>
      <p:sp>
        <p:nvSpPr>
          <p:cNvPr id="5" name="4 - Θέση περιεχομένου"/>
          <p:cNvSpPr>
            <a:spLocks noGrp="1"/>
          </p:cNvSpPr>
          <p:nvPr>
            <p:ph sz="half" idx="2"/>
          </p:nvPr>
        </p:nvSpPr>
        <p:spPr/>
        <p:txBody>
          <a:bodyPr>
            <a:normAutofit lnSpcReduction="10000"/>
          </a:bodyPr>
          <a:lstStyle/>
          <a:p>
            <a:endParaRPr lang="el-GR"/>
          </a:p>
        </p:txBody>
      </p:sp>
      <p:pic>
        <p:nvPicPr>
          <p:cNvPr id="12290" name="Picture 2" descr="paraksena-fagita-tou-kosmou-gia-super-tolmirous-01">
            <a:extLst>
              <a:ext uri="{FF2B5EF4-FFF2-40B4-BE49-F238E27FC236}">
                <a16:creationId xmlns:a16="http://schemas.microsoft.com/office/drawing/2014/main" xmlns="" id="{FBC23741-9D53-4AAB-8911-291B6EC569D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62057" y="2600696"/>
            <a:ext cx="4120738" cy="32063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72898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9FB8EE22-9824-439C-A934-213B03BDC6A1}"/>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81C6C4D3-855B-4A4F-8FF4-0A931EF06953}"/>
              </a:ext>
            </a:extLst>
          </p:cNvPr>
          <p:cNvSpPr>
            <a:spLocks noGrp="1"/>
          </p:cNvSpPr>
          <p:nvPr>
            <p:ph idx="1"/>
          </p:nvPr>
        </p:nvSpPr>
        <p:spPr/>
        <p:txBody>
          <a:bodyPr/>
          <a:lstStyle/>
          <a:p>
            <a:r>
              <a:rPr lang="en-US" dirty="0" err="1"/>
              <a:t>NAME:Konstantinos</a:t>
            </a:r>
            <a:endParaRPr lang="en-US" dirty="0"/>
          </a:p>
          <a:p>
            <a:endParaRPr lang="en-US" dirty="0"/>
          </a:p>
          <a:p>
            <a:r>
              <a:rPr lang="en-US" dirty="0" err="1"/>
              <a:t>SURNAME:Tsintonidis</a:t>
            </a:r>
            <a:endParaRPr lang="en-US" dirty="0"/>
          </a:p>
          <a:p>
            <a:endParaRPr lang="en-US" dirty="0"/>
          </a:p>
          <a:p>
            <a:r>
              <a:rPr lang="en-US" dirty="0"/>
              <a:t>CLASS:A4</a:t>
            </a:r>
            <a:endParaRPr lang="el-GR" dirty="0"/>
          </a:p>
        </p:txBody>
      </p:sp>
    </p:spTree>
    <p:extLst>
      <p:ext uri="{BB962C8B-B14F-4D97-AF65-F5344CB8AC3E}">
        <p14:creationId xmlns:p14="http://schemas.microsoft.com/office/powerpoint/2010/main" xmlns="" val="4235416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22E7F81-47FE-429E-9D14-7251B91CA45A}"/>
              </a:ext>
            </a:extLst>
          </p:cNvPr>
          <p:cNvSpPr>
            <a:spLocks noGrp="1"/>
          </p:cNvSpPr>
          <p:nvPr>
            <p:ph type="title"/>
          </p:nvPr>
        </p:nvSpPr>
        <p:spPr/>
        <p:txBody>
          <a:bodyPr/>
          <a:lstStyle/>
          <a:p>
            <a:r>
              <a:rPr lang="en-US" dirty="0"/>
              <a:t>Egg of the Century - China</a:t>
            </a:r>
            <a:endParaRPr lang="el-GR" dirty="0"/>
          </a:p>
        </p:txBody>
      </p:sp>
      <p:sp>
        <p:nvSpPr>
          <p:cNvPr id="4" name="Θέση περιεχομένου 3">
            <a:extLst>
              <a:ext uri="{FF2B5EF4-FFF2-40B4-BE49-F238E27FC236}">
                <a16:creationId xmlns:a16="http://schemas.microsoft.com/office/drawing/2014/main" xmlns="" id="{FB3E0EAC-91ED-4261-BD83-044DEFE9BE5E}"/>
              </a:ext>
            </a:extLst>
          </p:cNvPr>
          <p:cNvSpPr>
            <a:spLocks noGrp="1"/>
          </p:cNvSpPr>
          <p:nvPr>
            <p:ph sz="half" idx="1"/>
          </p:nvPr>
        </p:nvSpPr>
        <p:spPr/>
        <p:txBody>
          <a:bodyPr/>
          <a:lstStyle/>
          <a:p>
            <a:r>
              <a:rPr lang="en-US" dirty="0"/>
              <a:t>Eggs of the century is a Chinese delicacy made from duck, hen or quail eggs, which are kept in a special mix for several weeks of the century eggs are eaten either plain, as an accompaniment or as an appetizer, with some being added as basic material to various main dishes</a:t>
            </a:r>
            <a:endParaRPr lang="el-GR" dirty="0"/>
          </a:p>
        </p:txBody>
      </p:sp>
      <p:sp>
        <p:nvSpPr>
          <p:cNvPr id="5" name="4 - Θέση περιεχομένου"/>
          <p:cNvSpPr>
            <a:spLocks noGrp="1"/>
          </p:cNvSpPr>
          <p:nvPr>
            <p:ph sz="half" idx="2"/>
          </p:nvPr>
        </p:nvSpPr>
        <p:spPr/>
        <p:txBody>
          <a:bodyPr/>
          <a:lstStyle/>
          <a:p>
            <a:endParaRPr lang="el-GR"/>
          </a:p>
        </p:txBody>
      </p:sp>
      <p:pic>
        <p:nvPicPr>
          <p:cNvPr id="2052" name="Picture 4" descr="paraksena-fagita-tou-kosmou-gia-super-tolmirous-08">
            <a:extLst>
              <a:ext uri="{FF2B5EF4-FFF2-40B4-BE49-F238E27FC236}">
                <a16:creationId xmlns:a16="http://schemas.microsoft.com/office/drawing/2014/main" xmlns="" id="{4A96944C-1A2A-4AB2-9404-AF37D93AEF62}"/>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02499" y="1852551"/>
            <a:ext cx="5250311" cy="433449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31545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0AB1BD0-14D2-4FCF-89C9-233798DEB721}"/>
              </a:ext>
            </a:extLst>
          </p:cNvPr>
          <p:cNvSpPr>
            <a:spLocks noGrp="1"/>
          </p:cNvSpPr>
          <p:nvPr>
            <p:ph type="title"/>
          </p:nvPr>
        </p:nvSpPr>
        <p:spPr/>
        <p:txBody>
          <a:bodyPr/>
          <a:lstStyle/>
          <a:p>
            <a:r>
              <a:rPr lang="en-US" dirty="0"/>
              <a:t>Fried Tarantula - Cambodia</a:t>
            </a:r>
            <a:endParaRPr lang="el-GR" dirty="0"/>
          </a:p>
        </p:txBody>
      </p:sp>
      <p:sp>
        <p:nvSpPr>
          <p:cNvPr id="3" name="Θέση περιεχομένου 2">
            <a:extLst>
              <a:ext uri="{FF2B5EF4-FFF2-40B4-BE49-F238E27FC236}">
                <a16:creationId xmlns:a16="http://schemas.microsoft.com/office/drawing/2014/main" xmlns="" id="{2952250C-51B1-4ACC-A1A9-847CD2C2B6DD}"/>
              </a:ext>
            </a:extLst>
          </p:cNvPr>
          <p:cNvSpPr>
            <a:spLocks noGrp="1"/>
          </p:cNvSpPr>
          <p:nvPr>
            <p:ph sz="half" idx="1"/>
          </p:nvPr>
        </p:nvSpPr>
        <p:spPr/>
        <p:txBody>
          <a:bodyPr/>
          <a:lstStyle/>
          <a:p>
            <a:r>
              <a:rPr lang="en-US" dirty="0"/>
              <a:t>In Cambodia large black tarantulas are served fried with garlic and salt, which they sell quite cheaply. According to those who have tried them, they are delicious, their taste reminiscent of crickets or weak chickens and are crunchy on the outside and sticky on the inside.</a:t>
            </a:r>
            <a:endParaRPr lang="el-GR" dirty="0"/>
          </a:p>
          <a:p>
            <a:endParaRPr lang="el-GR" dirty="0"/>
          </a:p>
        </p:txBody>
      </p:sp>
      <p:sp>
        <p:nvSpPr>
          <p:cNvPr id="5" name="4 - Θέση περιεχομένου"/>
          <p:cNvSpPr>
            <a:spLocks noGrp="1"/>
          </p:cNvSpPr>
          <p:nvPr>
            <p:ph sz="half" idx="2"/>
          </p:nvPr>
        </p:nvSpPr>
        <p:spPr/>
        <p:txBody>
          <a:bodyPr/>
          <a:lstStyle/>
          <a:p>
            <a:endParaRPr lang="el-GR" dirty="0"/>
          </a:p>
        </p:txBody>
      </p:sp>
      <p:pic>
        <p:nvPicPr>
          <p:cNvPr id="5122" name="Picture 2" descr="paraksena-fagita-tou-kosmou-gia-super-tolmirous-09">
            <a:extLst>
              <a:ext uri="{FF2B5EF4-FFF2-40B4-BE49-F238E27FC236}">
                <a16:creationId xmlns:a16="http://schemas.microsoft.com/office/drawing/2014/main" xmlns="" id="{91F57AB2-BCD0-4AF0-A7B1-64AE6B463ED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365174" y="1911928"/>
            <a:ext cx="4821381" cy="393073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48004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367FC8E-6EF6-40D5-B0C5-643D01E1A5E4}"/>
              </a:ext>
            </a:extLst>
          </p:cNvPr>
          <p:cNvSpPr>
            <a:spLocks noGrp="1"/>
          </p:cNvSpPr>
          <p:nvPr>
            <p:ph type="title"/>
          </p:nvPr>
        </p:nvSpPr>
        <p:spPr/>
        <p:txBody>
          <a:bodyPr/>
          <a:lstStyle/>
          <a:p>
            <a:r>
              <a:rPr lang="en-US" dirty="0"/>
              <a:t>Locusts in various variations</a:t>
            </a:r>
            <a:endParaRPr lang="el-GR" dirty="0"/>
          </a:p>
        </p:txBody>
      </p:sp>
      <p:sp>
        <p:nvSpPr>
          <p:cNvPr id="5" name="Θέση περιεχομένου 4">
            <a:extLst>
              <a:ext uri="{FF2B5EF4-FFF2-40B4-BE49-F238E27FC236}">
                <a16:creationId xmlns:a16="http://schemas.microsoft.com/office/drawing/2014/main" xmlns="" id="{621FB6CB-678D-4D35-8C68-D88983AB7C1C}"/>
              </a:ext>
            </a:extLst>
          </p:cNvPr>
          <p:cNvSpPr>
            <a:spLocks noGrp="1"/>
          </p:cNvSpPr>
          <p:nvPr>
            <p:ph sz="half" idx="1"/>
          </p:nvPr>
        </p:nvSpPr>
        <p:spPr/>
        <p:txBody>
          <a:bodyPr/>
          <a:lstStyle/>
          <a:p>
            <a:r>
              <a:rPr lang="en-US" dirty="0"/>
              <a:t>Grasshoppers are even fried or roasted on the streets of various Asian countries, but another traditional version is the Mexican </a:t>
            </a:r>
            <a:r>
              <a:rPr lang="en-US" dirty="0" err="1"/>
              <a:t>chapulines</a:t>
            </a:r>
            <a:r>
              <a:rPr lang="en-US" dirty="0"/>
              <a:t>, in which grasshoppers are cooked with garlic, lime juice, salt and hot peppers.</a:t>
            </a:r>
            <a:endParaRPr lang="el-GR" dirty="0"/>
          </a:p>
        </p:txBody>
      </p:sp>
      <p:sp>
        <p:nvSpPr>
          <p:cNvPr id="6" name="5 - Θέση περιεχομένου"/>
          <p:cNvSpPr>
            <a:spLocks noGrp="1"/>
          </p:cNvSpPr>
          <p:nvPr>
            <p:ph sz="half" idx="2"/>
          </p:nvPr>
        </p:nvSpPr>
        <p:spPr/>
        <p:txBody>
          <a:bodyPr/>
          <a:lstStyle/>
          <a:p>
            <a:endParaRPr lang="el-GR" dirty="0"/>
          </a:p>
        </p:txBody>
      </p:sp>
      <p:pic>
        <p:nvPicPr>
          <p:cNvPr id="4102" name="Picture 6" descr="paraksena-fagita-tou-kosmou-gia-super-tolmirous-10">
            <a:extLst>
              <a:ext uri="{FF2B5EF4-FFF2-40B4-BE49-F238E27FC236}">
                <a16:creationId xmlns:a16="http://schemas.microsoft.com/office/drawing/2014/main" xmlns="" id="{7073FA52-4D42-4A44-A6AE-63A2564738F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43305" y="2042556"/>
            <a:ext cx="4583874" cy="38001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53670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F4A5F05-E60B-440B-B01A-3CA2C3D81726}"/>
              </a:ext>
            </a:extLst>
          </p:cNvPr>
          <p:cNvSpPr>
            <a:spLocks noGrp="1"/>
          </p:cNvSpPr>
          <p:nvPr>
            <p:ph type="title"/>
          </p:nvPr>
        </p:nvSpPr>
        <p:spPr/>
        <p:txBody>
          <a:bodyPr/>
          <a:lstStyle/>
          <a:p>
            <a:r>
              <a:rPr lang="el-GR" dirty="0"/>
              <a:t>Η</a:t>
            </a:r>
            <a:r>
              <a:rPr lang="en-US" dirty="0" err="1"/>
              <a:t>ákarl</a:t>
            </a:r>
            <a:r>
              <a:rPr lang="en-US" dirty="0"/>
              <a:t> from prawn shark</a:t>
            </a:r>
            <a:endParaRPr lang="el-GR" dirty="0"/>
          </a:p>
        </p:txBody>
      </p:sp>
      <p:sp>
        <p:nvSpPr>
          <p:cNvPr id="3" name="Θέση περιεχομένου 2">
            <a:extLst>
              <a:ext uri="{FF2B5EF4-FFF2-40B4-BE49-F238E27FC236}">
                <a16:creationId xmlns:a16="http://schemas.microsoft.com/office/drawing/2014/main" xmlns="" id="{5AF646C9-BBC2-4736-8659-486C6E1CD585}"/>
              </a:ext>
            </a:extLst>
          </p:cNvPr>
          <p:cNvSpPr>
            <a:spLocks noGrp="1"/>
          </p:cNvSpPr>
          <p:nvPr>
            <p:ph sz="half" idx="1"/>
          </p:nvPr>
        </p:nvSpPr>
        <p:spPr/>
        <p:txBody>
          <a:bodyPr/>
          <a:lstStyle/>
          <a:p>
            <a:r>
              <a:rPr lang="en-US" dirty="0"/>
              <a:t>One of Iceland's national dishes is the </a:t>
            </a:r>
            <a:r>
              <a:rPr lang="en-US" dirty="0" err="1"/>
              <a:t>Hákarl</a:t>
            </a:r>
            <a:r>
              <a:rPr lang="en-US" dirty="0"/>
              <a:t> made from shark. But not any shark, but a Greenland shark that stays for several months before eating. </a:t>
            </a:r>
            <a:r>
              <a:rPr lang="en-US" dirty="0" err="1"/>
              <a:t>Hákarl</a:t>
            </a:r>
            <a:r>
              <a:rPr lang="en-US" dirty="0"/>
              <a:t> has a naturally fishy taste, but the smell of ammonia that emerges makes it rather repulsive, though Icelanders do not seem to be sucked in.</a:t>
            </a:r>
            <a:endParaRPr lang="el-GR" dirty="0"/>
          </a:p>
        </p:txBody>
      </p:sp>
      <p:sp>
        <p:nvSpPr>
          <p:cNvPr id="5" name="4 - Θέση περιεχομένου"/>
          <p:cNvSpPr>
            <a:spLocks noGrp="1"/>
          </p:cNvSpPr>
          <p:nvPr>
            <p:ph sz="half" idx="2"/>
          </p:nvPr>
        </p:nvSpPr>
        <p:spPr/>
        <p:txBody>
          <a:bodyPr/>
          <a:lstStyle/>
          <a:p>
            <a:endParaRPr lang="el-GR" dirty="0"/>
          </a:p>
        </p:txBody>
      </p:sp>
      <p:pic>
        <p:nvPicPr>
          <p:cNvPr id="9218" name="Picture 2" descr="paraksena-fagita-tou-kosmou-gia-super-tolmirous-11">
            <a:extLst>
              <a:ext uri="{FF2B5EF4-FFF2-40B4-BE49-F238E27FC236}">
                <a16:creationId xmlns:a16="http://schemas.microsoft.com/office/drawing/2014/main" xmlns="" id="{61E0C641-0E31-4910-A66E-2D8B8EE663C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24551" y="2161310"/>
            <a:ext cx="4560123" cy="37882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90413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9C7103C-B689-4235-A839-E2C2AEBF9245}"/>
              </a:ext>
            </a:extLst>
          </p:cNvPr>
          <p:cNvSpPr>
            <a:spLocks noGrp="1"/>
          </p:cNvSpPr>
          <p:nvPr>
            <p:ph type="title"/>
          </p:nvPr>
        </p:nvSpPr>
        <p:spPr/>
        <p:txBody>
          <a:bodyPr/>
          <a:lstStyle/>
          <a:p>
            <a:r>
              <a:rPr lang="en-US" dirty="0"/>
              <a:t>bird nest</a:t>
            </a:r>
            <a:endParaRPr lang="el-GR" dirty="0"/>
          </a:p>
        </p:txBody>
      </p:sp>
      <p:sp>
        <p:nvSpPr>
          <p:cNvPr id="3" name="Θέση περιεχομένου 2">
            <a:extLst>
              <a:ext uri="{FF2B5EF4-FFF2-40B4-BE49-F238E27FC236}">
                <a16:creationId xmlns:a16="http://schemas.microsoft.com/office/drawing/2014/main" xmlns="" id="{8B5DB1DA-52EB-4F8E-B7C3-8985C27493F3}"/>
              </a:ext>
            </a:extLst>
          </p:cNvPr>
          <p:cNvSpPr>
            <a:spLocks noGrp="1"/>
          </p:cNvSpPr>
          <p:nvPr>
            <p:ph sz="half" idx="1"/>
          </p:nvPr>
        </p:nvSpPr>
        <p:spPr/>
        <p:txBody>
          <a:bodyPr>
            <a:normAutofit fontScale="92500" lnSpcReduction="20000"/>
          </a:bodyPr>
          <a:lstStyle/>
          <a:p>
            <a:r>
              <a:rPr lang="en-US" dirty="0"/>
              <a:t>Note that swallow's nests are mainly made of saliva, one of the most expensive animal products one can buy, and a bowl of such soup can cost from $ 30 to $ 100! Their value is due to their rarity as nests can be harvested only 3 times a year and are usually found in coastal caves, requiring particular climbing and agility skills from hunters. Bird nesting soup has been made for centuries, is rich in nutrients and has aphrodisiac properties ...</a:t>
            </a:r>
            <a:endParaRPr lang="el-GR" dirty="0"/>
          </a:p>
        </p:txBody>
      </p:sp>
      <p:sp>
        <p:nvSpPr>
          <p:cNvPr id="5" name="4 - Θέση περιεχομένου"/>
          <p:cNvSpPr>
            <a:spLocks noGrp="1"/>
          </p:cNvSpPr>
          <p:nvPr>
            <p:ph sz="half" idx="2"/>
          </p:nvPr>
        </p:nvSpPr>
        <p:spPr/>
        <p:txBody>
          <a:bodyPr>
            <a:normAutofit fontScale="92500" lnSpcReduction="20000"/>
          </a:bodyPr>
          <a:lstStyle/>
          <a:p>
            <a:endParaRPr lang="el-GR" dirty="0"/>
          </a:p>
        </p:txBody>
      </p:sp>
      <p:pic>
        <p:nvPicPr>
          <p:cNvPr id="7170" name="Picture 2" descr="paraksena-fagita-tou-kosmou-gia-super-tolmirous-12">
            <a:extLst>
              <a:ext uri="{FF2B5EF4-FFF2-40B4-BE49-F238E27FC236}">
                <a16:creationId xmlns:a16="http://schemas.microsoft.com/office/drawing/2014/main" xmlns="" id="{0E52BFCC-194D-450F-B351-5C6D1112452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48507" y="2173184"/>
            <a:ext cx="4476792" cy="36694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63695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A142946-CF97-4571-97AB-9D1BD9D0EFA0}"/>
              </a:ext>
            </a:extLst>
          </p:cNvPr>
          <p:cNvSpPr>
            <a:spLocks noGrp="1"/>
          </p:cNvSpPr>
          <p:nvPr>
            <p:ph type="title"/>
          </p:nvPr>
        </p:nvSpPr>
        <p:spPr/>
        <p:txBody>
          <a:bodyPr/>
          <a:lstStyle/>
          <a:p>
            <a:r>
              <a:rPr lang="en-US" dirty="0"/>
              <a:t>Haggis on a ... lamb stomach</a:t>
            </a:r>
            <a:endParaRPr lang="el-GR" dirty="0"/>
          </a:p>
        </p:txBody>
      </p:sp>
      <p:sp>
        <p:nvSpPr>
          <p:cNvPr id="3" name="Θέση περιεχομένου 2">
            <a:extLst>
              <a:ext uri="{FF2B5EF4-FFF2-40B4-BE49-F238E27FC236}">
                <a16:creationId xmlns:a16="http://schemas.microsoft.com/office/drawing/2014/main" xmlns="" id="{5FC77C15-158F-4CAF-8BD4-A33FB9EA7BBB}"/>
              </a:ext>
            </a:extLst>
          </p:cNvPr>
          <p:cNvSpPr>
            <a:spLocks noGrp="1"/>
          </p:cNvSpPr>
          <p:nvPr>
            <p:ph sz="half" idx="1"/>
          </p:nvPr>
        </p:nvSpPr>
        <p:spPr/>
        <p:txBody>
          <a:bodyPr/>
          <a:lstStyle/>
          <a:p>
            <a:r>
              <a:rPr lang="el-GR" dirty="0"/>
              <a:t> </a:t>
            </a:r>
            <a:r>
              <a:rPr lang="en-US" dirty="0"/>
              <a:t>But its peculiarity lies in the fact that it is a lamb stomach filled with finely chopped lambs, heart and lungs, onion, oats, vinegar, spices and salt. The stuffed stomach is boiled for about 3 hours and served with turnips, potatoes and a glass of Scotch whiskey.</a:t>
            </a:r>
            <a:endParaRPr lang="el-GR" b="1" dirty="0"/>
          </a:p>
        </p:txBody>
      </p:sp>
      <p:sp>
        <p:nvSpPr>
          <p:cNvPr id="5" name="4 - Θέση περιεχομένου"/>
          <p:cNvSpPr>
            <a:spLocks noGrp="1"/>
          </p:cNvSpPr>
          <p:nvPr>
            <p:ph sz="half" idx="2"/>
          </p:nvPr>
        </p:nvSpPr>
        <p:spPr/>
        <p:txBody>
          <a:bodyPr/>
          <a:lstStyle/>
          <a:p>
            <a:endParaRPr lang="el-GR" dirty="0"/>
          </a:p>
        </p:txBody>
      </p:sp>
      <p:pic>
        <p:nvPicPr>
          <p:cNvPr id="8194" name="Picture 2" descr="paraksena-fagita-tou-kosmou-gia-super-tolmirous-13">
            <a:extLst>
              <a:ext uri="{FF2B5EF4-FFF2-40B4-BE49-F238E27FC236}">
                <a16:creationId xmlns:a16="http://schemas.microsoft.com/office/drawing/2014/main" xmlns="" id="{ED635A32-9D34-45EB-B79E-2BBAEC184B6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14556" y="2351315"/>
            <a:ext cx="4286992" cy="365759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31780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AB93FF2-EBC5-45F2-9A88-9750F4F6699F}"/>
              </a:ext>
            </a:extLst>
          </p:cNvPr>
          <p:cNvSpPr>
            <a:spLocks noGrp="1"/>
          </p:cNvSpPr>
          <p:nvPr>
            <p:ph type="title"/>
          </p:nvPr>
        </p:nvSpPr>
        <p:spPr/>
        <p:txBody>
          <a:bodyPr/>
          <a:lstStyle/>
          <a:p>
            <a:r>
              <a:rPr lang="en-US" dirty="0" err="1"/>
              <a:t>Balut</a:t>
            </a:r>
            <a:r>
              <a:rPr lang="en-US" dirty="0"/>
              <a:t>, otherwise a duck or chicken embryo egg</a:t>
            </a:r>
            <a:endParaRPr lang="el-GR" dirty="0"/>
          </a:p>
        </p:txBody>
      </p:sp>
      <p:sp>
        <p:nvSpPr>
          <p:cNvPr id="3" name="Θέση περιεχομένου 2">
            <a:extLst>
              <a:ext uri="{FF2B5EF4-FFF2-40B4-BE49-F238E27FC236}">
                <a16:creationId xmlns:a16="http://schemas.microsoft.com/office/drawing/2014/main" xmlns="" id="{8F46B5D6-56EB-4F1C-A360-B6B2D6E74C11}"/>
              </a:ext>
            </a:extLst>
          </p:cNvPr>
          <p:cNvSpPr>
            <a:spLocks noGrp="1"/>
          </p:cNvSpPr>
          <p:nvPr>
            <p:ph sz="half" idx="1"/>
          </p:nvPr>
        </p:nvSpPr>
        <p:spPr/>
        <p:txBody>
          <a:bodyPr>
            <a:normAutofit fontScale="92500" lnSpcReduction="10000"/>
          </a:bodyPr>
          <a:lstStyle/>
          <a:p>
            <a:r>
              <a:rPr lang="en-US" dirty="0"/>
              <a:t>The reason for </a:t>
            </a:r>
            <a:r>
              <a:rPr lang="en-US" dirty="0" err="1"/>
              <a:t>balut</a:t>
            </a:r>
            <a:r>
              <a:rPr lang="en-US" dirty="0"/>
              <a:t>, a Philippine dish, that changes the data on boiled eggs, as the shell is not the classic yolk, but a developed duck or chicken embryo, with beak, wings, nails and bones. It is very popular in the Philippines and is considered extremely nutritious, and is believed to boost libido. It is usually served with salt, lemon juice, pepper and coriander or with hot pepper and vinegar.</a:t>
            </a:r>
            <a:endParaRPr lang="el-GR" dirty="0"/>
          </a:p>
        </p:txBody>
      </p:sp>
      <p:sp>
        <p:nvSpPr>
          <p:cNvPr id="5" name="4 - Θέση περιεχομένου"/>
          <p:cNvSpPr>
            <a:spLocks noGrp="1"/>
          </p:cNvSpPr>
          <p:nvPr>
            <p:ph sz="half" idx="2"/>
          </p:nvPr>
        </p:nvSpPr>
        <p:spPr/>
        <p:txBody>
          <a:bodyPr>
            <a:normAutofit fontScale="92500" lnSpcReduction="10000"/>
          </a:bodyPr>
          <a:lstStyle/>
          <a:p>
            <a:endParaRPr lang="el-GR" dirty="0"/>
          </a:p>
        </p:txBody>
      </p:sp>
      <p:pic>
        <p:nvPicPr>
          <p:cNvPr id="10242" name="Picture 2" descr="paraksena-fagita-tou-kosmou-gia-super-tolmirous-14">
            <a:extLst>
              <a:ext uri="{FF2B5EF4-FFF2-40B4-BE49-F238E27FC236}">
                <a16:creationId xmlns:a16="http://schemas.microsoft.com/office/drawing/2014/main" xmlns="" id="{E18D1ADD-376A-449C-8F26-9A6410D76FCD}"/>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67055" y="2232561"/>
            <a:ext cx="4560125" cy="356259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37362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06DAD32-9ECA-43DF-8DC3-F981D89E2316}"/>
              </a:ext>
            </a:extLst>
          </p:cNvPr>
          <p:cNvSpPr>
            <a:spLocks noGrp="1"/>
          </p:cNvSpPr>
          <p:nvPr>
            <p:ph type="title"/>
          </p:nvPr>
        </p:nvSpPr>
        <p:spPr/>
        <p:txBody>
          <a:bodyPr/>
          <a:lstStyle/>
          <a:p>
            <a:r>
              <a:rPr lang="en-US" dirty="0"/>
              <a:t>Puffin heart</a:t>
            </a:r>
            <a:endParaRPr lang="el-GR" dirty="0"/>
          </a:p>
        </p:txBody>
      </p:sp>
      <p:sp>
        <p:nvSpPr>
          <p:cNvPr id="3" name="Θέση περιεχομένου 2">
            <a:extLst>
              <a:ext uri="{FF2B5EF4-FFF2-40B4-BE49-F238E27FC236}">
                <a16:creationId xmlns:a16="http://schemas.microsoft.com/office/drawing/2014/main" xmlns="" id="{D6FD72A2-344A-4789-B244-6F4BB03E3719}"/>
              </a:ext>
            </a:extLst>
          </p:cNvPr>
          <p:cNvSpPr>
            <a:spLocks noGrp="1"/>
          </p:cNvSpPr>
          <p:nvPr>
            <p:ph sz="half" idx="1"/>
          </p:nvPr>
        </p:nvSpPr>
        <p:spPr/>
        <p:txBody>
          <a:bodyPr/>
          <a:lstStyle/>
          <a:p>
            <a:r>
              <a:rPr lang="en-US" dirty="0"/>
              <a:t>The country has one of the largest puffins colonies in the world, and the Icelanders have decided to "exploit" this abundance by putting the puffins on their plate. The bird becomes smoked, roasted or fried, and its heart is considered to be a fine dish in the country and is even eaten raw!</a:t>
            </a:r>
            <a:endParaRPr lang="el-GR" dirty="0"/>
          </a:p>
        </p:txBody>
      </p:sp>
      <p:sp>
        <p:nvSpPr>
          <p:cNvPr id="5" name="4 - Θέση περιεχομένου"/>
          <p:cNvSpPr>
            <a:spLocks noGrp="1"/>
          </p:cNvSpPr>
          <p:nvPr>
            <p:ph sz="half" idx="2"/>
          </p:nvPr>
        </p:nvSpPr>
        <p:spPr/>
        <p:txBody>
          <a:bodyPr/>
          <a:lstStyle/>
          <a:p>
            <a:endParaRPr lang="el-GR"/>
          </a:p>
        </p:txBody>
      </p:sp>
      <p:pic>
        <p:nvPicPr>
          <p:cNvPr id="11266" name="Picture 2" descr="paraksena-fagita-tou-kosmou-gia-super-tolmirous-02">
            <a:extLst>
              <a:ext uri="{FF2B5EF4-FFF2-40B4-BE49-F238E27FC236}">
                <a16:creationId xmlns:a16="http://schemas.microsoft.com/office/drawing/2014/main" xmlns="" id="{82B34DE5-6E2C-46B3-A9AF-C12D2FD1294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72052" y="2018805"/>
            <a:ext cx="4571999" cy="39544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689888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Weird food</Template>
  <TotalTime>6</TotalTime>
  <Words>632</Words>
  <Application>Microsoft Office PowerPoint</Application>
  <PresentationFormat>Προσαρμογή</PresentationFormat>
  <Paragraphs>26</Paragraphs>
  <Slides>11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Θέμα του Office</vt:lpstr>
      <vt:lpstr>  PROJECT </vt:lpstr>
      <vt:lpstr>Egg of the Century - China</vt:lpstr>
      <vt:lpstr>Fried Tarantula - Cambodia</vt:lpstr>
      <vt:lpstr>Locusts in various variations</vt:lpstr>
      <vt:lpstr>Ηákarl from prawn shark</vt:lpstr>
      <vt:lpstr>bird nest</vt:lpstr>
      <vt:lpstr>Haggis on a ... lamb stomach</vt:lpstr>
      <vt:lpstr>Balut, otherwise a duck or chicken embryo egg</vt:lpstr>
      <vt:lpstr>Puffin heart</vt:lpstr>
      <vt:lpstr>Surströmming</vt:lpstr>
      <vt:lpstr>Διαφάνεια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PROJECT </dc:title>
  <dc:creator>tsinto27@gmail.com</dc:creator>
  <cp:lastModifiedBy>Gramateia-2</cp:lastModifiedBy>
  <cp:revision>3</cp:revision>
  <dcterms:created xsi:type="dcterms:W3CDTF">2020-01-07T14:46:56Z</dcterms:created>
  <dcterms:modified xsi:type="dcterms:W3CDTF">2020-01-15T08:39:31Z</dcterms:modified>
</cp:coreProperties>
</file>