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67"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306949137483" initials="3" lastIdx="2" clrIdx="0">
    <p:extLst>
      <p:ext uri="{19B8F6BF-5375-455C-9EA6-DF929625EA0E}">
        <p15:presenceInfo xmlns:p15="http://schemas.microsoft.com/office/powerpoint/2012/main" userId="d55d2082afcb1df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commentAuthors" Target="commentAuthor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tableStyles" Target="tableStyles.xml" /><Relationship Id="rId2" Type="http://schemas.openxmlformats.org/officeDocument/2006/relationships/slide" Target="slides/slide1.xml" /><Relationship Id="rId16" Type="http://schemas.openxmlformats.org/officeDocument/2006/relationships/theme" Target="theme/them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viewProps" Target="viewProps.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presProps" Target="presProps.xml" /></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2-01T14:07:53.406" idx="1">
    <p:pos x="6964" y="505"/>
    <p:text>strange hotels </p:text>
    <p:extLst>
      <p:ext uri="{C676402C-5697-4E1C-873F-D02D1690AC5C}">
        <p15:threadingInfo xmlns:p15="http://schemas.microsoft.com/office/powerpoint/2012/main" timeZoneBias="-120"/>
      </p:ext>
    </p:extLst>
  </p:cm>
  <p:cm authorId="1" dt="2020-02-01T14:08:49.963" idx="2">
    <p:pos x="7060" y="601"/>
    <p:text>strange hotels </p:text>
    <p:extLst>
      <p:ext uri="{C676402C-5697-4E1C-873F-D02D1690AC5C}">
        <p15:threadingInfo xmlns:p15="http://schemas.microsoft.com/office/powerpoint/2012/main" timeZoneBias="-12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l-GR" dirty="0"/>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dirty="0"/>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2/3/2020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l-GR" dirty="0"/>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nchor="t"/>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l-GR" dirty="0"/>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dirty="0"/>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l-GR" dirty="0"/>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l-GR" dirty="0"/>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dirty="0"/>
              <a:t>Στυλ κειμένου υποδείγματος</a:t>
            </a:r>
          </a:p>
        </p:txBody>
      </p:sp>
      <p:sp>
        <p:nvSpPr>
          <p:cNvPr id="4" name="Content Placeholder 3"/>
          <p:cNvSpPr>
            <a:spLocks noGrp="1"/>
          </p:cNvSpPr>
          <p:nvPr>
            <p:ph sz="half" idx="2"/>
          </p:nvPr>
        </p:nvSpPr>
        <p:spPr>
          <a:xfrm>
            <a:off x="1447191" y="2824269"/>
            <a:ext cx="4645152" cy="2644457"/>
          </a:xfrm>
        </p:spPr>
        <p:txBody>
          <a:body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dirty="0"/>
              <a:t>Στυλ κειμένου υποδείγματος</a:t>
            </a:r>
          </a:p>
        </p:txBody>
      </p:sp>
      <p:sp>
        <p:nvSpPr>
          <p:cNvPr id="6" name="Content Placeholder 5"/>
          <p:cNvSpPr>
            <a:spLocks noGrp="1"/>
          </p:cNvSpPr>
          <p:nvPr>
            <p:ph sz="quarter" idx="4"/>
          </p:nvPr>
        </p:nvSpPr>
        <p:spPr>
          <a:xfrm>
            <a:off x="6412362" y="2821491"/>
            <a:ext cx="4645152" cy="2637371"/>
          </a:xfrm>
        </p:spPr>
        <p:txBody>
          <a:body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2/3/2020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2/3/2020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l-GR" dirty="0"/>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dirty="0"/>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l-GR" dirty="0"/>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dirty="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dirty="0"/>
              <a:t>Στυλ κειμένου υποδείγματος</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2/3/2020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image" Target="../media/image1.jpg"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l-GR" dirty="0"/>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2/3/2020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comments" Target="../comments/comment1.xml"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hyperlink" Target="http://www.hotelscombined.com/Place/Tanzania.htm" TargetMode="External" /><Relationship Id="rId2" Type="http://schemas.openxmlformats.org/officeDocument/2006/relationships/image" Target="../media/image10.jpe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3" Type="http://schemas.openxmlformats.org/officeDocument/2006/relationships/image" Target="../media/image11.jpeg" /><Relationship Id="rId2" Type="http://schemas.openxmlformats.org/officeDocument/2006/relationships/hyperlink" Target="https://www.uniqhotels.com/bambu-indah" TargetMode="External"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3" Type="http://schemas.openxmlformats.org/officeDocument/2006/relationships/hyperlink" Target="http://www.hotelscombined.com/Hotel/Hotel_Kakslauttanen.htm" TargetMode="External" /><Relationship Id="rId2" Type="http://schemas.openxmlformats.org/officeDocument/2006/relationships/image" Target="../media/image2.jpe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hyperlink" Target="http://www.hotelscombined.com/Hotel/V8_Hotel_Motorworld_Region_Stuttgart.htm" TargetMode="External"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3" Type="http://schemas.openxmlformats.org/officeDocument/2006/relationships/hyperlink" Target="http://www.hotelscombined.com/Hotel/The_Liberty_Hotel_A_Luxury_Collection_Hotel.htm" TargetMode="External" /><Relationship Id="rId2" Type="http://schemas.openxmlformats.org/officeDocument/2006/relationships/image" Target="../media/image4.jpe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3" Type="http://schemas.openxmlformats.org/officeDocument/2006/relationships/hyperlink" Target="http://www.hotelscombined.com.au/Hotel/La_Villa_Hamster_Nantes.htm" TargetMode="External" /><Relationship Id="rId2" Type="http://schemas.openxmlformats.org/officeDocument/2006/relationships/image" Target="../media/image5.jpe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3" Type="http://schemas.openxmlformats.org/officeDocument/2006/relationships/hyperlink" Target="http://www.hotelscombined.com/Hotel/Museum_Hotel_Nevsehir.htm" TargetMode="External" /><Relationship Id="rId2" Type="http://schemas.openxmlformats.org/officeDocument/2006/relationships/image" Target="../media/image6.jpe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3" Type="http://schemas.openxmlformats.org/officeDocument/2006/relationships/hyperlink" Target="http://www.hotelscombined.com/Place/Costa_Rica.htm" TargetMode="External" /><Relationship Id="rId2" Type="http://schemas.openxmlformats.org/officeDocument/2006/relationships/image" Target="../media/image7.jpe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3" Type="http://schemas.openxmlformats.org/officeDocument/2006/relationships/hyperlink" Target="http://www.hotelscombined.com/Place/Vastmanland_County.htm" TargetMode="External" /><Relationship Id="rId2" Type="http://schemas.openxmlformats.org/officeDocument/2006/relationships/image" Target="../media/image8.jpe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3" Type="http://schemas.openxmlformats.org/officeDocument/2006/relationships/hyperlink" Target="http://www.hotelscombined.com/Hotel/Hotel_Palacio_de_Sal.htm" TargetMode="External" /><Relationship Id="rId2" Type="http://schemas.openxmlformats.org/officeDocument/2006/relationships/image" Target="../media/image9.jpe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a:extLst>
              <a:ext uri="{FF2B5EF4-FFF2-40B4-BE49-F238E27FC236}">
                <a16:creationId xmlns:a16="http://schemas.microsoft.com/office/drawing/2014/main" id="{A2D806F4-E553-4440-8326-63DEB3B25779}"/>
              </a:ext>
            </a:extLst>
          </p:cNvPr>
          <p:cNvSpPr>
            <a:spLocks noGrp="1"/>
          </p:cNvSpPr>
          <p:nvPr>
            <p:ph type="ctrTitle"/>
          </p:nvPr>
        </p:nvSpPr>
        <p:spPr>
          <a:xfrm>
            <a:off x="1905811" y="887569"/>
            <a:ext cx="8637073" cy="2541431"/>
          </a:xfrm>
        </p:spPr>
        <p:txBody>
          <a:bodyPr/>
          <a:lstStyle/>
          <a:p>
            <a:r>
              <a:rPr lang="el-GR"/>
              <a:t>Strange hotels </a:t>
            </a:r>
            <a:r>
              <a:rPr lang="el-GR" u="sng"/>
              <a:t>🏨</a:t>
            </a:r>
            <a:endParaRPr lang="el-GR"/>
          </a:p>
        </p:txBody>
      </p:sp>
    </p:spTree>
    <p:extLst>
      <p:ext uri="{BB962C8B-B14F-4D97-AF65-F5344CB8AC3E}">
        <p14:creationId xmlns:p14="http://schemas.microsoft.com/office/powerpoint/2010/main" val="36124121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4ACFB22-7493-1C4B-92B1-0825A95C67E7}"/>
              </a:ext>
            </a:extLst>
          </p:cNvPr>
          <p:cNvSpPr>
            <a:spLocks noGrp="1"/>
          </p:cNvSpPr>
          <p:nvPr>
            <p:ph type="title"/>
          </p:nvPr>
        </p:nvSpPr>
        <p:spPr>
          <a:xfrm>
            <a:off x="1451579" y="1309076"/>
            <a:ext cx="9603275" cy="1049235"/>
          </a:xfrm>
        </p:spPr>
        <p:txBody>
          <a:bodyPr/>
          <a:lstStyle/>
          <a:p>
            <a:r>
              <a:rPr lang="en-US" b="1">
                <a:solidFill>
                  <a:srgbClr val="333333"/>
                </a:solidFill>
                <a:latin typeface="Open Sans"/>
              </a:rPr>
              <a:t>9</a:t>
            </a:r>
            <a:r>
              <a:rPr lang="af-ZA" b="1" i="0">
                <a:solidFill>
                  <a:srgbClr val="333333"/>
                </a:solidFill>
                <a:effectLst/>
                <a:latin typeface="Open Sans"/>
              </a:rPr>
              <a:t>. The Manta Resort in Pemba Island, Tanzania</a:t>
            </a:r>
            <a:endParaRPr lang="el-GR"/>
          </a:p>
        </p:txBody>
      </p:sp>
      <p:pic>
        <p:nvPicPr>
          <p:cNvPr id="4" name="Εικόνα 4">
            <a:extLst>
              <a:ext uri="{FF2B5EF4-FFF2-40B4-BE49-F238E27FC236}">
                <a16:creationId xmlns:a16="http://schemas.microsoft.com/office/drawing/2014/main" id="{5D516178-0D50-464A-9AC4-5BF2932F2AF6}"/>
              </a:ext>
            </a:extLst>
          </p:cNvPr>
          <p:cNvPicPr>
            <a:picLocks noGrp="1" noChangeAspect="1"/>
          </p:cNvPicPr>
          <p:nvPr>
            <p:ph idx="1"/>
          </p:nvPr>
        </p:nvPicPr>
        <p:blipFill>
          <a:blip r:embed="rId2"/>
          <a:stretch>
            <a:fillRect/>
          </a:stretch>
        </p:blipFill>
        <p:spPr>
          <a:xfrm>
            <a:off x="1451579" y="1944688"/>
            <a:ext cx="5425888" cy="3449638"/>
          </a:xfrm>
        </p:spPr>
      </p:pic>
      <p:sp>
        <p:nvSpPr>
          <p:cNvPr id="7" name="TextBox 6">
            <a:extLst>
              <a:ext uri="{FF2B5EF4-FFF2-40B4-BE49-F238E27FC236}">
                <a16:creationId xmlns:a16="http://schemas.microsoft.com/office/drawing/2014/main" id="{35BF0773-D108-6B43-BA59-97AA2022EFBA}"/>
              </a:ext>
            </a:extLst>
          </p:cNvPr>
          <p:cNvSpPr txBox="1"/>
          <p:nvPr/>
        </p:nvSpPr>
        <p:spPr>
          <a:xfrm>
            <a:off x="6877467" y="1944688"/>
            <a:ext cx="4266783" cy="2585323"/>
          </a:xfrm>
          <a:prstGeom prst="rect">
            <a:avLst/>
          </a:prstGeom>
          <a:noFill/>
        </p:spPr>
        <p:txBody>
          <a:bodyPr wrap="square">
            <a:spAutoFit/>
          </a:bodyPr>
          <a:lstStyle/>
          <a:p>
            <a:pPr algn="l"/>
            <a:r>
              <a:rPr lang="af-ZA" b="0" i="0">
                <a:solidFill>
                  <a:srgbClr val="000000"/>
                </a:solidFill>
                <a:effectLst/>
                <a:latin typeface="Open Sans"/>
              </a:rPr>
              <a:t>Submerged in a vibrant Indian Ocean reef, 250 meters off the coast of Pemba Island, </a:t>
            </a:r>
            <a:r>
              <a:rPr lang="af-ZA" b="0" i="0" u="none" strike="noStrike">
                <a:solidFill>
                  <a:srgbClr val="00AEF0"/>
                </a:solidFill>
                <a:effectLst/>
                <a:latin typeface="Open Sans"/>
                <a:hlinkClick r:id="rId3"/>
              </a:rPr>
              <a:t>Tanzania</a:t>
            </a:r>
            <a:r>
              <a:rPr lang="af-ZA" b="0" i="0">
                <a:solidFill>
                  <a:srgbClr val="000000"/>
                </a:solidFill>
                <a:effectLst/>
                <a:latin typeface="Open Sans"/>
              </a:rPr>
              <a:t>, the Manta Resort is an inverted fish tank. You’re sleeping in a natural aquarium!</a:t>
            </a:r>
          </a:p>
          <a:p>
            <a:pPr algn="l"/>
            <a:r>
              <a:rPr lang="af-ZA" b="0" i="0">
                <a:solidFill>
                  <a:srgbClr val="000000"/>
                </a:solidFill>
                <a:effectLst/>
                <a:latin typeface="Open Sans"/>
              </a:rPr>
              <a:t>Rather than just looking out at sharks, the marine life is gazing in at the weird people that inhabit their space. Fish become the beholders of man!</a:t>
            </a:r>
          </a:p>
        </p:txBody>
      </p:sp>
    </p:spTree>
    <p:extLst>
      <p:ext uri="{BB962C8B-B14F-4D97-AF65-F5344CB8AC3E}">
        <p14:creationId xmlns:p14="http://schemas.microsoft.com/office/powerpoint/2010/main" val="3246999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C337D71-7653-9C4F-8949-01157B5595CC}"/>
              </a:ext>
            </a:extLst>
          </p:cNvPr>
          <p:cNvSpPr>
            <a:spLocks noGrp="1"/>
          </p:cNvSpPr>
          <p:nvPr>
            <p:ph type="title"/>
          </p:nvPr>
        </p:nvSpPr>
        <p:spPr>
          <a:xfrm>
            <a:off x="1451579" y="911203"/>
            <a:ext cx="9603275" cy="1049235"/>
          </a:xfrm>
        </p:spPr>
        <p:txBody>
          <a:bodyPr/>
          <a:lstStyle/>
          <a:p>
            <a:r>
              <a:rPr lang="en-US" u="sng">
                <a:solidFill>
                  <a:srgbClr val="597BD9"/>
                </a:solidFill>
                <a:latin typeface="RobotoDraft"/>
                <a:hlinkClick r:id="rId2"/>
              </a:rPr>
              <a:t>10</a:t>
            </a:r>
            <a:r>
              <a:rPr lang="af-ZA" b="0" i="0" u="sng">
                <a:solidFill>
                  <a:srgbClr val="597BD9"/>
                </a:solidFill>
                <a:effectLst/>
                <a:latin typeface="RobotoDraft"/>
                <a:hlinkClick r:id="rId2"/>
              </a:rPr>
              <a:t>. Bambu Indah – Authentic Javanese Homes Turned Into Eco Retreat</a:t>
            </a:r>
            <a:endParaRPr lang="af-ZA" b="0" i="0">
              <a:solidFill>
                <a:srgbClr val="848383"/>
              </a:solidFill>
              <a:effectLst/>
              <a:latin typeface="RobotoDraft"/>
            </a:endParaRPr>
          </a:p>
        </p:txBody>
      </p:sp>
      <p:pic>
        <p:nvPicPr>
          <p:cNvPr id="4" name="Εικόνα 4">
            <a:extLst>
              <a:ext uri="{FF2B5EF4-FFF2-40B4-BE49-F238E27FC236}">
                <a16:creationId xmlns:a16="http://schemas.microsoft.com/office/drawing/2014/main" id="{3B05E8B3-E7AB-8545-B58B-D262D55050A0}"/>
              </a:ext>
            </a:extLst>
          </p:cNvPr>
          <p:cNvPicPr>
            <a:picLocks noGrp="1" noChangeAspect="1"/>
          </p:cNvPicPr>
          <p:nvPr>
            <p:ph idx="1"/>
          </p:nvPr>
        </p:nvPicPr>
        <p:blipFill>
          <a:blip r:embed="rId3"/>
          <a:stretch>
            <a:fillRect/>
          </a:stretch>
        </p:blipFill>
        <p:spPr>
          <a:xfrm>
            <a:off x="1451579" y="1972815"/>
            <a:ext cx="5366906" cy="3646935"/>
          </a:xfrm>
        </p:spPr>
      </p:pic>
      <p:sp>
        <p:nvSpPr>
          <p:cNvPr id="7" name="TextBox 6">
            <a:extLst>
              <a:ext uri="{FF2B5EF4-FFF2-40B4-BE49-F238E27FC236}">
                <a16:creationId xmlns:a16="http://schemas.microsoft.com/office/drawing/2014/main" id="{093519F6-CE81-0547-8515-48FA50B155BE}"/>
              </a:ext>
            </a:extLst>
          </p:cNvPr>
          <p:cNvSpPr txBox="1"/>
          <p:nvPr/>
        </p:nvSpPr>
        <p:spPr>
          <a:xfrm>
            <a:off x="6818485" y="1972815"/>
            <a:ext cx="3349453" cy="2585323"/>
          </a:xfrm>
          <a:prstGeom prst="rect">
            <a:avLst/>
          </a:prstGeom>
          <a:noFill/>
        </p:spPr>
        <p:txBody>
          <a:bodyPr wrap="square">
            <a:spAutoFit/>
          </a:bodyPr>
          <a:lstStyle/>
          <a:p>
            <a:r>
              <a:rPr lang="af-ZA" b="0" i="0" u="sng">
                <a:solidFill>
                  <a:srgbClr val="597BD9"/>
                </a:solidFill>
                <a:effectLst/>
                <a:latin typeface="lato-light"/>
                <a:hlinkClick r:id="rId2"/>
              </a:rPr>
              <a:t>Bambu Indah</a:t>
            </a:r>
            <a:r>
              <a:rPr lang="af-ZA" b="0" i="0">
                <a:solidFill>
                  <a:srgbClr val="848383"/>
                </a:solidFill>
                <a:effectLst/>
                <a:latin typeface="lato-light"/>
              </a:rPr>
              <a:t> consists of eleven wooden Javanese homes that were brought to Bali to create a sustainable retreat among the rice paddies and lush gardens. Each house has its own unique character and is furnished with antique furniture and locally made art.</a:t>
            </a:r>
            <a:endParaRPr lang="el-GR"/>
          </a:p>
        </p:txBody>
      </p:sp>
    </p:spTree>
    <p:extLst>
      <p:ext uri="{BB962C8B-B14F-4D97-AF65-F5344CB8AC3E}">
        <p14:creationId xmlns:p14="http://schemas.microsoft.com/office/powerpoint/2010/main" val="911738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4">
            <a:extLst>
              <a:ext uri="{FF2B5EF4-FFF2-40B4-BE49-F238E27FC236}">
                <a16:creationId xmlns:a16="http://schemas.microsoft.com/office/drawing/2014/main" id="{183D2163-C3D4-A349-8EEB-986B96DBD376}"/>
              </a:ext>
            </a:extLst>
          </p:cNvPr>
          <p:cNvPicPr>
            <a:picLocks noChangeAspect="1"/>
          </p:cNvPicPr>
          <p:nvPr/>
        </p:nvPicPr>
        <p:blipFill>
          <a:blip r:embed="rId2"/>
          <a:stretch>
            <a:fillRect/>
          </a:stretch>
        </p:blipFill>
        <p:spPr>
          <a:xfrm>
            <a:off x="1448594" y="1852336"/>
            <a:ext cx="4278313" cy="2715083"/>
          </a:xfrm>
          <a:prstGeom prst="rect">
            <a:avLst/>
          </a:prstGeom>
        </p:spPr>
      </p:pic>
      <p:sp>
        <p:nvSpPr>
          <p:cNvPr id="7" name="TextBox 6">
            <a:extLst>
              <a:ext uri="{FF2B5EF4-FFF2-40B4-BE49-F238E27FC236}">
                <a16:creationId xmlns:a16="http://schemas.microsoft.com/office/drawing/2014/main" id="{8ED3DD32-6338-3742-A5FA-A455A9393415}"/>
              </a:ext>
            </a:extLst>
          </p:cNvPr>
          <p:cNvSpPr txBox="1"/>
          <p:nvPr/>
        </p:nvSpPr>
        <p:spPr>
          <a:xfrm>
            <a:off x="5798344" y="1709223"/>
            <a:ext cx="5016499" cy="2308324"/>
          </a:xfrm>
          <a:prstGeom prst="rect">
            <a:avLst/>
          </a:prstGeom>
          <a:noFill/>
        </p:spPr>
        <p:txBody>
          <a:bodyPr wrap="square">
            <a:spAutoFit/>
          </a:bodyPr>
          <a:lstStyle/>
          <a:p>
            <a:pPr algn="l"/>
            <a:endParaRPr lang="af-ZA" b="0" i="0">
              <a:solidFill>
                <a:srgbClr val="000000"/>
              </a:solidFill>
              <a:effectLst/>
              <a:latin typeface="Open Sans"/>
            </a:endParaRPr>
          </a:p>
          <a:p>
            <a:pPr algn="l"/>
            <a:r>
              <a:rPr lang="af-ZA" b="0" i="0">
                <a:solidFill>
                  <a:srgbClr val="000000"/>
                </a:solidFill>
                <a:effectLst/>
                <a:latin typeface="Open Sans"/>
              </a:rPr>
              <a:t>The problem with the Northern Lights is that it’s so cold in the Arctic it’s impossible to stay outside for more than five minutes. </a:t>
            </a:r>
            <a:r>
              <a:rPr lang="af-ZA" b="0" i="0" u="none" strike="noStrike">
                <a:solidFill>
                  <a:srgbClr val="00AEF0"/>
                </a:solidFill>
                <a:effectLst/>
                <a:latin typeface="Open Sans"/>
                <a:hlinkClick r:id="rId3"/>
              </a:rPr>
              <a:t>Kakslauttanen’s luxury rooms</a:t>
            </a:r>
            <a:r>
              <a:rPr lang="af-ZA" b="0" i="0">
                <a:solidFill>
                  <a:srgbClr val="000000"/>
                </a:solidFill>
                <a:effectLst/>
                <a:latin typeface="Open Sans"/>
              </a:rPr>
              <a:t> are glass igloos, ingeniously shaped to keep you toasty warm. Admiring the Northern Lights is simple – just lie back and watch the show from your bed.</a:t>
            </a:r>
          </a:p>
        </p:txBody>
      </p:sp>
      <p:sp>
        <p:nvSpPr>
          <p:cNvPr id="9" name="TextBox 8">
            <a:extLst>
              <a:ext uri="{FF2B5EF4-FFF2-40B4-BE49-F238E27FC236}">
                <a16:creationId xmlns:a16="http://schemas.microsoft.com/office/drawing/2014/main" id="{C69619C6-6EA9-044A-9EBA-021627625DC1}"/>
              </a:ext>
            </a:extLst>
          </p:cNvPr>
          <p:cNvSpPr txBox="1"/>
          <p:nvPr/>
        </p:nvSpPr>
        <p:spPr>
          <a:xfrm>
            <a:off x="1448594" y="1483004"/>
            <a:ext cx="6101952" cy="369332"/>
          </a:xfrm>
          <a:prstGeom prst="rect">
            <a:avLst/>
          </a:prstGeom>
          <a:noFill/>
        </p:spPr>
        <p:txBody>
          <a:bodyPr wrap="square">
            <a:spAutoFit/>
          </a:bodyPr>
          <a:lstStyle/>
          <a:p>
            <a:pPr algn="l"/>
            <a:endParaRPr lang="af-ZA" b="1">
              <a:solidFill>
                <a:srgbClr val="333333"/>
              </a:solidFill>
              <a:latin typeface="Open Sans"/>
            </a:endParaRPr>
          </a:p>
        </p:txBody>
      </p:sp>
      <p:sp>
        <p:nvSpPr>
          <p:cNvPr id="11" name="TextBox 10">
            <a:extLst>
              <a:ext uri="{FF2B5EF4-FFF2-40B4-BE49-F238E27FC236}">
                <a16:creationId xmlns:a16="http://schemas.microsoft.com/office/drawing/2014/main" id="{48715AC5-6C6C-2244-BB21-B10567C43EE1}"/>
              </a:ext>
            </a:extLst>
          </p:cNvPr>
          <p:cNvSpPr txBox="1"/>
          <p:nvPr/>
        </p:nvSpPr>
        <p:spPr>
          <a:xfrm>
            <a:off x="1448594" y="1537725"/>
            <a:ext cx="6101952" cy="369332"/>
          </a:xfrm>
          <a:prstGeom prst="rect">
            <a:avLst/>
          </a:prstGeom>
          <a:noFill/>
        </p:spPr>
        <p:txBody>
          <a:bodyPr wrap="square">
            <a:spAutoFit/>
          </a:bodyPr>
          <a:lstStyle/>
          <a:p>
            <a:r>
              <a:rPr lang="af-ZA" b="1" i="0">
                <a:solidFill>
                  <a:srgbClr val="333333"/>
                </a:solidFill>
                <a:effectLst/>
                <a:latin typeface="Open Sans"/>
              </a:rPr>
              <a:t>1. Hotel Kakslauttanen in Saariselka, Finland</a:t>
            </a:r>
            <a:endParaRPr lang="el-GR"/>
          </a:p>
        </p:txBody>
      </p:sp>
    </p:spTree>
    <p:extLst>
      <p:ext uri="{BB962C8B-B14F-4D97-AF65-F5344CB8AC3E}">
        <p14:creationId xmlns:p14="http://schemas.microsoft.com/office/powerpoint/2010/main" val="900141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2F2357F-4ED6-DC42-8433-97A6BD245AB4}"/>
              </a:ext>
            </a:extLst>
          </p:cNvPr>
          <p:cNvSpPr txBox="1"/>
          <p:nvPr/>
        </p:nvSpPr>
        <p:spPr>
          <a:xfrm>
            <a:off x="5774425" y="1970119"/>
            <a:ext cx="4399358" cy="2308324"/>
          </a:xfrm>
          <a:prstGeom prst="rect">
            <a:avLst/>
          </a:prstGeom>
          <a:noFill/>
        </p:spPr>
        <p:txBody>
          <a:bodyPr wrap="square">
            <a:spAutoFit/>
          </a:bodyPr>
          <a:lstStyle/>
          <a:p>
            <a:r>
              <a:rPr lang="af-ZA" b="0" i="0">
                <a:solidFill>
                  <a:srgbClr val="000000"/>
                </a:solidFill>
                <a:effectLst/>
                <a:latin typeface="Open Sans"/>
              </a:rPr>
              <a:t>Don’t show up at the </a:t>
            </a:r>
            <a:r>
              <a:rPr lang="af-ZA" b="0" i="0" u="none" strike="noStrike">
                <a:solidFill>
                  <a:srgbClr val="00AEF0"/>
                </a:solidFill>
                <a:effectLst/>
                <a:latin typeface="Open Sans"/>
                <a:hlinkClick r:id="rId2"/>
              </a:rPr>
              <a:t>V8 Hotel</a:t>
            </a:r>
            <a:r>
              <a:rPr lang="af-ZA" b="0" i="0">
                <a:solidFill>
                  <a:srgbClr val="000000"/>
                </a:solidFill>
                <a:effectLst/>
                <a:latin typeface="Open Sans"/>
              </a:rPr>
              <a:t> in a Toyota. Here you’ll find a 70’s Cadillac drive-in cinema room, a Morris Minor garage bedroom, and a Mercedes Benz car wash. Every room is themed after classic cars, meaning you can spend the night in the back seat of a converted chassis of a car. In case you didn’t get enough of that in high school.</a:t>
            </a:r>
            <a:endParaRPr lang="el-GR"/>
          </a:p>
        </p:txBody>
      </p:sp>
      <p:pic>
        <p:nvPicPr>
          <p:cNvPr id="6" name="Εικόνα 6">
            <a:extLst>
              <a:ext uri="{FF2B5EF4-FFF2-40B4-BE49-F238E27FC236}">
                <a16:creationId xmlns:a16="http://schemas.microsoft.com/office/drawing/2014/main" id="{0A6431D2-ED29-4C41-B68B-0006C12D7A91}"/>
              </a:ext>
            </a:extLst>
          </p:cNvPr>
          <p:cNvPicPr>
            <a:picLocks noChangeAspect="1"/>
          </p:cNvPicPr>
          <p:nvPr/>
        </p:nvPicPr>
        <p:blipFill>
          <a:blip r:embed="rId3"/>
          <a:stretch>
            <a:fillRect/>
          </a:stretch>
        </p:blipFill>
        <p:spPr>
          <a:xfrm>
            <a:off x="1329531" y="1970119"/>
            <a:ext cx="4444894" cy="2917762"/>
          </a:xfrm>
          <a:prstGeom prst="rect">
            <a:avLst/>
          </a:prstGeom>
        </p:spPr>
      </p:pic>
      <p:sp>
        <p:nvSpPr>
          <p:cNvPr id="9" name="TextBox 8">
            <a:extLst>
              <a:ext uri="{FF2B5EF4-FFF2-40B4-BE49-F238E27FC236}">
                <a16:creationId xmlns:a16="http://schemas.microsoft.com/office/drawing/2014/main" id="{A958AF38-561D-0C4A-83BB-33FA06E1CFB7}"/>
              </a:ext>
            </a:extLst>
          </p:cNvPr>
          <p:cNvSpPr txBox="1"/>
          <p:nvPr/>
        </p:nvSpPr>
        <p:spPr>
          <a:xfrm>
            <a:off x="1419821" y="1476256"/>
            <a:ext cx="6101952" cy="369332"/>
          </a:xfrm>
          <a:prstGeom prst="rect">
            <a:avLst/>
          </a:prstGeom>
          <a:noFill/>
        </p:spPr>
        <p:txBody>
          <a:bodyPr wrap="square">
            <a:spAutoFit/>
          </a:bodyPr>
          <a:lstStyle/>
          <a:p>
            <a:r>
              <a:rPr lang="af-ZA" b="1" i="0">
                <a:solidFill>
                  <a:srgbClr val="333333"/>
                </a:solidFill>
                <a:effectLst/>
                <a:latin typeface="Open Sans"/>
              </a:rPr>
              <a:t>2. The V8 Hotel in Stuttgart, Germany</a:t>
            </a:r>
            <a:endParaRPr lang="el-GR"/>
          </a:p>
        </p:txBody>
      </p:sp>
    </p:spTree>
    <p:extLst>
      <p:ext uri="{BB962C8B-B14F-4D97-AF65-F5344CB8AC3E}">
        <p14:creationId xmlns:p14="http://schemas.microsoft.com/office/powerpoint/2010/main" val="3470236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DF7AA3-855C-DF41-B529-276656D26BB7}"/>
              </a:ext>
            </a:extLst>
          </p:cNvPr>
          <p:cNvSpPr>
            <a:spLocks noGrp="1"/>
          </p:cNvSpPr>
          <p:nvPr>
            <p:ph type="title"/>
          </p:nvPr>
        </p:nvSpPr>
        <p:spPr>
          <a:xfrm>
            <a:off x="1534923" y="1594611"/>
            <a:ext cx="5870765" cy="804036"/>
          </a:xfrm>
        </p:spPr>
        <p:txBody>
          <a:bodyPr>
            <a:normAutofit/>
          </a:bodyPr>
          <a:lstStyle/>
          <a:p>
            <a:r>
              <a:rPr lang="af-ZA" sz="1100" b="1" i="0">
                <a:solidFill>
                  <a:srgbClr val="333333"/>
                </a:solidFill>
                <a:effectLst/>
                <a:latin typeface="Open Sans"/>
              </a:rPr>
              <a:t>3. The Liberty Hotel in Boston, USA</a:t>
            </a:r>
            <a:endParaRPr lang="el-GR" sz="1800" b="1">
              <a:solidFill>
                <a:srgbClr val="333333"/>
              </a:solidFill>
              <a:latin typeface="Open Sans"/>
              <a:ea typeface="+mn-ea"/>
              <a:cs typeface="+mn-cs"/>
            </a:endParaRPr>
          </a:p>
        </p:txBody>
      </p:sp>
      <p:pic>
        <p:nvPicPr>
          <p:cNvPr id="4" name="Εικόνα 4">
            <a:extLst>
              <a:ext uri="{FF2B5EF4-FFF2-40B4-BE49-F238E27FC236}">
                <a16:creationId xmlns:a16="http://schemas.microsoft.com/office/drawing/2014/main" id="{EDCC0C06-3BB0-A449-8861-D91AD11A27E3}"/>
              </a:ext>
            </a:extLst>
          </p:cNvPr>
          <p:cNvPicPr>
            <a:picLocks noGrp="1" noChangeAspect="1"/>
          </p:cNvPicPr>
          <p:nvPr>
            <p:ph idx="1"/>
          </p:nvPr>
        </p:nvPicPr>
        <p:blipFill>
          <a:blip r:embed="rId2"/>
          <a:stretch>
            <a:fillRect/>
          </a:stretch>
        </p:blipFill>
        <p:spPr>
          <a:xfrm>
            <a:off x="1451579" y="1996629"/>
            <a:ext cx="5179471" cy="3449638"/>
          </a:xfrm>
        </p:spPr>
      </p:pic>
      <p:sp>
        <p:nvSpPr>
          <p:cNvPr id="7" name="TextBox 6">
            <a:extLst>
              <a:ext uri="{FF2B5EF4-FFF2-40B4-BE49-F238E27FC236}">
                <a16:creationId xmlns:a16="http://schemas.microsoft.com/office/drawing/2014/main" id="{2550A109-2E16-0646-81AC-B971935254B6}"/>
              </a:ext>
            </a:extLst>
          </p:cNvPr>
          <p:cNvSpPr txBox="1"/>
          <p:nvPr/>
        </p:nvSpPr>
        <p:spPr>
          <a:xfrm>
            <a:off x="6631050" y="1996629"/>
            <a:ext cx="4537012" cy="2585323"/>
          </a:xfrm>
          <a:prstGeom prst="rect">
            <a:avLst/>
          </a:prstGeom>
          <a:noFill/>
        </p:spPr>
        <p:txBody>
          <a:bodyPr wrap="square">
            <a:spAutoFit/>
          </a:bodyPr>
          <a:lstStyle/>
          <a:p>
            <a:pPr algn="l"/>
            <a:r>
              <a:rPr lang="af-ZA" b="0" i="0">
                <a:solidFill>
                  <a:srgbClr val="000000"/>
                </a:solidFill>
                <a:effectLst/>
                <a:latin typeface="Open Sans"/>
              </a:rPr>
              <a:t>Malcolm X and disgraced Boston mayor James Curley didn’t have to pay to stay in the </a:t>
            </a:r>
            <a:r>
              <a:rPr lang="af-ZA" b="0" i="0" u="none" strike="noStrike">
                <a:solidFill>
                  <a:srgbClr val="00AEF0"/>
                </a:solidFill>
                <a:effectLst/>
                <a:latin typeface="Open Sans"/>
                <a:hlinkClick r:id="rId3"/>
              </a:rPr>
              <a:t>Liberty Hotel</a:t>
            </a:r>
            <a:r>
              <a:rPr lang="af-ZA" b="0" i="0">
                <a:solidFill>
                  <a:srgbClr val="000000"/>
                </a:solidFill>
                <a:effectLst/>
                <a:latin typeface="Open Sans"/>
              </a:rPr>
              <a:t> – this used to be Charles Street Prison, but it’s been elegantly converted into a luxury hotel. The hotel’s Alibi Bar is the former drunk tank and 18 of the rooms feature pieces of the original jail.</a:t>
            </a:r>
          </a:p>
          <a:p>
            <a:br>
              <a:rPr lang="af-ZA" b="0" i="0">
                <a:solidFill>
                  <a:srgbClr val="000000"/>
                </a:solidFill>
                <a:effectLst/>
                <a:latin typeface="Open Sans"/>
              </a:rPr>
            </a:br>
            <a:endParaRPr lang="el-GR"/>
          </a:p>
        </p:txBody>
      </p:sp>
    </p:spTree>
    <p:extLst>
      <p:ext uri="{BB962C8B-B14F-4D97-AF65-F5344CB8AC3E}">
        <p14:creationId xmlns:p14="http://schemas.microsoft.com/office/powerpoint/2010/main" val="394539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4">
            <a:extLst>
              <a:ext uri="{FF2B5EF4-FFF2-40B4-BE49-F238E27FC236}">
                <a16:creationId xmlns:a16="http://schemas.microsoft.com/office/drawing/2014/main" id="{9960AC32-2251-F940-B02B-9C39EA7F691F}"/>
              </a:ext>
            </a:extLst>
          </p:cNvPr>
          <p:cNvPicPr>
            <a:picLocks noGrp="1" noChangeAspect="1"/>
          </p:cNvPicPr>
          <p:nvPr>
            <p:ph idx="1"/>
          </p:nvPr>
        </p:nvPicPr>
        <p:blipFill>
          <a:blip r:embed="rId2"/>
          <a:stretch>
            <a:fillRect/>
          </a:stretch>
        </p:blipFill>
        <p:spPr>
          <a:xfrm>
            <a:off x="1451579" y="2056161"/>
            <a:ext cx="5322298" cy="3449638"/>
          </a:xfrm>
        </p:spPr>
      </p:pic>
      <p:sp>
        <p:nvSpPr>
          <p:cNvPr id="7" name="TextBox 6">
            <a:extLst>
              <a:ext uri="{FF2B5EF4-FFF2-40B4-BE49-F238E27FC236}">
                <a16:creationId xmlns:a16="http://schemas.microsoft.com/office/drawing/2014/main" id="{F3A5BB20-79B9-4742-859C-D1D32F11E275}"/>
              </a:ext>
            </a:extLst>
          </p:cNvPr>
          <p:cNvSpPr txBox="1"/>
          <p:nvPr/>
        </p:nvSpPr>
        <p:spPr>
          <a:xfrm>
            <a:off x="6720979" y="2056161"/>
            <a:ext cx="4333875" cy="3139321"/>
          </a:xfrm>
          <a:prstGeom prst="rect">
            <a:avLst/>
          </a:prstGeom>
          <a:noFill/>
        </p:spPr>
        <p:txBody>
          <a:bodyPr wrap="square">
            <a:spAutoFit/>
          </a:bodyPr>
          <a:lstStyle/>
          <a:p>
            <a:pPr algn="l"/>
            <a:r>
              <a:rPr lang="af-ZA" b="0" i="0">
                <a:solidFill>
                  <a:srgbClr val="000000"/>
                </a:solidFill>
                <a:effectLst/>
                <a:latin typeface="Open Sans"/>
              </a:rPr>
              <a:t>You’re given hamster masks to wear when you check into </a:t>
            </a:r>
            <a:r>
              <a:rPr lang="af-ZA" b="0" i="0" u="none" strike="noStrike">
                <a:solidFill>
                  <a:srgbClr val="00AEF0"/>
                </a:solidFill>
                <a:effectLst/>
                <a:latin typeface="Open Sans"/>
                <a:hlinkClick r:id="rId3"/>
              </a:rPr>
              <a:t>La Villa Hamster</a:t>
            </a:r>
            <a:r>
              <a:rPr lang="af-ZA" b="0" i="0">
                <a:solidFill>
                  <a:srgbClr val="000000"/>
                </a:solidFill>
                <a:effectLst/>
                <a:latin typeface="Open Sans"/>
              </a:rPr>
              <a:t>. It’s all about getting into the hamster mood as you sleep on a giant haystack and find a bathroom floor scattered with woodchips. A life-size hamster wheel provides ongoing entertainment and La Ville Hamster is certainly cool until you realise you’re imitating a glorified rodent.</a:t>
            </a:r>
          </a:p>
          <a:p>
            <a:br>
              <a:rPr lang="af-ZA" b="0" i="0">
                <a:solidFill>
                  <a:srgbClr val="000000"/>
                </a:solidFill>
                <a:effectLst/>
                <a:latin typeface="Open Sans"/>
              </a:rPr>
            </a:br>
            <a:endParaRPr lang="el-GR"/>
          </a:p>
        </p:txBody>
      </p:sp>
      <p:sp>
        <p:nvSpPr>
          <p:cNvPr id="15" name="Τίτλος 1">
            <a:extLst>
              <a:ext uri="{FF2B5EF4-FFF2-40B4-BE49-F238E27FC236}">
                <a16:creationId xmlns:a16="http://schemas.microsoft.com/office/drawing/2014/main" id="{BADED972-0B23-6B4B-BB90-3187F1FC305E}"/>
              </a:ext>
            </a:extLst>
          </p:cNvPr>
          <p:cNvSpPr>
            <a:spLocks noGrp="1"/>
          </p:cNvSpPr>
          <p:nvPr>
            <p:ph type="title"/>
          </p:nvPr>
        </p:nvSpPr>
        <p:spPr>
          <a:xfrm>
            <a:off x="1451579" y="1435527"/>
            <a:ext cx="9603275" cy="310317"/>
          </a:xfrm>
        </p:spPr>
        <p:txBody>
          <a:bodyPr>
            <a:normAutofit fontScale="90000"/>
          </a:bodyPr>
          <a:lstStyle/>
          <a:p>
            <a:r>
              <a:rPr lang="el-GR" sz="1800" u="sng">
                <a:solidFill>
                  <a:srgbClr val="333333"/>
                </a:solidFill>
                <a:latin typeface="Open Sans"/>
                <a:ea typeface="+mn-ea"/>
                <a:cs typeface="+mn-cs"/>
              </a:rPr>
              <a:t>4. La villa  Hamster in nantes,France </a:t>
            </a:r>
          </a:p>
        </p:txBody>
      </p:sp>
    </p:spTree>
    <p:extLst>
      <p:ext uri="{BB962C8B-B14F-4D97-AF65-F5344CB8AC3E}">
        <p14:creationId xmlns:p14="http://schemas.microsoft.com/office/powerpoint/2010/main" val="1944537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9D4E9F3-E293-8543-BF58-A7D33F1DC887}"/>
              </a:ext>
            </a:extLst>
          </p:cNvPr>
          <p:cNvSpPr>
            <a:spLocks noGrp="1"/>
          </p:cNvSpPr>
          <p:nvPr>
            <p:ph type="title"/>
          </p:nvPr>
        </p:nvSpPr>
        <p:spPr>
          <a:xfrm>
            <a:off x="1451579" y="1340300"/>
            <a:ext cx="9603275" cy="1049235"/>
          </a:xfrm>
        </p:spPr>
        <p:txBody>
          <a:bodyPr/>
          <a:lstStyle/>
          <a:p>
            <a:r>
              <a:rPr lang="en-US" b="1">
                <a:solidFill>
                  <a:srgbClr val="333333"/>
                </a:solidFill>
                <a:latin typeface="Open Sans"/>
              </a:rPr>
              <a:t>5</a:t>
            </a:r>
            <a:r>
              <a:rPr lang="af-ZA" b="1" i="0">
                <a:solidFill>
                  <a:srgbClr val="333333"/>
                </a:solidFill>
                <a:effectLst/>
                <a:latin typeface="Open Sans"/>
              </a:rPr>
              <a:t>. The Museum Hotel in Cappadocia, Turkey</a:t>
            </a:r>
            <a:endParaRPr lang="el-GR"/>
          </a:p>
        </p:txBody>
      </p:sp>
      <p:pic>
        <p:nvPicPr>
          <p:cNvPr id="4" name="Εικόνα 4">
            <a:extLst>
              <a:ext uri="{FF2B5EF4-FFF2-40B4-BE49-F238E27FC236}">
                <a16:creationId xmlns:a16="http://schemas.microsoft.com/office/drawing/2014/main" id="{6C9F8814-8C70-4646-8130-58730B6505F4}"/>
              </a:ext>
            </a:extLst>
          </p:cNvPr>
          <p:cNvPicPr>
            <a:picLocks noGrp="1" noChangeAspect="1"/>
          </p:cNvPicPr>
          <p:nvPr>
            <p:ph idx="1"/>
          </p:nvPr>
        </p:nvPicPr>
        <p:blipFill>
          <a:blip r:embed="rId2"/>
          <a:stretch>
            <a:fillRect/>
          </a:stretch>
        </p:blipFill>
        <p:spPr>
          <a:xfrm>
            <a:off x="1451579" y="1960910"/>
            <a:ext cx="5465725" cy="3449638"/>
          </a:xfrm>
        </p:spPr>
      </p:pic>
      <p:sp>
        <p:nvSpPr>
          <p:cNvPr id="7" name="TextBox 6">
            <a:extLst>
              <a:ext uri="{FF2B5EF4-FFF2-40B4-BE49-F238E27FC236}">
                <a16:creationId xmlns:a16="http://schemas.microsoft.com/office/drawing/2014/main" id="{D429E3E9-F6A9-EA4B-829F-E87E0D6A1BE9}"/>
              </a:ext>
            </a:extLst>
          </p:cNvPr>
          <p:cNvSpPr txBox="1"/>
          <p:nvPr/>
        </p:nvSpPr>
        <p:spPr>
          <a:xfrm>
            <a:off x="6917304" y="1960910"/>
            <a:ext cx="3881437" cy="3139321"/>
          </a:xfrm>
          <a:prstGeom prst="rect">
            <a:avLst/>
          </a:prstGeom>
          <a:noFill/>
        </p:spPr>
        <p:txBody>
          <a:bodyPr wrap="square">
            <a:spAutoFit/>
          </a:bodyPr>
          <a:lstStyle/>
          <a:p>
            <a:pPr algn="l"/>
            <a:r>
              <a:rPr lang="af-ZA" b="0" i="0">
                <a:solidFill>
                  <a:srgbClr val="000000"/>
                </a:solidFill>
                <a:effectLst/>
                <a:latin typeface="Open Sans"/>
              </a:rPr>
              <a:t>You don’t need to be Fred Flinstone to sleep in a cave. Turkey’s surreal Cappadocia region looks a bit like the moon, full of weird fairytale chimneys and caves.</a:t>
            </a:r>
          </a:p>
          <a:p>
            <a:pPr algn="l"/>
            <a:r>
              <a:rPr lang="af-ZA" b="0" i="0">
                <a:solidFill>
                  <a:srgbClr val="000000"/>
                </a:solidFill>
                <a:effectLst/>
                <a:latin typeface="Open Sans"/>
              </a:rPr>
              <a:t>For thousands of years, monks used to live and preach from the caves. Now they’ve been converted into boutique hotels, the finest being the </a:t>
            </a:r>
            <a:r>
              <a:rPr lang="af-ZA" b="0" i="0" u="none" strike="noStrike">
                <a:solidFill>
                  <a:srgbClr val="00AEF0"/>
                </a:solidFill>
                <a:effectLst/>
                <a:latin typeface="Open Sans"/>
                <a:hlinkClick r:id="rId3"/>
              </a:rPr>
              <a:t>Museum Hotel</a:t>
            </a:r>
            <a:r>
              <a:rPr lang="af-ZA" b="0" i="0">
                <a:solidFill>
                  <a:srgbClr val="000000"/>
                </a:solidFill>
                <a:effectLst/>
                <a:latin typeface="Open Sans"/>
              </a:rPr>
              <a:t>. The walls, the ceiling, the floor…everything is an original cave.</a:t>
            </a:r>
          </a:p>
        </p:txBody>
      </p:sp>
    </p:spTree>
    <p:extLst>
      <p:ext uri="{BB962C8B-B14F-4D97-AF65-F5344CB8AC3E}">
        <p14:creationId xmlns:p14="http://schemas.microsoft.com/office/powerpoint/2010/main" val="2403807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580688-B1F2-CD4C-A73B-4394A9993062}"/>
              </a:ext>
            </a:extLst>
          </p:cNvPr>
          <p:cNvSpPr>
            <a:spLocks noGrp="1"/>
          </p:cNvSpPr>
          <p:nvPr>
            <p:ph type="title"/>
          </p:nvPr>
        </p:nvSpPr>
        <p:spPr>
          <a:xfrm>
            <a:off x="1451579" y="1261268"/>
            <a:ext cx="9603275" cy="1049235"/>
          </a:xfrm>
        </p:spPr>
        <p:txBody>
          <a:bodyPr/>
          <a:lstStyle/>
          <a:p>
            <a:r>
              <a:rPr lang="en-US" b="1">
                <a:solidFill>
                  <a:srgbClr val="333333"/>
                </a:solidFill>
                <a:latin typeface="Open Sans"/>
              </a:rPr>
              <a:t>6</a:t>
            </a:r>
            <a:r>
              <a:rPr lang="af-ZA" b="1" i="0">
                <a:solidFill>
                  <a:srgbClr val="333333"/>
                </a:solidFill>
                <a:effectLst/>
                <a:latin typeface="Open Sans"/>
              </a:rPr>
              <a:t>. Costa Verde in Quepos, Costa Rica</a:t>
            </a:r>
            <a:endParaRPr lang="el-GR"/>
          </a:p>
        </p:txBody>
      </p:sp>
      <p:pic>
        <p:nvPicPr>
          <p:cNvPr id="4" name="Εικόνα 4">
            <a:extLst>
              <a:ext uri="{FF2B5EF4-FFF2-40B4-BE49-F238E27FC236}">
                <a16:creationId xmlns:a16="http://schemas.microsoft.com/office/drawing/2014/main" id="{0578EEA0-BBD4-AF4D-A9EF-63EF7C40F4AA}"/>
              </a:ext>
            </a:extLst>
          </p:cNvPr>
          <p:cNvPicPr>
            <a:picLocks noGrp="1" noChangeAspect="1"/>
          </p:cNvPicPr>
          <p:nvPr>
            <p:ph idx="1"/>
          </p:nvPr>
        </p:nvPicPr>
        <p:blipFill>
          <a:blip r:embed="rId2"/>
          <a:stretch>
            <a:fillRect/>
          </a:stretch>
        </p:blipFill>
        <p:spPr>
          <a:xfrm>
            <a:off x="1451579" y="2147094"/>
            <a:ext cx="5473763" cy="3449638"/>
          </a:xfrm>
        </p:spPr>
      </p:pic>
      <p:sp>
        <p:nvSpPr>
          <p:cNvPr id="7" name="TextBox 6">
            <a:extLst>
              <a:ext uri="{FF2B5EF4-FFF2-40B4-BE49-F238E27FC236}">
                <a16:creationId xmlns:a16="http://schemas.microsoft.com/office/drawing/2014/main" id="{86E8F8E6-2EFD-6F4E-897F-BF8593D896D9}"/>
              </a:ext>
            </a:extLst>
          </p:cNvPr>
          <p:cNvSpPr txBox="1"/>
          <p:nvPr/>
        </p:nvSpPr>
        <p:spPr>
          <a:xfrm>
            <a:off x="6925342" y="2141925"/>
            <a:ext cx="3815079" cy="2862322"/>
          </a:xfrm>
          <a:prstGeom prst="rect">
            <a:avLst/>
          </a:prstGeom>
          <a:noFill/>
        </p:spPr>
        <p:txBody>
          <a:bodyPr wrap="square">
            <a:spAutoFit/>
          </a:bodyPr>
          <a:lstStyle/>
          <a:p>
            <a:pPr algn="l"/>
            <a:r>
              <a:rPr lang="af-ZA" b="0" i="0">
                <a:solidFill>
                  <a:srgbClr val="000000"/>
                </a:solidFill>
                <a:effectLst/>
                <a:latin typeface="Open Sans"/>
              </a:rPr>
              <a:t>It’s not a plane crash. You’re not in the Congo. At </a:t>
            </a:r>
            <a:r>
              <a:rPr lang="af-ZA" b="0" i="0" u="none" strike="noStrike">
                <a:solidFill>
                  <a:srgbClr val="00AEF0"/>
                </a:solidFill>
                <a:effectLst/>
                <a:latin typeface="Open Sans"/>
                <a:hlinkClick r:id="rId3"/>
              </a:rPr>
              <a:t>Costa Verde</a:t>
            </a:r>
            <a:r>
              <a:rPr lang="af-ZA" b="0" i="0">
                <a:solidFill>
                  <a:srgbClr val="000000"/>
                </a:solidFill>
                <a:effectLst/>
                <a:latin typeface="Open Sans"/>
              </a:rPr>
              <a:t>, there’s a vintage 60’s Boeing that’s been lovingly transformed into a two bedroom suite that hangs over a rainforest bluff.</a:t>
            </a:r>
          </a:p>
          <a:p>
            <a:pPr algn="l"/>
            <a:r>
              <a:rPr lang="af-ZA" b="0" i="0">
                <a:solidFill>
                  <a:srgbClr val="000000"/>
                </a:solidFill>
                <a:effectLst/>
                <a:latin typeface="Open Sans"/>
              </a:rPr>
              <a:t>Monkeys and sloths peer in through the plane’s windows while the wing offers a place to sit and watch the jungle canopy life roll by.</a:t>
            </a:r>
          </a:p>
        </p:txBody>
      </p:sp>
    </p:spTree>
    <p:extLst>
      <p:ext uri="{BB962C8B-B14F-4D97-AF65-F5344CB8AC3E}">
        <p14:creationId xmlns:p14="http://schemas.microsoft.com/office/powerpoint/2010/main" val="14568870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945928C-BD7D-AE43-B1E4-79F13E985D6E}"/>
              </a:ext>
            </a:extLst>
          </p:cNvPr>
          <p:cNvSpPr>
            <a:spLocks noGrp="1"/>
          </p:cNvSpPr>
          <p:nvPr>
            <p:ph type="title"/>
          </p:nvPr>
        </p:nvSpPr>
        <p:spPr>
          <a:xfrm>
            <a:off x="1451579" y="923582"/>
            <a:ext cx="9603275" cy="1049235"/>
          </a:xfrm>
        </p:spPr>
        <p:txBody>
          <a:bodyPr/>
          <a:lstStyle/>
          <a:p>
            <a:r>
              <a:rPr lang="en-US" b="1">
                <a:solidFill>
                  <a:srgbClr val="333333"/>
                </a:solidFill>
                <a:latin typeface="Open Sans"/>
              </a:rPr>
              <a:t>7</a:t>
            </a:r>
            <a:r>
              <a:rPr lang="af-ZA" b="1" i="0">
                <a:solidFill>
                  <a:srgbClr val="333333"/>
                </a:solidFill>
                <a:effectLst/>
                <a:latin typeface="Open Sans"/>
              </a:rPr>
              <a:t>. Sala Silvermine Underground Suite in Vastmanland, Sweden</a:t>
            </a:r>
            <a:endParaRPr lang="el-GR"/>
          </a:p>
        </p:txBody>
      </p:sp>
      <p:pic>
        <p:nvPicPr>
          <p:cNvPr id="4" name="Εικόνα 4">
            <a:extLst>
              <a:ext uri="{FF2B5EF4-FFF2-40B4-BE49-F238E27FC236}">
                <a16:creationId xmlns:a16="http://schemas.microsoft.com/office/drawing/2014/main" id="{EF740985-826E-404E-9A3E-D9F9CA3E616F}"/>
              </a:ext>
            </a:extLst>
          </p:cNvPr>
          <p:cNvPicPr>
            <a:picLocks noGrp="1" noChangeAspect="1"/>
          </p:cNvPicPr>
          <p:nvPr>
            <p:ph idx="1"/>
          </p:nvPr>
        </p:nvPicPr>
        <p:blipFill>
          <a:blip r:embed="rId2"/>
          <a:stretch>
            <a:fillRect/>
          </a:stretch>
        </p:blipFill>
        <p:spPr>
          <a:xfrm>
            <a:off x="1451579" y="2139504"/>
            <a:ext cx="5340257" cy="3449638"/>
          </a:xfrm>
        </p:spPr>
      </p:pic>
      <p:sp>
        <p:nvSpPr>
          <p:cNvPr id="5" name="TextBox 4">
            <a:extLst>
              <a:ext uri="{FF2B5EF4-FFF2-40B4-BE49-F238E27FC236}">
                <a16:creationId xmlns:a16="http://schemas.microsoft.com/office/drawing/2014/main" id="{1DC85ACB-9301-3A4D-B65E-1E0BE66736F4}"/>
              </a:ext>
            </a:extLst>
          </p:cNvPr>
          <p:cNvSpPr txBox="1"/>
          <p:nvPr/>
        </p:nvSpPr>
        <p:spPr>
          <a:xfrm rot="10800000" flipH="1" flipV="1">
            <a:off x="6791836" y="2139504"/>
            <a:ext cx="3665133" cy="2862322"/>
          </a:xfrm>
          <a:prstGeom prst="rect">
            <a:avLst/>
          </a:prstGeom>
          <a:noFill/>
        </p:spPr>
        <p:txBody>
          <a:bodyPr wrap="square">
            <a:spAutoFit/>
          </a:bodyPr>
          <a:lstStyle/>
          <a:p>
            <a:pPr algn="l"/>
            <a:r>
              <a:rPr lang="af-ZA" b="0" i="0">
                <a:solidFill>
                  <a:srgbClr val="000000"/>
                </a:solidFill>
                <a:effectLst/>
                <a:latin typeface="Open Sans"/>
              </a:rPr>
              <a:t>Sculpted out of the rock, over 500 feet beneath the earth’s surface, there’s only one room at this abandoned silver mine. It’s small and dark, only brightened by furniture made exclusively from silver.</a:t>
            </a:r>
          </a:p>
          <a:p>
            <a:pPr algn="l"/>
            <a:r>
              <a:rPr lang="af-ZA" b="0" i="0">
                <a:solidFill>
                  <a:srgbClr val="000000"/>
                </a:solidFill>
                <a:effectLst/>
                <a:latin typeface="Open Sans"/>
              </a:rPr>
              <a:t>Clearly not for the claustrophobic, the expensive suite in </a:t>
            </a:r>
            <a:r>
              <a:rPr lang="af-ZA" b="0" i="0" u="none" strike="noStrike">
                <a:solidFill>
                  <a:srgbClr val="00AEF0"/>
                </a:solidFill>
                <a:effectLst/>
                <a:latin typeface="Open Sans"/>
                <a:hlinkClick r:id="rId3"/>
              </a:rPr>
              <a:t>Vastmanland</a:t>
            </a:r>
            <a:r>
              <a:rPr lang="af-ZA" b="0" i="0">
                <a:solidFill>
                  <a:srgbClr val="000000"/>
                </a:solidFill>
                <a:effectLst/>
                <a:latin typeface="Open Sans"/>
              </a:rPr>
              <a:t> ensures a complete escape from the world.</a:t>
            </a:r>
          </a:p>
        </p:txBody>
      </p:sp>
    </p:spTree>
    <p:extLst>
      <p:ext uri="{BB962C8B-B14F-4D97-AF65-F5344CB8AC3E}">
        <p14:creationId xmlns:p14="http://schemas.microsoft.com/office/powerpoint/2010/main" val="2655381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DBB4F33-2D8B-5B4B-95F0-69757C19203F}"/>
              </a:ext>
            </a:extLst>
          </p:cNvPr>
          <p:cNvSpPr>
            <a:spLocks noGrp="1"/>
          </p:cNvSpPr>
          <p:nvPr>
            <p:ph type="title"/>
          </p:nvPr>
        </p:nvSpPr>
        <p:spPr>
          <a:xfrm>
            <a:off x="1451579" y="1145472"/>
            <a:ext cx="9603275" cy="1049235"/>
          </a:xfrm>
        </p:spPr>
        <p:txBody>
          <a:bodyPr/>
          <a:lstStyle/>
          <a:p>
            <a:r>
              <a:rPr lang="en-US" b="1">
                <a:solidFill>
                  <a:srgbClr val="333333"/>
                </a:solidFill>
                <a:latin typeface="Open Sans"/>
              </a:rPr>
              <a:t>8</a:t>
            </a:r>
            <a:r>
              <a:rPr lang="af-ZA" b="1" i="0">
                <a:solidFill>
                  <a:srgbClr val="333333"/>
                </a:solidFill>
                <a:effectLst/>
                <a:latin typeface="Open Sans"/>
              </a:rPr>
              <a:t>. Palacio de Sal in Uyuni, Bolivia</a:t>
            </a:r>
            <a:endParaRPr lang="el-GR"/>
          </a:p>
        </p:txBody>
      </p:sp>
      <p:pic>
        <p:nvPicPr>
          <p:cNvPr id="4" name="Εικόνα 4">
            <a:extLst>
              <a:ext uri="{FF2B5EF4-FFF2-40B4-BE49-F238E27FC236}">
                <a16:creationId xmlns:a16="http://schemas.microsoft.com/office/drawing/2014/main" id="{66428AAA-C0F0-9245-B0EB-1786358ECB0F}"/>
              </a:ext>
            </a:extLst>
          </p:cNvPr>
          <p:cNvPicPr>
            <a:picLocks noGrp="1" noChangeAspect="1"/>
          </p:cNvPicPr>
          <p:nvPr>
            <p:ph idx="1"/>
          </p:nvPr>
        </p:nvPicPr>
        <p:blipFill>
          <a:blip r:embed="rId2"/>
          <a:stretch>
            <a:fillRect/>
          </a:stretch>
        </p:blipFill>
        <p:spPr>
          <a:xfrm>
            <a:off x="1451579" y="1980407"/>
            <a:ext cx="5462769" cy="3449638"/>
          </a:xfrm>
        </p:spPr>
      </p:pic>
      <p:sp>
        <p:nvSpPr>
          <p:cNvPr id="7" name="TextBox 6">
            <a:extLst>
              <a:ext uri="{FF2B5EF4-FFF2-40B4-BE49-F238E27FC236}">
                <a16:creationId xmlns:a16="http://schemas.microsoft.com/office/drawing/2014/main" id="{5204D351-6838-DF44-8382-078863CBCB57}"/>
              </a:ext>
            </a:extLst>
          </p:cNvPr>
          <p:cNvSpPr txBox="1"/>
          <p:nvPr/>
        </p:nvSpPr>
        <p:spPr>
          <a:xfrm>
            <a:off x="6914348" y="1980407"/>
            <a:ext cx="4530230" cy="3139321"/>
          </a:xfrm>
          <a:prstGeom prst="rect">
            <a:avLst/>
          </a:prstGeom>
          <a:noFill/>
        </p:spPr>
        <p:txBody>
          <a:bodyPr wrap="square">
            <a:spAutoFit/>
          </a:bodyPr>
          <a:lstStyle/>
          <a:p>
            <a:pPr algn="l"/>
            <a:r>
              <a:rPr lang="af-ZA" b="0" i="0">
                <a:solidFill>
                  <a:srgbClr val="000000"/>
                </a:solidFill>
                <a:effectLst/>
                <a:latin typeface="Open Sans"/>
              </a:rPr>
              <a:t>Organic eco-building means utilising the most readily available local material. In Bolivia that means salt.</a:t>
            </a:r>
          </a:p>
          <a:p>
            <a:pPr algn="l"/>
            <a:r>
              <a:rPr lang="af-ZA" b="0" i="0">
                <a:solidFill>
                  <a:srgbClr val="000000"/>
                </a:solidFill>
                <a:effectLst/>
                <a:latin typeface="Open Sans"/>
              </a:rPr>
              <a:t>It took one million salt blocks to create </a:t>
            </a:r>
            <a:r>
              <a:rPr lang="af-ZA" b="0" i="0" u="none" strike="noStrike">
                <a:solidFill>
                  <a:srgbClr val="00AEF0"/>
                </a:solidFill>
                <a:effectLst/>
                <a:latin typeface="Open Sans"/>
                <a:hlinkClick r:id="rId3"/>
              </a:rPr>
              <a:t>this strange hotel</a:t>
            </a:r>
            <a:r>
              <a:rPr lang="af-ZA" b="0" i="0">
                <a:solidFill>
                  <a:srgbClr val="000000"/>
                </a:solidFill>
                <a:effectLst/>
                <a:latin typeface="Open Sans"/>
              </a:rPr>
              <a:t>. Which wasn’t actually that challenging, seeing as how as it’s located on the world’s largest salt flats. If you’re visiting the salt flat, you might as well just stay in a hotel made exclusively from salt!</a:t>
            </a:r>
          </a:p>
          <a:p>
            <a:br>
              <a:rPr lang="af-ZA" b="0" i="0">
                <a:solidFill>
                  <a:srgbClr val="000000"/>
                </a:solidFill>
                <a:effectLst/>
                <a:latin typeface="Open Sans"/>
              </a:rPr>
            </a:br>
            <a:endParaRPr lang="el-GR"/>
          </a:p>
        </p:txBody>
      </p:sp>
    </p:spTree>
    <p:extLst>
      <p:ext uri="{BB962C8B-B14F-4D97-AF65-F5344CB8AC3E}">
        <p14:creationId xmlns:p14="http://schemas.microsoft.com/office/powerpoint/2010/main" val="2600193534"/>
      </p:ext>
    </p:extLst>
  </p:cSld>
  <p:clrMapOvr>
    <a:masterClrMapping/>
  </p:clrMapOvr>
</p:sld>
</file>

<file path=ppt/theme/theme1.xml><?xml version="1.0" encoding="utf-8"?>
<a:theme xmlns:a="http://schemas.openxmlformats.org/drawingml/2006/main" name="Συλλογη">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Ευρεία οθόνη</PresentationFormat>
  <Slides>11</Slides>
  <Notes>0</Notes>
  <HiddenSlides>0</HiddenSlides>
  <ScaleCrop>false</ScaleCrop>
  <HeadingPairs>
    <vt:vector size="4" baseType="variant">
      <vt:variant>
        <vt:lpstr>Θέμα</vt:lpstr>
      </vt:variant>
      <vt:variant>
        <vt:i4>1</vt:i4>
      </vt:variant>
      <vt:variant>
        <vt:lpstr>Τίτλοι διαφανειών</vt:lpstr>
      </vt:variant>
      <vt:variant>
        <vt:i4>11</vt:i4>
      </vt:variant>
    </vt:vector>
  </HeadingPairs>
  <TitlesOfParts>
    <vt:vector size="12" baseType="lpstr">
      <vt:lpstr>Συλλογη</vt:lpstr>
      <vt:lpstr>Strange hotels 🏨</vt:lpstr>
      <vt:lpstr>Παρουσίαση του PowerPoint</vt:lpstr>
      <vt:lpstr>Παρουσίαση του PowerPoint</vt:lpstr>
      <vt:lpstr>3. The Liberty Hotel in Boston, USA</vt:lpstr>
      <vt:lpstr>4. La villa  Hamster in nantes,France </vt:lpstr>
      <vt:lpstr>5. The Museum Hotel in Cappadocia, Turkey</vt:lpstr>
      <vt:lpstr>6. Costa Verde in Quepos, Costa Rica</vt:lpstr>
      <vt:lpstr>7. Sala Silvermine Underground Suite in Vastmanland, Sweden</vt:lpstr>
      <vt:lpstr>8. Palacio de Sal in Uyuni, Bolivia</vt:lpstr>
      <vt:lpstr>9. The Manta Resort in Pemba Island, Tanzania</vt:lpstr>
      <vt:lpstr>10. Bambu Indah – Authentic Javanese Homes Turned Into Eco Retreat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Strange hotels 🏨</dc:title>
  <dc:creator>306949137483</dc:creator>
  <cp:lastModifiedBy>306949137483</cp:lastModifiedBy>
  <cp:revision>3</cp:revision>
  <dcterms:created xsi:type="dcterms:W3CDTF">2020-02-01T12:06:02Z</dcterms:created>
  <dcterms:modified xsi:type="dcterms:W3CDTF">2020-02-03T13:44:40Z</dcterms:modified>
</cp:coreProperties>
</file>