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9" d="100"/>
          <a:sy n="79" d="100"/>
        </p:scale>
        <p:origin x="-84" y="-7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149602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34750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13927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28358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92758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34854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365960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345275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418837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124636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67A4D97-F388-4653-8A11-4C1578E37A99}" type="datetimeFigureOut">
              <a:rPr lang="el-GR" smtClean="0"/>
              <a:pPr/>
              <a:t>16/1/2019</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2672580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A4D97-F388-4653-8A11-4C1578E37A99}" type="datetimeFigureOut">
              <a:rPr lang="el-GR" smtClean="0"/>
              <a:pPr/>
              <a:t>16/1/2019</a:t>
            </a:fld>
            <a:endParaRPr lang="el-GR"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3BC92-C0AF-48EE-AF27-5745D35FD91E}" type="slidenum">
              <a:rPr lang="el-GR" smtClean="0"/>
              <a:pPr/>
              <a:t>‹#›</a:t>
            </a:fld>
            <a:endParaRPr lang="el-GR" dirty="0"/>
          </a:p>
        </p:txBody>
      </p:sp>
    </p:spTree>
    <p:extLst>
      <p:ext uri="{BB962C8B-B14F-4D97-AF65-F5344CB8AC3E}">
        <p14:creationId xmlns:p14="http://schemas.microsoft.com/office/powerpoint/2010/main" xmlns="" val="146011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8640" y="-475488"/>
            <a:ext cx="13011912" cy="7808976"/>
          </a:xfrm>
          <a:prstGeom prst="rect">
            <a:avLst/>
          </a:prstGeom>
        </p:spPr>
      </p:pic>
      <p:sp>
        <p:nvSpPr>
          <p:cNvPr id="2" name="Τίτλος 1"/>
          <p:cNvSpPr>
            <a:spLocks noGrp="1"/>
          </p:cNvSpPr>
          <p:nvPr>
            <p:ph type="ctrTitle"/>
          </p:nvPr>
        </p:nvSpPr>
        <p:spPr>
          <a:xfrm>
            <a:off x="237744" y="347472"/>
            <a:ext cx="6007608" cy="6117335"/>
          </a:xfrm>
        </p:spPr>
        <p:txBody>
          <a:bodyPr>
            <a:normAutofit/>
          </a:bodyPr>
          <a:lstStyle/>
          <a:p>
            <a:r>
              <a:rPr lang="en-US" sz="9600" b="1" u="sng" dirty="0" smtClean="0">
                <a:effectLst>
                  <a:outerShdw blurRad="38100" dist="38100" dir="2700000" algn="tl">
                    <a:srgbClr val="000000">
                      <a:alpha val="43137"/>
                    </a:srgbClr>
                  </a:outerShdw>
                </a:effectLst>
                <a:latin typeface="Baskerville Old Face" panose="02020602080505020303" pitchFamily="18" charset="0"/>
              </a:rPr>
              <a:t>Strange</a:t>
            </a:r>
            <a:r>
              <a:rPr lang="en-US" sz="9600" dirty="0" smtClean="0">
                <a:latin typeface="Baskerville Old Face" panose="02020602080505020303" pitchFamily="18" charset="0"/>
              </a:rPr>
              <a:t> </a:t>
            </a:r>
            <a:endParaRPr lang="el-GR" sz="9600" dirty="0"/>
          </a:p>
        </p:txBody>
      </p:sp>
      <p:sp>
        <p:nvSpPr>
          <p:cNvPr id="3" name="Υπότιτλος 2"/>
          <p:cNvSpPr>
            <a:spLocks noGrp="1"/>
          </p:cNvSpPr>
          <p:nvPr>
            <p:ph type="subTitle" idx="1"/>
          </p:nvPr>
        </p:nvSpPr>
        <p:spPr>
          <a:xfrm>
            <a:off x="5074920" y="5084064"/>
            <a:ext cx="4956048" cy="1709928"/>
          </a:xfrm>
        </p:spPr>
        <p:txBody>
          <a:bodyPr>
            <a:normAutofit/>
          </a:bodyPr>
          <a:lstStyle/>
          <a:p>
            <a:r>
              <a:rPr lang="en-US" sz="9600" b="1" u="sng" dirty="0" smtClean="0">
                <a:effectLst>
                  <a:outerShdw blurRad="38100" dist="38100" dir="2700000" algn="tl">
                    <a:srgbClr val="000000">
                      <a:alpha val="43137"/>
                    </a:srgbClr>
                  </a:outerShdw>
                </a:effectLst>
                <a:latin typeface="Baskerville Old Face" panose="02020602080505020303" pitchFamily="18" charset="0"/>
              </a:rPr>
              <a:t>buildings</a:t>
            </a:r>
            <a:endParaRPr lang="el-GR" sz="9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58625164"/>
      </p:ext>
    </p:extLst>
  </p:cSld>
  <p:clrMapOvr>
    <a:masterClrMapping/>
  </p:clrMapOvr>
  <mc:AlternateContent xmlns:mc="http://schemas.openxmlformats.org/markup-compatibility/2006">
    <mc:Choice xmlns:p14="http://schemas.microsoft.com/office/powerpoint/2010/main" xmlns="" Requires="p14">
      <p:transition spd="slow" p14:dur="2000" advTm="2615"/>
    </mc:Choice>
    <mc:Fallback>
      <p:transition spd="slow" advTm="26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1480" y="-283464"/>
            <a:ext cx="12701016" cy="7360920"/>
          </a:xfrm>
          <a:prstGeom prst="rect">
            <a:avLst/>
          </a:prstGeom>
        </p:spPr>
      </p:pic>
      <p:sp>
        <p:nvSpPr>
          <p:cNvPr id="2" name="Τίτλος 1"/>
          <p:cNvSpPr>
            <a:spLocks noGrp="1"/>
          </p:cNvSpPr>
          <p:nvPr>
            <p:ph type="title"/>
          </p:nvPr>
        </p:nvSpPr>
        <p:spPr/>
        <p:txBody>
          <a:bodyPr>
            <a:normAutofit/>
          </a:bodyPr>
          <a:lstStyle/>
          <a:p>
            <a:pPr algn="ctr"/>
            <a:r>
              <a:rPr lang="en-US" sz="6600" b="1" u="sng" dirty="0" smtClean="0">
                <a:effectLst>
                  <a:outerShdw blurRad="38100" dist="38100" dir="2700000" algn="tl">
                    <a:srgbClr val="000000">
                      <a:alpha val="43137"/>
                    </a:srgbClr>
                  </a:outerShdw>
                </a:effectLst>
                <a:latin typeface="Baskerville Old Face" panose="02020602080505020303" pitchFamily="18" charset="0"/>
              </a:rPr>
              <a:t>Kansas city Library</a:t>
            </a:r>
            <a:endParaRPr lang="el-GR" sz="66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sz="half" idx="1"/>
          </p:nvPr>
        </p:nvSpPr>
        <p:spPr/>
        <p:txBody>
          <a:bodyPr>
            <a:noAutofit/>
          </a:bodyPr>
          <a:lstStyle/>
          <a:p>
            <a:pPr marL="0" indent="0">
              <a:buNone/>
            </a:pPr>
            <a:r>
              <a:rPr lang="en-US" sz="1800" dirty="0" smtClean="0">
                <a:latin typeface="Baskerville Old Face" panose="02020602080505020303" pitchFamily="18" charset="0"/>
              </a:rPr>
              <a:t>The Kansas City Public Library is a public system headquartered in the Central Library in Kansas City, Missouri. The system operates its Central Library and neighborhood branches located in Kansas City, Independence, and Sugar Creek. Founded on December 5, 1873, it is the oldest and third largest public library system in the metropolitan Kansas City area. Its special collections, housed in the Central Library's Missouri Valley Room, has a collection of Kansas City local history, including original and published materials, news articles, post cards, photographs, maps, and city directories dating from the community's earliest history. The Library's Ramos Collection includes books, pamphlets, journal articles and other materials relating to African-American history and culture.</a:t>
            </a:r>
            <a:endParaRPr lang="el-GR" sz="1800" dirty="0"/>
          </a:p>
        </p:txBody>
      </p:sp>
      <p:pic>
        <p:nvPicPr>
          <p:cNvPr id="5" name="Θέση περιεχομένου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6172200" y="1825625"/>
            <a:ext cx="5577840" cy="4017391"/>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3042846761"/>
      </p:ext>
    </p:extLst>
  </p:cSld>
  <p:clrMapOvr>
    <a:masterClrMapping/>
  </p:clrMapOvr>
  <mc:AlternateContent xmlns:mc="http://schemas.openxmlformats.org/markup-compatibility/2006">
    <mc:Choice xmlns:p14="http://schemas.microsoft.com/office/powerpoint/2010/main" xmlns="" Requires="p14">
      <p:transition spd="slow" p14:dur="2000" advTm="54876"/>
    </mc:Choice>
    <mc:Fallback>
      <p:transition spd="slow" advTm="548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Maria </a:t>
            </a:r>
            <a:r>
              <a:rPr lang="en-US" dirty="0" err="1" smtClean="0"/>
              <a:t>Parlakidou</a:t>
            </a:r>
            <a:endParaRPr lang="el-GR" dirty="0"/>
          </a:p>
        </p:txBody>
      </p:sp>
      <p:sp>
        <p:nvSpPr>
          <p:cNvPr id="3" name="2 - Θέση περιεχομένου"/>
          <p:cNvSpPr>
            <a:spLocks noGrp="1"/>
          </p:cNvSpPr>
          <p:nvPr>
            <p:ph sz="half" idx="1"/>
          </p:nvPr>
        </p:nvSpPr>
        <p:spPr/>
        <p:txBody>
          <a:bodyPr/>
          <a:lstStyle/>
          <a:p>
            <a:endParaRPr lang="el-GR"/>
          </a:p>
        </p:txBody>
      </p:sp>
      <p:sp>
        <p:nvSpPr>
          <p:cNvPr id="4" name="3 - Θέση περιεχομένου"/>
          <p:cNvSpPr>
            <a:spLocks noGrp="1"/>
          </p:cNvSpPr>
          <p:nvPr>
            <p:ph sz="half" idx="2"/>
          </p:nvPr>
        </p:nvSpPr>
        <p:spPr/>
        <p:txBody>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p:txBody>
          <a:bodyPr>
            <a:normAutofit/>
          </a:bodyPr>
          <a:lstStyle/>
          <a:p>
            <a:pPr algn="ctr"/>
            <a:r>
              <a:rPr lang="en-US" sz="6600" b="1" u="sng" dirty="0" smtClean="0">
                <a:effectLst>
                  <a:outerShdw blurRad="38100" dist="38100" dir="2700000" algn="tl">
                    <a:srgbClr val="000000">
                      <a:alpha val="43137"/>
                    </a:srgbClr>
                  </a:outerShdw>
                </a:effectLst>
                <a:latin typeface="Baskerville Old Face" panose="02020602080505020303" pitchFamily="18" charset="0"/>
              </a:rPr>
              <a:t>Eden project</a:t>
            </a:r>
            <a:endParaRPr lang="el-GR" sz="66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sz="half" idx="1"/>
          </p:nvPr>
        </p:nvSpPr>
        <p:spPr>
          <a:xfrm>
            <a:off x="838200" y="1690688"/>
            <a:ext cx="5181600" cy="3960305"/>
          </a:xfrm>
        </p:spPr>
        <p:txBody>
          <a:bodyPr>
            <a:noAutofit/>
          </a:bodyPr>
          <a:lstStyle/>
          <a:p>
            <a:pPr marL="0" indent="0">
              <a:buNone/>
            </a:pPr>
            <a:r>
              <a:rPr lang="en-US" sz="2400" dirty="0" smtClean="0">
                <a:latin typeface="Baskerville Old Face" panose="02020602080505020303" pitchFamily="18" charset="0"/>
              </a:rPr>
              <a:t>The Eden Project  is a popular visitor attraction in Cornwall, England, UK. Inside the two biomes are plants that are collected from many diverse climates and environments. The project is located in a reclaimed china clay pit, located 2 km from the town of St Blazey and 5 km from the larger town of St Austell. The complex is dominated by two huge enclosures consisting of adjoining domes that house thousands of plant species, and each enclosure emulates a natural biome.</a:t>
            </a:r>
            <a:endParaRPr lang="el-GR" sz="2400" dirty="0"/>
          </a:p>
        </p:txBody>
      </p:sp>
      <p:pic>
        <p:nvPicPr>
          <p:cNvPr id="5" name="Θέση περιεχομένου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6172200" y="1690688"/>
            <a:ext cx="5181600" cy="3960305"/>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1637671544"/>
      </p:ext>
    </p:extLst>
  </p:cSld>
  <p:clrMapOvr>
    <a:masterClrMapping/>
  </p:clrMapOvr>
  <mc:AlternateContent xmlns:mc="http://schemas.openxmlformats.org/markup-compatibility/2006">
    <mc:Choice xmlns:p14="http://schemas.microsoft.com/office/powerpoint/2010/main" xmlns="" Requires="p14">
      <p:transition spd="slow" p14:dur="2000" advTm="37523"/>
    </mc:Choice>
    <mc:Fallback>
      <p:transition spd="slow" advTm="37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2608" y="-1047750"/>
            <a:ext cx="12637008" cy="8801862"/>
          </a:xfrm>
          <a:prstGeom prst="rect">
            <a:avLst/>
          </a:prstGeom>
        </p:spPr>
      </p:pic>
      <p:sp>
        <p:nvSpPr>
          <p:cNvPr id="2" name="Τίτλος 1"/>
          <p:cNvSpPr>
            <a:spLocks noGrp="1"/>
          </p:cNvSpPr>
          <p:nvPr>
            <p:ph type="title"/>
          </p:nvPr>
        </p:nvSpPr>
        <p:spPr/>
        <p:txBody>
          <a:bodyPr>
            <a:normAutofit/>
          </a:bodyPr>
          <a:lstStyle/>
          <a:p>
            <a:pPr algn="ctr"/>
            <a:r>
              <a:rPr lang="en-US" sz="6600" b="1" u="sng" dirty="0" smtClean="0">
                <a:effectLst>
                  <a:outerShdw blurRad="38100" dist="38100" dir="2700000" algn="tl">
                    <a:srgbClr val="000000">
                      <a:alpha val="43137"/>
                    </a:srgbClr>
                  </a:outerShdw>
                </a:effectLst>
                <a:latin typeface="Baskerville Old Face" panose="02020602080505020303" pitchFamily="18" charset="0"/>
              </a:rPr>
              <a:t>Cube houses</a:t>
            </a:r>
            <a:endParaRPr lang="el-GR" sz="66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sz="half" idx="1"/>
          </p:nvPr>
        </p:nvSpPr>
        <p:spPr>
          <a:xfrm>
            <a:off x="838200" y="2176272"/>
            <a:ext cx="5181600" cy="4000691"/>
          </a:xfrm>
        </p:spPr>
        <p:txBody>
          <a:bodyPr>
            <a:noAutofit/>
          </a:bodyPr>
          <a:lstStyle/>
          <a:p>
            <a:pPr marL="0" indent="0">
              <a:buNone/>
            </a:pPr>
            <a:r>
              <a:rPr lang="en-US" sz="2400" dirty="0" smtClean="0">
                <a:latin typeface="Baskerville Old Face" panose="02020602080505020303" pitchFamily="18" charset="0"/>
              </a:rPr>
              <a:t>Cube houses are a set of innovative houses built in Rotterdam and Helmond in the Netherlands, designed by architect Piet Blom and based on the concept of "living as an urban roof": high density housing with sufficient space on the ground level, since its main purpose is to optimise the space inside. Blom tilted the cube of a conventional house 45 degrees, and rested it upon a hexagon-shaped pylon. </a:t>
            </a:r>
            <a:endParaRPr lang="el-GR" sz="2400" dirty="0"/>
          </a:p>
        </p:txBody>
      </p:sp>
      <p:pic>
        <p:nvPicPr>
          <p:cNvPr id="5" name="Θέση περιεχομένου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6172200" y="2176273"/>
            <a:ext cx="5181600" cy="3858768"/>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3474569556"/>
      </p:ext>
    </p:extLst>
  </p:cSld>
  <p:clrMapOvr>
    <a:masterClrMapping/>
  </p:clrMapOvr>
  <mc:AlternateContent xmlns:mc="http://schemas.openxmlformats.org/markup-compatibility/2006">
    <mc:Choice xmlns:p14="http://schemas.microsoft.com/office/powerpoint/2010/main" xmlns="" Requires="p14">
      <p:transition spd="slow" p14:dur="2000" advTm="27761"/>
    </mc:Choice>
    <mc:Fallback>
      <p:transition spd="slow" advTm="277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296" y="0"/>
            <a:ext cx="12274296" cy="7205472"/>
          </a:xfrm>
          <a:prstGeom prst="rect">
            <a:avLst/>
          </a:prstGeom>
        </p:spPr>
      </p:pic>
      <p:sp>
        <p:nvSpPr>
          <p:cNvPr id="2" name="Τίτλος 1"/>
          <p:cNvSpPr>
            <a:spLocks noGrp="1"/>
          </p:cNvSpPr>
          <p:nvPr>
            <p:ph type="title"/>
          </p:nvPr>
        </p:nvSpPr>
        <p:spPr/>
        <p:txBody>
          <a:bodyPr>
            <a:normAutofit/>
          </a:bodyPr>
          <a:lstStyle/>
          <a:p>
            <a:pPr algn="ctr"/>
            <a:r>
              <a:rPr lang="en-US" sz="6600" b="1" u="sng" dirty="0" smtClean="0">
                <a:effectLst>
                  <a:outerShdw blurRad="38100" dist="38100" dir="2700000" algn="tl">
                    <a:srgbClr val="000000">
                      <a:alpha val="43137"/>
                    </a:srgbClr>
                  </a:outerShdw>
                </a:effectLst>
                <a:latin typeface="Baskerville Old Face" panose="02020602080505020303" pitchFamily="18" charset="0"/>
              </a:rPr>
              <a:t>House attack</a:t>
            </a:r>
            <a:endParaRPr lang="el-GR" sz="66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sz="half" idx="1"/>
          </p:nvPr>
        </p:nvSpPr>
        <p:spPr/>
        <p:txBody>
          <a:bodyPr>
            <a:noAutofit/>
          </a:bodyPr>
          <a:lstStyle/>
          <a:p>
            <a:pPr marL="0" indent="0">
              <a:buNone/>
            </a:pPr>
            <a:r>
              <a:rPr lang="en-US" sz="1800" dirty="0" smtClean="0">
                <a:latin typeface="Baskerville Old Face" panose="02020602080505020303" pitchFamily="18" charset="0"/>
              </a:rPr>
              <a:t>House Attack was an architectural installation created in central Vienna, Austria. Austrian artist Erwin Wurm collaborated with the Museum Moderner Kunst  for a publicity stunt in the form of architecture, for which he perched a cottage-sized house in a precarious position on the side of MUMOK’s large gray building. Completed in October 2006, the house appeared to have fallen from the sky and implanted itself into the museum. Known for his irreverent approach to projects, Wurm said that “House Attack is a symbol for an everyday occurrence as well as small-mindedness”. He intended that the project would break architectural thinking from so-called ‘normal’ limits. The house was constructed with a large wedge-shaped gap in the roof and was carefully craned into position before being secured to the museum’s steel structure. The installation has since been dismantled.</a:t>
            </a:r>
            <a:endParaRPr lang="el-GR" sz="1800" dirty="0"/>
          </a:p>
        </p:txBody>
      </p:sp>
      <p:pic>
        <p:nvPicPr>
          <p:cNvPr id="5" name="Θέση περιεχομένου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6172200" y="1825625"/>
            <a:ext cx="5623560" cy="4136263"/>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702381762"/>
      </p:ext>
    </p:extLst>
  </p:cSld>
  <p:clrMapOvr>
    <a:masterClrMapping/>
  </p:clrMapOvr>
  <mc:AlternateContent xmlns:mc="http://schemas.openxmlformats.org/markup-compatibility/2006">
    <mc:Choice xmlns:p14="http://schemas.microsoft.com/office/powerpoint/2010/main" xmlns="" Requires="p14">
      <p:transition spd="slow" p14:dur="2000" advTm="40592"/>
    </mc:Choice>
    <mc:Fallback>
      <p:transition spd="slow" advTm="405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12" y="-73152"/>
            <a:ext cx="12192000" cy="7534656"/>
          </a:xfrm>
          <a:prstGeom prst="rect">
            <a:avLst/>
          </a:prstGeom>
        </p:spPr>
      </p:pic>
      <p:sp>
        <p:nvSpPr>
          <p:cNvPr id="2" name="Τίτλος 1"/>
          <p:cNvSpPr>
            <a:spLocks noGrp="1"/>
          </p:cNvSpPr>
          <p:nvPr>
            <p:ph type="title"/>
          </p:nvPr>
        </p:nvSpPr>
        <p:spPr/>
        <p:txBody>
          <a:bodyPr>
            <a:normAutofit/>
          </a:bodyPr>
          <a:lstStyle/>
          <a:p>
            <a:pPr algn="ctr"/>
            <a:r>
              <a:rPr lang="en-US" sz="6600" b="1" u="sng" dirty="0" smtClean="0">
                <a:effectLst>
                  <a:outerShdw blurRad="38100" dist="38100" dir="2700000" algn="tl">
                    <a:srgbClr val="000000">
                      <a:alpha val="43137"/>
                    </a:srgbClr>
                  </a:outerShdw>
                </a:effectLst>
              </a:rPr>
              <a:t>Conch Shell house</a:t>
            </a:r>
            <a:endParaRPr lang="el-GR" sz="66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sz="half" idx="1"/>
          </p:nvPr>
        </p:nvSpPr>
        <p:spPr/>
        <p:txBody>
          <a:bodyPr>
            <a:normAutofit/>
          </a:bodyPr>
          <a:lstStyle/>
          <a:p>
            <a:pPr marL="0" indent="0">
              <a:buNone/>
            </a:pPr>
            <a:r>
              <a:rPr lang="en-US" sz="2400" dirty="0" smtClean="0"/>
              <a:t>Shell House is an area of coastal cliffs located between Red Bluff and Bluff Point in Kalbarri National Park in Mid West Western Australia. They are highly regarded for their scenery, and also for the exposures of geological strata, which include Ordovician Tumblagooda sandstone, Triassic Wittecarra sandstone and Kockatea shale. The Shell House cliffs have been listed on Australia's Register of the National Estate since 1978.</a:t>
            </a:r>
            <a:endParaRPr lang="el-GR" sz="2400" dirty="0"/>
          </a:p>
        </p:txBody>
      </p:sp>
      <p:pic>
        <p:nvPicPr>
          <p:cNvPr id="5" name="Θέση περιεχομένου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6172200" y="1825625"/>
            <a:ext cx="5687568" cy="4351338"/>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2646438023"/>
      </p:ext>
    </p:extLst>
  </p:cSld>
  <p:clrMapOvr>
    <a:masterClrMapping/>
  </p:clrMapOvr>
  <mc:AlternateContent xmlns:mc="http://schemas.openxmlformats.org/markup-compatibility/2006">
    <mc:Choice xmlns:p14="http://schemas.microsoft.com/office/powerpoint/2010/main" xmlns="" Requires="p14">
      <p:transition spd="slow" p14:dur="2000" advTm="27397"/>
    </mc:Choice>
    <mc:Fallback>
      <p:transition spd="slow" advTm="27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7123176"/>
          </a:xfrm>
          <a:prstGeom prst="rect">
            <a:avLst/>
          </a:prstGeom>
        </p:spPr>
      </p:pic>
      <p:sp>
        <p:nvSpPr>
          <p:cNvPr id="2" name="Τίτλος 1"/>
          <p:cNvSpPr>
            <a:spLocks noGrp="1"/>
          </p:cNvSpPr>
          <p:nvPr>
            <p:ph type="title"/>
          </p:nvPr>
        </p:nvSpPr>
        <p:spPr/>
        <p:txBody>
          <a:bodyPr>
            <a:normAutofit/>
          </a:bodyPr>
          <a:lstStyle/>
          <a:p>
            <a:pPr algn="ctr"/>
            <a:r>
              <a:rPr lang="en-US" sz="6600" b="1" u="sng" dirty="0" smtClean="0">
                <a:effectLst>
                  <a:outerShdw blurRad="38100" dist="38100" dir="2700000" algn="tl">
                    <a:srgbClr val="000000">
                      <a:alpha val="43137"/>
                    </a:srgbClr>
                  </a:outerShdw>
                </a:effectLst>
                <a:latin typeface="Baskerville Old Face" panose="02020602080505020303" pitchFamily="18" charset="0"/>
              </a:rPr>
              <a:t>Nautilus house</a:t>
            </a:r>
            <a:endParaRPr lang="el-GR" sz="66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sz="half" idx="1"/>
          </p:nvPr>
        </p:nvSpPr>
        <p:spPr>
          <a:xfrm>
            <a:off x="838200" y="1825625"/>
            <a:ext cx="4949952" cy="4351338"/>
          </a:xfrm>
        </p:spPr>
        <p:txBody>
          <a:bodyPr>
            <a:normAutofit lnSpcReduction="10000"/>
          </a:bodyPr>
          <a:lstStyle/>
          <a:p>
            <a:pPr marL="0" indent="0">
              <a:buNone/>
            </a:pPr>
            <a:r>
              <a:rPr lang="en-US" sz="2400" dirty="0" smtClean="0">
                <a:latin typeface="Baskerville Old Face" panose="02020602080505020303" pitchFamily="18" charset="0"/>
              </a:rPr>
              <a:t>The Nautilus House, designed by Mexican architect Javier Senosiain Organic Architecture, combines modern architecture with contemporary art and belongs to the category of “organic work” of the architect, inspired by the sea. Completed in 2007, the social life within the housing flows without divisions, with furnishings that are part of the same house, making its inhabitants and guests are integrated and part of nature feel, like a snail indweller.</a:t>
            </a:r>
            <a:endParaRPr lang="el-GR" sz="2400" dirty="0"/>
          </a:p>
        </p:txBody>
      </p:sp>
      <p:pic>
        <p:nvPicPr>
          <p:cNvPr id="5" name="Θέση περιεχομένου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6153912" y="1825625"/>
            <a:ext cx="5330952" cy="4351338"/>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2472971845"/>
      </p:ext>
    </p:extLst>
  </p:cSld>
  <p:clrMapOvr>
    <a:masterClrMapping/>
  </p:clrMapOvr>
  <mc:AlternateContent xmlns:mc="http://schemas.openxmlformats.org/markup-compatibility/2006">
    <mc:Choice xmlns:p14="http://schemas.microsoft.com/office/powerpoint/2010/main" xmlns="" Requires="p14">
      <p:transition spd="slow" p14:dur="2000" advTm="31396"/>
    </mc:Choice>
    <mc:Fallback>
      <p:transition spd="slow" advTm="313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4320" y="0"/>
            <a:ext cx="12637008" cy="7260336"/>
          </a:xfrm>
          <a:prstGeom prst="rect">
            <a:avLst/>
          </a:prstGeom>
        </p:spPr>
      </p:pic>
      <p:sp>
        <p:nvSpPr>
          <p:cNvPr id="2" name="Τίτλος 1"/>
          <p:cNvSpPr>
            <a:spLocks noGrp="1"/>
          </p:cNvSpPr>
          <p:nvPr>
            <p:ph type="title"/>
          </p:nvPr>
        </p:nvSpPr>
        <p:spPr/>
        <p:txBody>
          <a:bodyPr>
            <a:normAutofit/>
          </a:bodyPr>
          <a:lstStyle/>
          <a:p>
            <a:pPr algn="ctr"/>
            <a:r>
              <a:rPr lang="en-US" sz="6600" b="1" u="sng" dirty="0" smtClean="0">
                <a:effectLst>
                  <a:outerShdw blurRad="38100" dist="38100" dir="2700000" algn="tl">
                    <a:srgbClr val="000000">
                      <a:alpha val="43137"/>
                    </a:srgbClr>
                  </a:outerShdw>
                </a:effectLst>
                <a:latin typeface="Baskerville Old Face" panose="02020602080505020303" pitchFamily="18" charset="0"/>
              </a:rPr>
              <a:t>Casa da Musica</a:t>
            </a:r>
            <a:endParaRPr lang="el-GR" sz="66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sz="half" idx="1"/>
          </p:nvPr>
        </p:nvSpPr>
        <p:spPr/>
        <p:txBody>
          <a:bodyPr>
            <a:normAutofit fontScale="92500" lnSpcReduction="20000"/>
          </a:bodyPr>
          <a:lstStyle/>
          <a:p>
            <a:pPr marL="0" indent="0">
              <a:buNone/>
            </a:pPr>
            <a:r>
              <a:rPr lang="en-US" sz="2400" dirty="0" smtClean="0">
                <a:latin typeface="Baskerville Old Face" panose="02020602080505020303" pitchFamily="18" charset="0"/>
              </a:rPr>
              <a:t>The Casa da Música is a Portuguese concert hall in civil parish of Cedofeita, Santo Ildefonso, Sé, Miragaia, São Nicolau e Vitória, in the municipality of Porto, in northern Portugal. The building engineers were AFA Arup Group Limited (London) together with Afassociados (Porto). It was designed by Dutch architect was Rem Koolhaas, in association with the Porto Office of Metropolitan Architecture, the scene agency Ducks scéno, the acoustician Renz Van Luxemburg and AFA, while the interiors were designed by Inside Outside (Petra Blaisse), that included the large 13 surfaces, ranging from 22 by 15 meters to 65 by 8 meters (with a gold leaf wood grain pattern in the large auditorium).</a:t>
            </a:r>
          </a:p>
        </p:txBody>
      </p:sp>
      <p:pic>
        <p:nvPicPr>
          <p:cNvPr id="5" name="Θέση περιεχομένου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6172200" y="1825625"/>
            <a:ext cx="5458968" cy="3944239"/>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3619597965"/>
      </p:ext>
    </p:extLst>
  </p:cSld>
  <p:clrMapOvr>
    <a:masterClrMapping/>
  </p:clrMapOvr>
  <mc:AlternateContent xmlns:mc="http://schemas.openxmlformats.org/markup-compatibility/2006">
    <mc:Choice xmlns:p14="http://schemas.microsoft.com/office/powerpoint/2010/main" xmlns="" Requires="p14">
      <p:transition spd="slow" p14:dur="2000" advTm="40172"/>
    </mc:Choice>
    <mc:Fallback>
      <p:transition spd="slow" advTm="401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872" y="-73152"/>
            <a:ext cx="12600432" cy="7269480"/>
          </a:xfrm>
          <a:prstGeom prst="rect">
            <a:avLst/>
          </a:prstGeom>
        </p:spPr>
      </p:pic>
      <p:sp>
        <p:nvSpPr>
          <p:cNvPr id="2" name="Τίτλος 1"/>
          <p:cNvSpPr>
            <a:spLocks noGrp="1"/>
          </p:cNvSpPr>
          <p:nvPr>
            <p:ph type="title"/>
          </p:nvPr>
        </p:nvSpPr>
        <p:spPr/>
        <p:txBody>
          <a:bodyPr>
            <a:normAutofit/>
          </a:bodyPr>
          <a:lstStyle/>
          <a:p>
            <a:pPr algn="ctr"/>
            <a:r>
              <a:rPr lang="en-US" sz="6600" b="1" u="sng" dirty="0" smtClean="0">
                <a:effectLst>
                  <a:outerShdw blurRad="38100" dist="38100" dir="2700000" algn="tl">
                    <a:srgbClr val="000000">
                      <a:alpha val="43137"/>
                    </a:srgbClr>
                  </a:outerShdw>
                </a:effectLst>
                <a:latin typeface="Baskerville Old Face" panose="02020602080505020303" pitchFamily="18" charset="0"/>
              </a:rPr>
              <a:t>Habitat 67</a:t>
            </a:r>
            <a:endParaRPr lang="el-GR" sz="66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sz="half" idx="1"/>
          </p:nvPr>
        </p:nvSpPr>
        <p:spPr/>
        <p:txBody>
          <a:bodyPr>
            <a:normAutofit/>
          </a:bodyPr>
          <a:lstStyle/>
          <a:p>
            <a:pPr marL="0" indent="0">
              <a:buNone/>
            </a:pPr>
            <a:r>
              <a:rPr lang="en-US" sz="1800" dirty="0" smtClean="0">
                <a:latin typeface="Baskerville Old Face" panose="02020602080505020303" pitchFamily="18" charset="0"/>
              </a:rPr>
              <a:t>This article is about the housing complex. For the adjacent surf break, see Habitat 67 (standing wave). Habitat 67, as seen from street level. Habitat 67, or simply Habitat, is a model community and housing complex in Montreal, Quebec, Canada, designed by Israeli/Canadian architect Moshe Safdie. It was originally conceived as his master's thesis in architecture at McGill University and then built as a pavilion for Expo 67, the World's Fair held from April to October 1967. It is located at 2600 Avenue Pierre-Dupuy on the Marc-Drouin Quay next to the Saint Lawrence River. Habitat 67 is widely considered an architectural landmark and one of the most recognizable and spectacular buildings in both Montreal and Canada. In 2017, Canada Post issued a commemorative stamp for the 50th anniversary of Expo 67 featuring the structure.</a:t>
            </a:r>
            <a:endParaRPr lang="el-GR" sz="1800" dirty="0"/>
          </a:p>
        </p:txBody>
      </p:sp>
      <p:pic>
        <p:nvPicPr>
          <p:cNvPr id="5" name="Θέση περιεχομένου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6172200" y="1825625"/>
            <a:ext cx="5696712" cy="4163695"/>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281514153"/>
      </p:ext>
    </p:extLst>
  </p:cSld>
  <p:clrMapOvr>
    <a:masterClrMapping/>
  </p:clrMapOvr>
  <mc:AlternateContent xmlns:mc="http://schemas.openxmlformats.org/markup-compatibility/2006">
    <mc:Choice xmlns:p14="http://schemas.microsoft.com/office/powerpoint/2010/main" xmlns="" Requires="p14">
      <p:transition spd="slow" p14:dur="2000" advTm="53320"/>
    </mc:Choice>
    <mc:Fallback>
      <p:transition spd="slow" advTm="53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8016" y="0"/>
            <a:ext cx="12417552" cy="7223760"/>
          </a:xfrm>
          <a:prstGeom prst="rect">
            <a:avLst/>
          </a:prstGeom>
        </p:spPr>
      </p:pic>
      <p:sp>
        <p:nvSpPr>
          <p:cNvPr id="2" name="Τίτλος 1"/>
          <p:cNvSpPr>
            <a:spLocks noGrp="1"/>
          </p:cNvSpPr>
          <p:nvPr>
            <p:ph type="title"/>
          </p:nvPr>
        </p:nvSpPr>
        <p:spPr/>
        <p:txBody>
          <a:bodyPr>
            <a:normAutofit/>
          </a:bodyPr>
          <a:lstStyle/>
          <a:p>
            <a:pPr algn="ctr"/>
            <a:r>
              <a:rPr lang="en-US" sz="6600" b="1" u="sng" dirty="0" smtClean="0">
                <a:effectLst>
                  <a:outerShdw blurRad="38100" dist="38100" dir="2700000" algn="tl">
                    <a:srgbClr val="000000">
                      <a:alpha val="43137"/>
                    </a:srgbClr>
                  </a:outerShdw>
                </a:effectLst>
                <a:latin typeface="Baskerville Old Face" panose="02020602080505020303" pitchFamily="18" charset="0"/>
              </a:rPr>
              <a:t>Dynamic Tower</a:t>
            </a:r>
            <a:endParaRPr lang="el-GR" sz="66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sz="half" idx="1"/>
          </p:nvPr>
        </p:nvSpPr>
        <p:spPr/>
        <p:txBody>
          <a:bodyPr>
            <a:normAutofit fontScale="85000" lnSpcReduction="10000"/>
          </a:bodyPr>
          <a:lstStyle/>
          <a:p>
            <a:pPr marL="0" indent="0">
              <a:buNone/>
            </a:pPr>
            <a:r>
              <a:rPr lang="en-US" dirty="0" smtClean="0">
                <a:latin typeface="Baskerville Old Face" panose="02020602080505020303" pitchFamily="18" charset="0"/>
              </a:rPr>
              <a:t>The Dynamic Tower (also known as Dynamic Architecture Building or the Da Vinci Tower) is a proposed 420-metre, 80-floor moving skyscraper, designed by architect David Fisher. Similar to the Suite Vollard completed in 2001 in Brazil, each floor is designed to rotate independently, resulting in a changing shape of the tower. Each floor is designed to rotate a maximum of 6 meters per minute, or one full rotation in 180 minutes. It was proposed as the world's first prefabricated skyscraper with 40 factory-built modules for each floor.</a:t>
            </a:r>
            <a:endParaRPr lang="el-GR" dirty="0"/>
          </a:p>
        </p:txBody>
      </p:sp>
      <p:pic>
        <p:nvPicPr>
          <p:cNvPr id="5" name="Θέση περιεχομένου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6364224" y="1825625"/>
            <a:ext cx="5230368" cy="4118769"/>
          </a:xfrm>
          <a:prstGeom prst="rect">
            <a:avLst/>
          </a:prstGeom>
          <a:ln w="2286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xmlns="" val="907393181"/>
      </p:ext>
    </p:extLst>
  </p:cSld>
  <p:clrMapOvr>
    <a:masterClrMapping/>
  </p:clrMapOvr>
  <mc:AlternateContent xmlns:mc="http://schemas.openxmlformats.org/markup-compatibility/2006">
    <mc:Choice xmlns:p14="http://schemas.microsoft.com/office/powerpoint/2010/main" xmlns="" Requires="p14">
      <p:transition spd="slow" p14:dur="2000" advTm="31877"/>
    </mc:Choice>
    <mc:Fallback>
      <p:transition spd="slow" advTm="318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8"/>
</p:tagLst>
</file>

<file path=ppt/tags/tag2.xml><?xml version="1.0" encoding="utf-8"?>
<p:tagLst xmlns:a="http://schemas.openxmlformats.org/drawingml/2006/main" xmlns:r="http://schemas.openxmlformats.org/officeDocument/2006/relationships" xmlns:p="http://schemas.openxmlformats.org/presentationml/2006/main">
  <p:tag name="TIMING" val="|18.5"/>
</p:tagLst>
</file>

<file path=ppt/tags/tag3.xml><?xml version="1.0" encoding="utf-8"?>
<p:tagLst xmlns:a="http://schemas.openxmlformats.org/drawingml/2006/main" xmlns:r="http://schemas.openxmlformats.org/officeDocument/2006/relationships" xmlns:p="http://schemas.openxmlformats.org/presentationml/2006/main">
  <p:tag name="TIMING" val="|36.6"/>
</p:tagLst>
</file>

<file path=ppt/tags/tag4.xml><?xml version="1.0" encoding="utf-8"?>
<p:tagLst xmlns:a="http://schemas.openxmlformats.org/drawingml/2006/main" xmlns:r="http://schemas.openxmlformats.org/officeDocument/2006/relationships" xmlns:p="http://schemas.openxmlformats.org/presentationml/2006/main">
  <p:tag name="TIMING" val="|24.2"/>
</p:tagLst>
</file>

<file path=ppt/tags/tag5.xml><?xml version="1.0" encoding="utf-8"?>
<p:tagLst xmlns:a="http://schemas.openxmlformats.org/drawingml/2006/main" xmlns:r="http://schemas.openxmlformats.org/officeDocument/2006/relationships" xmlns:p="http://schemas.openxmlformats.org/presentationml/2006/main">
  <p:tag name="TIMING" val="|28.7"/>
</p:tagLst>
</file>

<file path=ppt/tags/tag6.xml><?xml version="1.0" encoding="utf-8"?>
<p:tagLst xmlns:a="http://schemas.openxmlformats.org/drawingml/2006/main" xmlns:r="http://schemas.openxmlformats.org/officeDocument/2006/relationships" xmlns:p="http://schemas.openxmlformats.org/presentationml/2006/main">
  <p:tag name="TIMING" val="|37.4"/>
</p:tagLst>
</file>

<file path=ppt/tags/tag7.xml><?xml version="1.0" encoding="utf-8"?>
<p:tagLst xmlns:a="http://schemas.openxmlformats.org/drawingml/2006/main" xmlns:r="http://schemas.openxmlformats.org/officeDocument/2006/relationships" xmlns:p="http://schemas.openxmlformats.org/presentationml/2006/main">
  <p:tag name="TIMING" val="|43.8"/>
</p:tagLst>
</file>

<file path=ppt/tags/tag8.xml><?xml version="1.0" encoding="utf-8"?>
<p:tagLst xmlns:a="http://schemas.openxmlformats.org/drawingml/2006/main" xmlns:r="http://schemas.openxmlformats.org/officeDocument/2006/relationships" xmlns:p="http://schemas.openxmlformats.org/presentationml/2006/main">
  <p:tag name="TIMING" val="|5"/>
</p:tagLst>
</file>

<file path=ppt/tags/tag9.xml><?xml version="1.0" encoding="utf-8"?>
<p:tagLst xmlns:a="http://schemas.openxmlformats.org/drawingml/2006/main" xmlns:r="http://schemas.openxmlformats.org/officeDocument/2006/relationships" xmlns:p="http://schemas.openxmlformats.org/presentationml/2006/main">
  <p:tag name="TIMING" val="|52.2"/>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1006</Words>
  <Application>Microsoft Office PowerPoint</Application>
  <PresentationFormat>Προσαρμογή</PresentationFormat>
  <Paragraphs>21</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Strange </vt:lpstr>
      <vt:lpstr>Eden project</vt:lpstr>
      <vt:lpstr>Cube houses</vt:lpstr>
      <vt:lpstr>House attack</vt:lpstr>
      <vt:lpstr>Conch Shell house</vt:lpstr>
      <vt:lpstr>Nautilus house</vt:lpstr>
      <vt:lpstr>Casa da Musica</vt:lpstr>
      <vt:lpstr>Habitat 67</vt:lpstr>
      <vt:lpstr>Dynamic Tower</vt:lpstr>
      <vt:lpstr>Kansas city Library</vt:lpstr>
      <vt:lpstr>Maria Parlakidou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Strange</dc:title>
  <dc:creator>user</dc:creator>
  <cp:lastModifiedBy>Gramateia-2</cp:lastModifiedBy>
  <cp:revision>14</cp:revision>
  <dcterms:created xsi:type="dcterms:W3CDTF">2018-12-23T22:27:43Z</dcterms:created>
  <dcterms:modified xsi:type="dcterms:W3CDTF">2019-01-16T07:45:37Z</dcterms:modified>
</cp:coreProperties>
</file>