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EF8BE87-F912-4069-8CEB-2B5DA826CC16}" type="datetimeFigureOut">
              <a:rPr lang="el-GR" smtClean="0"/>
              <a:t>17/1/2018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170480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EF8BE87-F912-4069-8CEB-2B5DA826CC16}" type="datetimeFigureOut">
              <a:rPr lang="el-GR" smtClean="0"/>
              <a:t>17/1/2018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348445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EF8BE87-F912-4069-8CEB-2B5DA826CC16}" type="datetimeFigureOut">
              <a:rPr lang="el-GR" smtClean="0"/>
              <a:t>17/1/2018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4000551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EF8BE87-F912-4069-8CEB-2B5DA826CC16}" type="datetimeFigureOut">
              <a:rPr lang="el-GR" smtClean="0"/>
              <a:t>17/1/2018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247046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EF8BE87-F912-4069-8CEB-2B5DA826CC16}" type="datetimeFigureOut">
              <a:rPr lang="el-GR" smtClean="0"/>
              <a:t>17/1/2018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3068874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EF8BE87-F912-4069-8CEB-2B5DA826CC16}" type="datetimeFigureOut">
              <a:rPr lang="el-GR" smtClean="0"/>
              <a:t>17/1/2018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221434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EF8BE87-F912-4069-8CEB-2B5DA826CC16}" type="datetimeFigureOut">
              <a:rPr lang="el-GR" smtClean="0"/>
              <a:t>17/1/2018</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305200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EF8BE87-F912-4069-8CEB-2B5DA826CC16}" type="datetimeFigureOut">
              <a:rPr lang="el-GR" smtClean="0"/>
              <a:t>17/1/2018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1683244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EF8BE87-F912-4069-8CEB-2B5DA826CC16}" type="datetimeFigureOut">
              <a:rPr lang="el-GR" smtClean="0"/>
              <a:t>17/1/2018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382631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EF8BE87-F912-4069-8CEB-2B5DA826CC16}" type="datetimeFigureOut">
              <a:rPr lang="el-GR" smtClean="0"/>
              <a:t>17/1/2018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2476659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EF8BE87-F912-4069-8CEB-2B5DA826CC16}" type="datetimeFigureOut">
              <a:rPr lang="el-GR" smtClean="0"/>
              <a:t>17/1/2018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83C9E7A-B0A2-4710-BBE3-79757B4C5B2F}" type="slidenum">
              <a:rPr lang="el-GR" smtClean="0"/>
              <a:t>‹#›</a:t>
            </a:fld>
            <a:endParaRPr lang="el-GR"/>
          </a:p>
        </p:txBody>
      </p:sp>
    </p:spTree>
    <p:extLst>
      <p:ext uri="{BB962C8B-B14F-4D97-AF65-F5344CB8AC3E}">
        <p14:creationId xmlns:p14="http://schemas.microsoft.com/office/powerpoint/2010/main" val="3627893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F8BE87-F912-4069-8CEB-2B5DA826CC16}" type="datetimeFigureOut">
              <a:rPr lang="el-GR" smtClean="0"/>
              <a:t>17/1/2018</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C9E7A-B0A2-4710-BBE3-79757B4C5B2F}" type="slidenum">
              <a:rPr lang="el-GR" smtClean="0"/>
              <a:t>‹#›</a:t>
            </a:fld>
            <a:endParaRPr lang="el-GR"/>
          </a:p>
        </p:txBody>
      </p:sp>
    </p:spTree>
    <p:extLst>
      <p:ext uri="{BB962C8B-B14F-4D97-AF65-F5344CB8AC3E}">
        <p14:creationId xmlns:p14="http://schemas.microsoft.com/office/powerpoint/2010/main" val="390155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Τίτλος 1"/>
          <p:cNvSpPr>
            <a:spLocks noGrp="1"/>
          </p:cNvSpPr>
          <p:nvPr>
            <p:ph type="ctrTitle"/>
          </p:nvPr>
        </p:nvSpPr>
        <p:spPr>
          <a:xfrm>
            <a:off x="611560" y="836712"/>
            <a:ext cx="7772400" cy="1470025"/>
          </a:xfrm>
        </p:spPr>
        <p:txBody>
          <a:bodyPr>
            <a:noAutofit/>
          </a:bodyPr>
          <a:lstStyle/>
          <a:p>
            <a:r>
              <a:rPr lang="en-US" sz="9600" b="1" dirty="0" smtClean="0">
                <a:latin typeface="Algerian" pitchFamily="82" charset="0"/>
              </a:rPr>
              <a:t>INDIA</a:t>
            </a:r>
            <a:endParaRPr lang="el-GR" sz="9600" b="1" dirty="0"/>
          </a:p>
        </p:txBody>
      </p:sp>
      <p:sp>
        <p:nvSpPr>
          <p:cNvPr id="3" name="Υπότιτλος 2"/>
          <p:cNvSpPr>
            <a:spLocks noGrp="1"/>
          </p:cNvSpPr>
          <p:nvPr>
            <p:ph type="subTitle" idx="1"/>
          </p:nvPr>
        </p:nvSpPr>
        <p:spPr>
          <a:xfrm>
            <a:off x="1371600" y="3396921"/>
            <a:ext cx="6400800" cy="1752600"/>
          </a:xfrm>
        </p:spPr>
        <p:txBody>
          <a:bodyPr>
            <a:noAutofit/>
          </a:bodyPr>
          <a:lstStyle/>
          <a:p>
            <a:r>
              <a:rPr lang="en-US" sz="4000" b="1" dirty="0" smtClean="0">
                <a:solidFill>
                  <a:schemeClr val="tx1"/>
                </a:solidFill>
              </a:rPr>
              <a:t>India, or the official Republic of India (</a:t>
            </a:r>
            <a:r>
              <a:rPr lang="en-US" sz="4000" b="1" dirty="0" err="1" smtClean="0">
                <a:solidFill>
                  <a:schemeClr val="tx1"/>
                </a:solidFill>
              </a:rPr>
              <a:t>Bhārat</a:t>
            </a:r>
            <a:r>
              <a:rPr lang="en-US" sz="4000" b="1" dirty="0" smtClean="0">
                <a:solidFill>
                  <a:schemeClr val="tx1"/>
                </a:solidFill>
              </a:rPr>
              <a:t> </a:t>
            </a:r>
            <a:r>
              <a:rPr lang="en-US" sz="4000" b="1" dirty="0" err="1" smtClean="0">
                <a:solidFill>
                  <a:schemeClr val="tx1"/>
                </a:solidFill>
              </a:rPr>
              <a:t>Ganarājya</a:t>
            </a:r>
            <a:r>
              <a:rPr lang="en-US" sz="4000" b="1" dirty="0" smtClean="0">
                <a:solidFill>
                  <a:schemeClr val="tx1"/>
                </a:solidFill>
              </a:rPr>
              <a:t>) is a country in South Asia. It is the second largest country in the world.</a:t>
            </a:r>
            <a:endParaRPr lang="el-GR" sz="4000" b="1" dirty="0">
              <a:solidFill>
                <a:schemeClr val="tx1"/>
              </a:solidFill>
            </a:endParaRPr>
          </a:p>
        </p:txBody>
      </p:sp>
    </p:spTree>
    <p:extLst>
      <p:ext uri="{BB962C8B-B14F-4D97-AF65-F5344CB8AC3E}">
        <p14:creationId xmlns:p14="http://schemas.microsoft.com/office/powerpoint/2010/main" val="31406369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9892" cy="6885143"/>
          </a:xfrm>
          <a:prstGeom prst="rect">
            <a:avLst/>
          </a:prstGeom>
        </p:spPr>
      </p:pic>
      <p:sp>
        <p:nvSpPr>
          <p:cNvPr id="3" name="Θέση περιεχομένου 2"/>
          <p:cNvSpPr>
            <a:spLocks noGrp="1"/>
          </p:cNvSpPr>
          <p:nvPr>
            <p:ph idx="1"/>
          </p:nvPr>
        </p:nvSpPr>
        <p:spPr>
          <a:xfrm>
            <a:off x="1187624" y="2364263"/>
            <a:ext cx="7992178" cy="4525963"/>
          </a:xfrm>
        </p:spPr>
        <p:txBody>
          <a:bodyPr/>
          <a:lstStyle/>
          <a:p>
            <a:pPr algn="ctr"/>
            <a:r>
              <a:rPr lang="en-US" b="1" dirty="0"/>
              <a:t>The </a:t>
            </a:r>
            <a:r>
              <a:rPr lang="en-US" b="1" dirty="0" err="1"/>
              <a:t>Taj</a:t>
            </a:r>
            <a:r>
              <a:rPr lang="en-US" b="1" dirty="0"/>
              <a:t> </a:t>
            </a:r>
            <a:r>
              <a:rPr lang="en-US" b="1" dirty="0" err="1"/>
              <a:t>Mahal</a:t>
            </a:r>
            <a:r>
              <a:rPr lang="en-US" b="1" dirty="0"/>
              <a:t> is a building complex located in India, built on the south bank of the Yamuna River near the city of Agra. The complex develops around the mausoleum built by Shah </a:t>
            </a:r>
            <a:r>
              <a:rPr lang="en-US" b="1" dirty="0" err="1"/>
              <a:t>Yahan</a:t>
            </a:r>
            <a:r>
              <a:rPr lang="en-US" b="1" dirty="0"/>
              <a:t> Mongol emperor (</a:t>
            </a:r>
            <a:r>
              <a:rPr lang="en-US" b="1" dirty="0" err="1"/>
              <a:t>Shahis</a:t>
            </a:r>
            <a:r>
              <a:rPr lang="en-US" b="1" dirty="0"/>
              <a:t>) to honor his beloved wife, </a:t>
            </a:r>
            <a:r>
              <a:rPr lang="en-US" b="1" dirty="0" err="1"/>
              <a:t>Mumtaz</a:t>
            </a:r>
            <a:r>
              <a:rPr lang="en-US" b="1" dirty="0"/>
              <a:t> </a:t>
            </a:r>
            <a:r>
              <a:rPr lang="en-US" b="1" dirty="0" err="1"/>
              <a:t>Mahal</a:t>
            </a:r>
            <a:r>
              <a:rPr lang="en-US" b="1" dirty="0"/>
              <a:t>, who died in 1631 during childbirth</a:t>
            </a:r>
            <a:r>
              <a:rPr lang="en-US" dirty="0"/>
              <a:t>.</a:t>
            </a:r>
            <a:endParaRPr lang="el-GR" dirty="0"/>
          </a:p>
        </p:txBody>
      </p:sp>
      <p:sp>
        <p:nvSpPr>
          <p:cNvPr id="2" name="Τίτλος 1"/>
          <p:cNvSpPr>
            <a:spLocks noGrp="1"/>
          </p:cNvSpPr>
          <p:nvPr>
            <p:ph type="title"/>
          </p:nvPr>
        </p:nvSpPr>
        <p:spPr>
          <a:xfrm>
            <a:off x="920292" y="764704"/>
            <a:ext cx="8229600" cy="1143000"/>
          </a:xfrm>
        </p:spPr>
        <p:txBody>
          <a:bodyPr/>
          <a:lstStyle/>
          <a:p>
            <a:r>
              <a:rPr lang="en-US" b="1" dirty="0" err="1">
                <a:latin typeface="Algerian" pitchFamily="82" charset="0"/>
              </a:rPr>
              <a:t>Taj</a:t>
            </a:r>
            <a:r>
              <a:rPr lang="en-US" b="1" dirty="0">
                <a:latin typeface="Algerian" pitchFamily="82" charset="0"/>
              </a:rPr>
              <a:t> </a:t>
            </a:r>
            <a:r>
              <a:rPr lang="en-US" b="1" dirty="0" err="1">
                <a:latin typeface="Algerian" pitchFamily="82" charset="0"/>
              </a:rPr>
              <a:t>Mahal</a:t>
            </a:r>
            <a:r>
              <a:rPr lang="en-US" b="1" dirty="0">
                <a:latin typeface="Algerian" pitchFamily="82" charset="0"/>
              </a:rPr>
              <a:t> </a:t>
            </a:r>
            <a:endParaRPr lang="el-GR" b="1" dirty="0"/>
          </a:p>
        </p:txBody>
      </p:sp>
    </p:spTree>
    <p:extLst>
      <p:ext uri="{BB962C8B-B14F-4D97-AF65-F5344CB8AC3E}">
        <p14:creationId xmlns:p14="http://schemas.microsoft.com/office/powerpoint/2010/main" val="206257892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5" y="0"/>
            <a:ext cx="9144000" cy="6858000"/>
          </a:xfrm>
          <a:prstGeom prst="rect">
            <a:avLst/>
          </a:prstGeom>
        </p:spPr>
      </p:pic>
      <p:sp>
        <p:nvSpPr>
          <p:cNvPr id="3" name="Θέση περιεχομένου 2"/>
          <p:cNvSpPr>
            <a:spLocks noGrp="1"/>
          </p:cNvSpPr>
          <p:nvPr>
            <p:ph idx="1"/>
          </p:nvPr>
        </p:nvSpPr>
        <p:spPr>
          <a:xfrm>
            <a:off x="465825" y="2564904"/>
            <a:ext cx="8229600" cy="6126163"/>
          </a:xfrm>
        </p:spPr>
        <p:txBody>
          <a:bodyPr/>
          <a:lstStyle/>
          <a:p>
            <a:pPr algn="ctr"/>
            <a:r>
              <a:rPr lang="en-US" b="1" dirty="0"/>
              <a:t>It is an aromatic rice cooked with various spices - mainly saffron - and marinated meat, mainly chicken or lamb.</a:t>
            </a:r>
            <a:endParaRPr lang="el-GR" b="1" dirty="0"/>
          </a:p>
        </p:txBody>
      </p:sp>
      <p:sp>
        <p:nvSpPr>
          <p:cNvPr id="2" name="Τίτλος 1"/>
          <p:cNvSpPr>
            <a:spLocks noGrp="1"/>
          </p:cNvSpPr>
          <p:nvPr>
            <p:ph type="title"/>
          </p:nvPr>
        </p:nvSpPr>
        <p:spPr>
          <a:xfrm>
            <a:off x="465825" y="0"/>
            <a:ext cx="8229600" cy="1143000"/>
          </a:xfrm>
        </p:spPr>
        <p:txBody>
          <a:bodyPr/>
          <a:lstStyle/>
          <a:p>
            <a:r>
              <a:rPr lang="en-US" b="1" dirty="0">
                <a:latin typeface="Algerian" pitchFamily="82" charset="0"/>
              </a:rPr>
              <a:t>Biryani</a:t>
            </a:r>
            <a:endParaRPr lang="el-GR" b="1" dirty="0"/>
          </a:p>
        </p:txBody>
      </p:sp>
    </p:spTree>
    <p:extLst>
      <p:ext uri="{BB962C8B-B14F-4D97-AF65-F5344CB8AC3E}">
        <p14:creationId xmlns:p14="http://schemas.microsoft.com/office/powerpoint/2010/main" val="28375592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2626"/>
            <a:ext cx="9143999" cy="6844145"/>
          </a:xfrm>
          <a:prstGeom prst="rect">
            <a:avLst/>
          </a:prstGeom>
        </p:spPr>
      </p:pic>
      <p:sp>
        <p:nvSpPr>
          <p:cNvPr id="2" name="Τίτλος 1"/>
          <p:cNvSpPr>
            <a:spLocks noGrp="1"/>
          </p:cNvSpPr>
          <p:nvPr>
            <p:ph type="title"/>
          </p:nvPr>
        </p:nvSpPr>
        <p:spPr/>
        <p:txBody>
          <a:bodyPr/>
          <a:lstStyle/>
          <a:p>
            <a:r>
              <a:rPr lang="en-US" b="1" dirty="0">
                <a:latin typeface="Algerian" pitchFamily="82" charset="0"/>
              </a:rPr>
              <a:t>Wedding custom in India.</a:t>
            </a:r>
            <a:endParaRPr lang="el-GR" b="1" dirty="0"/>
          </a:p>
        </p:txBody>
      </p:sp>
      <p:sp>
        <p:nvSpPr>
          <p:cNvPr id="3" name="Θέση περιεχομένου 2"/>
          <p:cNvSpPr>
            <a:spLocks noGrp="1"/>
          </p:cNvSpPr>
          <p:nvPr>
            <p:ph idx="1"/>
          </p:nvPr>
        </p:nvSpPr>
        <p:spPr>
          <a:xfrm>
            <a:off x="-3448" y="2924944"/>
            <a:ext cx="5969642" cy="4597971"/>
          </a:xfrm>
        </p:spPr>
        <p:txBody>
          <a:bodyPr/>
          <a:lstStyle/>
          <a:p>
            <a:r>
              <a:rPr lang="en-US" b="1" dirty="0"/>
              <a:t>The curse that they carry is that the man to be married will die very young and soon after their union. That's why the girls in this category know what they are forced to do according to their custom? They marry a tree.</a:t>
            </a:r>
            <a:endParaRPr lang="el-GR" b="1" dirty="0"/>
          </a:p>
        </p:txBody>
      </p:sp>
    </p:spTree>
    <p:extLst>
      <p:ext uri="{BB962C8B-B14F-4D97-AF65-F5344CB8AC3E}">
        <p14:creationId xmlns:p14="http://schemas.microsoft.com/office/powerpoint/2010/main" val="112630782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6" y="0"/>
            <a:ext cx="9157296" cy="6855118"/>
          </a:xfrm>
          <a:prstGeom prst="rect">
            <a:avLst/>
          </a:prstGeom>
        </p:spPr>
      </p:pic>
      <p:sp>
        <p:nvSpPr>
          <p:cNvPr id="2" name="Τίτλος 1"/>
          <p:cNvSpPr>
            <a:spLocks noGrp="1"/>
          </p:cNvSpPr>
          <p:nvPr>
            <p:ph type="title"/>
          </p:nvPr>
        </p:nvSpPr>
        <p:spPr>
          <a:xfrm>
            <a:off x="-2484784" y="1196752"/>
            <a:ext cx="8229600" cy="1143000"/>
          </a:xfrm>
        </p:spPr>
        <p:txBody>
          <a:bodyPr/>
          <a:lstStyle/>
          <a:p>
            <a:r>
              <a:rPr lang="en-US" dirty="0">
                <a:solidFill>
                  <a:schemeClr val="bg1"/>
                </a:solidFill>
                <a:latin typeface="Algerian" pitchFamily="82" charset="0"/>
              </a:rPr>
              <a:t>Hinduism</a:t>
            </a:r>
            <a:endParaRPr lang="el-GR" dirty="0">
              <a:solidFill>
                <a:schemeClr val="bg1"/>
              </a:solidFill>
            </a:endParaRPr>
          </a:p>
        </p:txBody>
      </p:sp>
      <p:sp>
        <p:nvSpPr>
          <p:cNvPr id="3" name="Θέση περιεχομένου 2"/>
          <p:cNvSpPr>
            <a:spLocks noGrp="1"/>
          </p:cNvSpPr>
          <p:nvPr>
            <p:ph idx="1"/>
          </p:nvPr>
        </p:nvSpPr>
        <p:spPr>
          <a:xfrm>
            <a:off x="0" y="2320027"/>
            <a:ext cx="8229600" cy="4525963"/>
          </a:xfrm>
        </p:spPr>
        <p:txBody>
          <a:bodyPr>
            <a:normAutofit/>
          </a:bodyPr>
          <a:lstStyle/>
          <a:p>
            <a:r>
              <a:rPr lang="en-US" b="1" dirty="0">
                <a:solidFill>
                  <a:schemeClr val="bg1"/>
                </a:solidFill>
              </a:rPr>
              <a:t>Hinduism</a:t>
            </a:r>
            <a:r>
              <a:rPr lang="en-US" b="1" dirty="0" smtClean="0">
                <a:solidFill>
                  <a:schemeClr val="bg1"/>
                </a:solidFill>
              </a:rPr>
              <a:t>,  </a:t>
            </a:r>
            <a:r>
              <a:rPr lang="en-US" b="1" dirty="0">
                <a:solidFill>
                  <a:schemeClr val="bg1"/>
                </a:solidFill>
              </a:rPr>
              <a:t>religion </a:t>
            </a:r>
            <a:r>
              <a:rPr lang="en-US" b="1" dirty="0" smtClean="0">
                <a:solidFill>
                  <a:schemeClr val="bg1"/>
                </a:solidFill>
              </a:rPr>
              <a:t>are</a:t>
            </a:r>
            <a:r>
              <a:rPr lang="el-GR" b="1" dirty="0" smtClean="0">
                <a:solidFill>
                  <a:schemeClr val="bg1"/>
                </a:solidFill>
              </a:rPr>
              <a:t/>
            </a:r>
            <a:br>
              <a:rPr lang="el-GR" b="1" dirty="0" smtClean="0">
                <a:solidFill>
                  <a:schemeClr val="bg1"/>
                </a:solidFill>
              </a:rPr>
            </a:br>
            <a:r>
              <a:rPr lang="en-US" b="1" dirty="0">
                <a:solidFill>
                  <a:schemeClr val="bg1"/>
                </a:solidFill>
              </a:rPr>
              <a:t>denominations </a:t>
            </a:r>
            <a:r>
              <a:rPr lang="en-US" b="1" dirty="0" smtClean="0">
                <a:solidFill>
                  <a:schemeClr val="bg1"/>
                </a:solidFill>
              </a:rPr>
              <a:t>that</a:t>
            </a:r>
            <a:r>
              <a:rPr lang="el-GR" b="1" dirty="0" smtClean="0">
                <a:solidFill>
                  <a:schemeClr val="bg1"/>
                </a:solidFill>
              </a:rPr>
              <a:t/>
            </a:r>
            <a:br>
              <a:rPr lang="el-GR" b="1" dirty="0" smtClean="0">
                <a:solidFill>
                  <a:schemeClr val="bg1"/>
                </a:solidFill>
              </a:rPr>
            </a:br>
            <a:r>
              <a:rPr lang="en-US" b="1" dirty="0" smtClean="0">
                <a:solidFill>
                  <a:schemeClr val="bg1"/>
                </a:solidFill>
              </a:rPr>
              <a:t>describe </a:t>
            </a:r>
            <a:r>
              <a:rPr lang="en-US" b="1" dirty="0">
                <a:solidFill>
                  <a:schemeClr val="bg1"/>
                </a:solidFill>
              </a:rPr>
              <a:t>the many local </a:t>
            </a:r>
            <a:r>
              <a:rPr lang="el-GR" b="1" dirty="0" smtClean="0">
                <a:solidFill>
                  <a:schemeClr val="bg1"/>
                </a:solidFill>
              </a:rPr>
              <a:t/>
            </a:r>
            <a:br>
              <a:rPr lang="el-GR" b="1" dirty="0" smtClean="0">
                <a:solidFill>
                  <a:schemeClr val="bg1"/>
                </a:solidFill>
              </a:rPr>
            </a:br>
            <a:r>
              <a:rPr lang="en-US" b="1" dirty="0">
                <a:solidFill>
                  <a:schemeClr val="bg1"/>
                </a:solidFill>
              </a:rPr>
              <a:t>religions, religious </a:t>
            </a:r>
            <a:r>
              <a:rPr lang="el-GR" b="1" dirty="0" smtClean="0">
                <a:solidFill>
                  <a:schemeClr val="bg1"/>
                </a:solidFill>
              </a:rPr>
              <a:t/>
            </a:r>
            <a:br>
              <a:rPr lang="el-GR" b="1" dirty="0" smtClean="0">
                <a:solidFill>
                  <a:schemeClr val="bg1"/>
                </a:solidFill>
              </a:rPr>
            </a:br>
            <a:r>
              <a:rPr lang="en-US" b="1" dirty="0" smtClean="0">
                <a:solidFill>
                  <a:schemeClr val="bg1"/>
                </a:solidFill>
              </a:rPr>
              <a:t>practices </a:t>
            </a:r>
            <a:r>
              <a:rPr lang="en-US" b="1" dirty="0">
                <a:solidFill>
                  <a:schemeClr val="bg1"/>
                </a:solidFill>
              </a:rPr>
              <a:t>and </a:t>
            </a:r>
            <a:r>
              <a:rPr lang="en-US" b="1" dirty="0" smtClean="0">
                <a:solidFill>
                  <a:schemeClr val="bg1"/>
                </a:solidFill>
              </a:rPr>
              <a:t>individual</a:t>
            </a:r>
            <a:r>
              <a:rPr lang="el-GR" b="1" dirty="0" smtClean="0">
                <a:solidFill>
                  <a:schemeClr val="bg1"/>
                </a:solidFill>
              </a:rPr>
              <a:t/>
            </a:r>
            <a:br>
              <a:rPr lang="el-GR" b="1" dirty="0" smtClean="0">
                <a:solidFill>
                  <a:schemeClr val="bg1"/>
                </a:solidFill>
              </a:rPr>
            </a:br>
            <a:r>
              <a:rPr lang="en-US" b="1" dirty="0">
                <a:solidFill>
                  <a:schemeClr val="bg1"/>
                </a:solidFill>
              </a:rPr>
              <a:t>schools of India</a:t>
            </a:r>
            <a:r>
              <a:rPr lang="en-US" b="1" dirty="0"/>
              <a:t>. </a:t>
            </a:r>
            <a:endParaRPr lang="el-GR" b="1" dirty="0"/>
          </a:p>
        </p:txBody>
      </p:sp>
    </p:spTree>
    <p:extLst>
      <p:ext uri="{BB962C8B-B14F-4D97-AF65-F5344CB8AC3E}">
        <p14:creationId xmlns:p14="http://schemas.microsoft.com/office/powerpoint/2010/main" val="309232842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Τίτλος 1"/>
          <p:cNvSpPr>
            <a:spLocks noGrp="1"/>
          </p:cNvSpPr>
          <p:nvPr>
            <p:ph type="title"/>
          </p:nvPr>
        </p:nvSpPr>
        <p:spPr/>
        <p:txBody>
          <a:bodyPr/>
          <a:lstStyle/>
          <a:p>
            <a:r>
              <a:rPr lang="en-US" b="1" dirty="0">
                <a:latin typeface="Algerian" pitchFamily="82" charset="0"/>
              </a:rPr>
              <a:t>The music of  India </a:t>
            </a:r>
            <a:endParaRPr lang="el-GR" b="1" dirty="0"/>
          </a:p>
        </p:txBody>
      </p:sp>
      <p:sp>
        <p:nvSpPr>
          <p:cNvPr id="3" name="Θέση περιεχομένου 2"/>
          <p:cNvSpPr>
            <a:spLocks noGrp="1"/>
          </p:cNvSpPr>
          <p:nvPr>
            <p:ph idx="1"/>
          </p:nvPr>
        </p:nvSpPr>
        <p:spPr>
          <a:xfrm>
            <a:off x="914400" y="1556792"/>
            <a:ext cx="8229600" cy="4525963"/>
          </a:xfrm>
        </p:spPr>
        <p:txBody>
          <a:bodyPr/>
          <a:lstStyle/>
          <a:p>
            <a:pPr algn="r"/>
            <a:r>
              <a:rPr lang="en-US" b="1" dirty="0"/>
              <a:t>The music of </a:t>
            </a:r>
            <a:r>
              <a:rPr lang="en-US" b="1" dirty="0" smtClean="0"/>
              <a:t>northern</a:t>
            </a:r>
            <a:r>
              <a:rPr lang="el-GR" b="1" dirty="0" smtClean="0"/>
              <a:t/>
            </a:r>
            <a:br>
              <a:rPr lang="el-GR" b="1" dirty="0" smtClean="0"/>
            </a:br>
            <a:r>
              <a:rPr lang="en-US" b="1" dirty="0" smtClean="0"/>
              <a:t> India </a:t>
            </a:r>
            <a:r>
              <a:rPr lang="en-US" b="1" dirty="0"/>
              <a:t>is known by </a:t>
            </a:r>
            <a:r>
              <a:rPr lang="en-US" b="1" dirty="0" smtClean="0"/>
              <a:t>the</a:t>
            </a:r>
            <a:r>
              <a:rPr lang="el-GR" b="1" dirty="0" smtClean="0"/>
              <a:t/>
            </a:r>
            <a:br>
              <a:rPr lang="el-GR" b="1" dirty="0" smtClean="0"/>
            </a:br>
            <a:r>
              <a:rPr lang="en-US" b="1" dirty="0" smtClean="0"/>
              <a:t> </a:t>
            </a:r>
            <a:r>
              <a:rPr lang="en-US" b="1" dirty="0"/>
              <a:t>name "Hindustani" </a:t>
            </a:r>
            <a:r>
              <a:rPr lang="el-GR" b="1" dirty="0" smtClean="0"/>
              <a:t/>
            </a:r>
            <a:br>
              <a:rPr lang="el-GR" b="1" dirty="0" smtClean="0"/>
            </a:br>
            <a:r>
              <a:rPr lang="en-US" b="1" dirty="0" err="1" smtClean="0"/>
              <a:t>Hindustanica</a:t>
            </a:r>
            <a:r>
              <a:rPr lang="en-US" b="1" dirty="0" smtClean="0"/>
              <a:t> and</a:t>
            </a:r>
            <a:r>
              <a:rPr lang="el-GR" b="1" dirty="0" smtClean="0"/>
              <a:t/>
            </a:r>
            <a:br>
              <a:rPr lang="el-GR" b="1" dirty="0" smtClean="0"/>
            </a:br>
            <a:r>
              <a:rPr lang="en-US" b="1" dirty="0" smtClean="0"/>
              <a:t> </a:t>
            </a:r>
            <a:r>
              <a:rPr lang="en-US" b="1" dirty="0"/>
              <a:t>the South as "</a:t>
            </a:r>
            <a:r>
              <a:rPr lang="en-US" b="1" dirty="0" err="1"/>
              <a:t>karnatic</a:t>
            </a:r>
            <a:r>
              <a:rPr lang="en-US" b="1" dirty="0"/>
              <a:t>" </a:t>
            </a:r>
            <a:r>
              <a:rPr lang="el-GR" b="1" dirty="0" smtClean="0"/>
              <a:t/>
            </a:r>
            <a:br>
              <a:rPr lang="el-GR" b="1" dirty="0" smtClean="0"/>
            </a:br>
            <a:r>
              <a:rPr lang="en-US" b="1" dirty="0" smtClean="0"/>
              <a:t>Karnataka</a:t>
            </a:r>
            <a:r>
              <a:rPr lang="en-US" b="1" dirty="0"/>
              <a:t>. Their origin is </a:t>
            </a:r>
            <a:r>
              <a:rPr lang="en-US" b="1" dirty="0" smtClean="0"/>
              <a:t>the</a:t>
            </a:r>
            <a:r>
              <a:rPr lang="el-GR" b="1" dirty="0" smtClean="0"/>
              <a:t/>
            </a:r>
            <a:br>
              <a:rPr lang="el-GR" b="1" dirty="0" smtClean="0"/>
            </a:br>
            <a:r>
              <a:rPr lang="en-US" b="1" dirty="0" smtClean="0"/>
              <a:t> </a:t>
            </a:r>
            <a:r>
              <a:rPr lang="en-US" b="1" dirty="0"/>
              <a:t>same, only the approach </a:t>
            </a:r>
            <a:r>
              <a:rPr lang="el-GR" b="1" dirty="0" smtClean="0"/>
              <a:t/>
            </a:r>
            <a:br>
              <a:rPr lang="el-GR" b="1" dirty="0" smtClean="0"/>
            </a:br>
            <a:r>
              <a:rPr lang="en-US" b="1" dirty="0" smtClean="0"/>
              <a:t>and </a:t>
            </a:r>
            <a:r>
              <a:rPr lang="en-US" b="1" dirty="0"/>
              <a:t>style </a:t>
            </a:r>
            <a:r>
              <a:rPr lang="en-US" b="1" dirty="0" smtClean="0"/>
              <a:t>change</a:t>
            </a:r>
            <a:r>
              <a:rPr lang="el-GR" dirty="0" smtClean="0"/>
              <a:t>.</a:t>
            </a:r>
            <a:endParaRPr lang="el-GR" dirty="0"/>
          </a:p>
        </p:txBody>
      </p:sp>
    </p:spTree>
    <p:extLst>
      <p:ext uri="{BB962C8B-B14F-4D97-AF65-F5344CB8AC3E}">
        <p14:creationId xmlns:p14="http://schemas.microsoft.com/office/powerpoint/2010/main" val="24236557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9" y="0"/>
            <a:ext cx="9231190" cy="6858000"/>
          </a:xfrm>
          <a:prstGeom prst="rect">
            <a:avLst/>
          </a:prstGeom>
        </p:spPr>
      </p:pic>
      <p:sp>
        <p:nvSpPr>
          <p:cNvPr id="2" name="Τίτλος 1"/>
          <p:cNvSpPr>
            <a:spLocks noGrp="1"/>
          </p:cNvSpPr>
          <p:nvPr>
            <p:ph type="title"/>
          </p:nvPr>
        </p:nvSpPr>
        <p:spPr>
          <a:xfrm>
            <a:off x="-1764704" y="548680"/>
            <a:ext cx="8229600" cy="1143000"/>
          </a:xfrm>
        </p:spPr>
        <p:txBody>
          <a:bodyPr>
            <a:normAutofit fontScale="90000"/>
          </a:bodyPr>
          <a:lstStyle/>
          <a:p>
            <a:r>
              <a:rPr lang="en-US" b="1" dirty="0">
                <a:latin typeface="Algerian" pitchFamily="82" charset="0"/>
              </a:rPr>
              <a:t>Tattoos in </a:t>
            </a:r>
            <a:r>
              <a:rPr lang="el-GR" b="1" dirty="0" smtClean="0">
                <a:latin typeface="Algerian" pitchFamily="82" charset="0"/>
              </a:rPr>
              <a:t/>
            </a:r>
            <a:br>
              <a:rPr lang="el-GR" b="1" dirty="0" smtClean="0">
                <a:latin typeface="Algerian" pitchFamily="82" charset="0"/>
              </a:rPr>
            </a:br>
            <a:r>
              <a:rPr lang="en-US" b="1" dirty="0" smtClean="0">
                <a:latin typeface="Algerian" pitchFamily="82" charset="0"/>
              </a:rPr>
              <a:t>Indian </a:t>
            </a:r>
            <a:r>
              <a:rPr lang="en-US" b="1" dirty="0">
                <a:latin typeface="Algerian" pitchFamily="82" charset="0"/>
              </a:rPr>
              <a:t>weddings</a:t>
            </a:r>
            <a:endParaRPr lang="el-GR" b="1" dirty="0"/>
          </a:p>
        </p:txBody>
      </p:sp>
      <p:sp>
        <p:nvSpPr>
          <p:cNvPr id="3" name="Θέση περιεχομένου 2"/>
          <p:cNvSpPr>
            <a:spLocks noGrp="1"/>
          </p:cNvSpPr>
          <p:nvPr>
            <p:ph idx="1"/>
          </p:nvPr>
        </p:nvSpPr>
        <p:spPr>
          <a:xfrm>
            <a:off x="914400" y="3415711"/>
            <a:ext cx="8229600" cy="4525963"/>
          </a:xfrm>
        </p:spPr>
        <p:txBody>
          <a:bodyPr/>
          <a:lstStyle/>
          <a:p>
            <a:pPr algn="r"/>
            <a:r>
              <a:rPr lang="en-US" b="1" dirty="0"/>
              <a:t>Indian weddings are full </a:t>
            </a:r>
            <a:r>
              <a:rPr lang="el-GR" b="1" dirty="0" smtClean="0"/>
              <a:t/>
            </a:r>
            <a:br>
              <a:rPr lang="el-GR" b="1" dirty="0" smtClean="0"/>
            </a:br>
            <a:r>
              <a:rPr lang="en-US" b="1" dirty="0" smtClean="0"/>
              <a:t>of </a:t>
            </a:r>
            <a:r>
              <a:rPr lang="en-US" b="1" dirty="0"/>
              <a:t>special rituals. One of </a:t>
            </a:r>
            <a:r>
              <a:rPr lang="el-GR" b="1" dirty="0" smtClean="0"/>
              <a:t/>
            </a:r>
            <a:br>
              <a:rPr lang="el-GR" b="1" dirty="0" smtClean="0"/>
            </a:br>
            <a:r>
              <a:rPr lang="en-US" b="1" dirty="0" smtClean="0"/>
              <a:t>these</a:t>
            </a:r>
            <a:r>
              <a:rPr lang="en-US" b="1" dirty="0"/>
              <a:t>, and </a:t>
            </a:r>
            <a:r>
              <a:rPr lang="en-US" b="1" dirty="0" smtClean="0"/>
              <a:t>particularly</a:t>
            </a:r>
            <a:r>
              <a:rPr lang="el-GR" b="1" dirty="0" smtClean="0"/>
              <a:t/>
            </a:r>
            <a:br>
              <a:rPr lang="el-GR" b="1" dirty="0" smtClean="0"/>
            </a:br>
            <a:r>
              <a:rPr lang="en-US" b="1" dirty="0" smtClean="0"/>
              <a:t> </a:t>
            </a:r>
            <a:r>
              <a:rPr lang="en-US" b="1" dirty="0"/>
              <a:t>important, is the </a:t>
            </a:r>
            <a:r>
              <a:rPr lang="el-GR" b="1" dirty="0" smtClean="0"/>
              <a:t/>
            </a:r>
            <a:br>
              <a:rPr lang="el-GR" b="1" dirty="0" smtClean="0"/>
            </a:br>
            <a:r>
              <a:rPr lang="en-US" b="1" dirty="0" smtClean="0"/>
              <a:t>so-called </a:t>
            </a:r>
            <a:r>
              <a:rPr lang="en-US" b="1" dirty="0" err="1"/>
              <a:t>Mehndi-ki-raat</a:t>
            </a:r>
            <a:r>
              <a:rPr lang="en-US" b="1" dirty="0"/>
              <a:t>, </a:t>
            </a:r>
            <a:r>
              <a:rPr lang="el-GR" b="1" dirty="0" smtClean="0"/>
              <a:t/>
            </a:r>
            <a:br>
              <a:rPr lang="el-GR" b="1" dirty="0" smtClean="0"/>
            </a:br>
            <a:r>
              <a:rPr lang="en-US" b="1" dirty="0" smtClean="0"/>
              <a:t>which </a:t>
            </a:r>
            <a:r>
              <a:rPr lang="en-US" b="1" dirty="0"/>
              <a:t>takes place </a:t>
            </a:r>
            <a:r>
              <a:rPr lang="el-GR" b="1" dirty="0" smtClean="0"/>
              <a:t/>
            </a:r>
            <a:br>
              <a:rPr lang="el-GR" b="1" dirty="0" smtClean="0"/>
            </a:br>
            <a:r>
              <a:rPr lang="en-US" b="1" dirty="0" smtClean="0"/>
              <a:t>one </a:t>
            </a:r>
            <a:r>
              <a:rPr lang="en-US" b="1" dirty="0"/>
              <a:t>day before the wedding.</a:t>
            </a:r>
            <a:endParaRPr lang="el-GR" b="1" dirty="0"/>
          </a:p>
        </p:txBody>
      </p:sp>
    </p:spTree>
    <p:extLst>
      <p:ext uri="{BB962C8B-B14F-4D97-AF65-F5344CB8AC3E}">
        <p14:creationId xmlns:p14="http://schemas.microsoft.com/office/powerpoint/2010/main" val="42522036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6592" cy="6858000"/>
          </a:xfrm>
          <a:prstGeom prst="rect">
            <a:avLst/>
          </a:prstGeom>
        </p:spPr>
      </p:pic>
      <p:sp>
        <p:nvSpPr>
          <p:cNvPr id="2" name="Τίτλος 1"/>
          <p:cNvSpPr>
            <a:spLocks noGrp="1"/>
          </p:cNvSpPr>
          <p:nvPr>
            <p:ph type="title"/>
          </p:nvPr>
        </p:nvSpPr>
        <p:spPr/>
        <p:txBody>
          <a:bodyPr>
            <a:normAutofit/>
          </a:bodyPr>
          <a:lstStyle/>
          <a:p>
            <a:r>
              <a:rPr lang="en-US" sz="5400" b="1" dirty="0">
                <a:latin typeface="Algerian" pitchFamily="82" charset="0"/>
              </a:rPr>
              <a:t>river gang</a:t>
            </a:r>
            <a:endParaRPr lang="el-GR" sz="5400" b="1" dirty="0"/>
          </a:p>
        </p:txBody>
      </p:sp>
      <p:sp>
        <p:nvSpPr>
          <p:cNvPr id="3" name="Θέση περιεχομένου 2"/>
          <p:cNvSpPr>
            <a:spLocks noGrp="1"/>
          </p:cNvSpPr>
          <p:nvPr>
            <p:ph idx="1"/>
          </p:nvPr>
        </p:nvSpPr>
        <p:spPr>
          <a:xfrm>
            <a:off x="-396552" y="3861048"/>
            <a:ext cx="8229600" cy="4525963"/>
          </a:xfrm>
        </p:spPr>
        <p:txBody>
          <a:bodyPr>
            <a:normAutofit/>
          </a:bodyPr>
          <a:lstStyle/>
          <a:p>
            <a:pPr lvl="1"/>
            <a:r>
              <a:rPr lang="en-US" b="1" dirty="0"/>
              <a:t>Ganges is one of the </a:t>
            </a:r>
            <a:r>
              <a:rPr lang="en-US" b="1" dirty="0" smtClean="0"/>
              <a:t>largest</a:t>
            </a:r>
            <a:r>
              <a:rPr lang="el-GR" b="1" dirty="0" smtClean="0"/>
              <a:t/>
            </a:r>
            <a:br>
              <a:rPr lang="el-GR" b="1" dirty="0" smtClean="0"/>
            </a:br>
            <a:r>
              <a:rPr lang="en-US" b="1" dirty="0" smtClean="0"/>
              <a:t> </a:t>
            </a:r>
            <a:r>
              <a:rPr lang="en-US" b="1" dirty="0"/>
              <a:t>rivers in the Indian Peninsula</a:t>
            </a:r>
            <a:r>
              <a:rPr lang="en-US" b="1" dirty="0" smtClean="0"/>
              <a:t>.</a:t>
            </a:r>
            <a:r>
              <a:rPr lang="el-GR" b="1" dirty="0" smtClean="0"/>
              <a:t/>
            </a:r>
            <a:br>
              <a:rPr lang="el-GR" b="1" dirty="0" smtClean="0"/>
            </a:br>
            <a:r>
              <a:rPr lang="en-US" b="1" dirty="0" smtClean="0"/>
              <a:t> </a:t>
            </a:r>
            <a:r>
              <a:rPr lang="en-US" b="1" dirty="0"/>
              <a:t>It is considered to be the </a:t>
            </a:r>
            <a:r>
              <a:rPr lang="el-GR" b="1" dirty="0" smtClean="0"/>
              <a:t/>
            </a:r>
            <a:br>
              <a:rPr lang="el-GR" b="1" dirty="0" smtClean="0"/>
            </a:br>
            <a:r>
              <a:rPr lang="en-US" b="1" dirty="0" smtClean="0"/>
              <a:t>holiest </a:t>
            </a:r>
            <a:r>
              <a:rPr lang="en-US" b="1" dirty="0"/>
              <a:t>Hindu River and </a:t>
            </a:r>
            <a:r>
              <a:rPr lang="el-GR" b="1" dirty="0" smtClean="0"/>
              <a:t/>
            </a:r>
            <a:br>
              <a:rPr lang="el-GR" b="1" dirty="0" smtClean="0"/>
            </a:br>
            <a:r>
              <a:rPr lang="en-US" b="1" dirty="0" smtClean="0"/>
              <a:t>has </a:t>
            </a:r>
            <a:r>
              <a:rPr lang="en-US" b="1" dirty="0"/>
              <a:t>been designated </a:t>
            </a:r>
            <a:r>
              <a:rPr lang="en-US" b="1" dirty="0" smtClean="0"/>
              <a:t>by</a:t>
            </a:r>
            <a:r>
              <a:rPr lang="el-GR" b="1" dirty="0" smtClean="0"/>
              <a:t/>
            </a:r>
            <a:br>
              <a:rPr lang="el-GR" b="1" dirty="0" smtClean="0"/>
            </a:br>
            <a:r>
              <a:rPr lang="en-US" b="1" dirty="0" smtClean="0"/>
              <a:t> </a:t>
            </a:r>
            <a:r>
              <a:rPr lang="en-US" b="1" dirty="0"/>
              <a:t>India as "National </a:t>
            </a:r>
            <a:r>
              <a:rPr lang="en-US" b="1" dirty="0" smtClean="0"/>
              <a:t>River«</a:t>
            </a:r>
            <a:r>
              <a:rPr lang="el-GR" b="1" dirty="0" smtClean="0"/>
              <a:t>                </a:t>
            </a:r>
            <a:r>
              <a:rPr lang="en-US" b="1" dirty="0" err="1" smtClean="0"/>
              <a:t>Kuriakh</a:t>
            </a:r>
            <a:r>
              <a:rPr lang="en-US" b="1" dirty="0" smtClean="0"/>
              <a:t> </a:t>
            </a:r>
            <a:br>
              <a:rPr lang="en-US" b="1" dirty="0" smtClean="0"/>
            </a:br>
            <a:r>
              <a:rPr lang="en-US" b="1" dirty="0" smtClean="0"/>
              <a:t>                                                              </a:t>
            </a:r>
            <a:r>
              <a:rPr lang="en-US" b="1" dirty="0" err="1" smtClean="0"/>
              <a:t>Kotzoglou</a:t>
            </a:r>
            <a:endParaRPr lang="el-GR" b="1" dirty="0"/>
          </a:p>
        </p:txBody>
      </p:sp>
    </p:spTree>
    <p:extLst>
      <p:ext uri="{BB962C8B-B14F-4D97-AF65-F5344CB8AC3E}">
        <p14:creationId xmlns:p14="http://schemas.microsoft.com/office/powerpoint/2010/main" val="88658603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190</Words>
  <Application>Microsoft Office PowerPoint</Application>
  <PresentationFormat>Προβολή στην οθόνη (4:3)</PresentationFormat>
  <Paragraphs>16</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INDIA</vt:lpstr>
      <vt:lpstr>Taj Mahal </vt:lpstr>
      <vt:lpstr>Biryani</vt:lpstr>
      <vt:lpstr>Wedding custom in India.</vt:lpstr>
      <vt:lpstr>Hinduism</vt:lpstr>
      <vt:lpstr>The music of  India </vt:lpstr>
      <vt:lpstr>Tattoos in  Indian weddings</vt:lpstr>
      <vt:lpstr>river gang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dc:title>
  <dc:creator>user</dc:creator>
  <cp:lastModifiedBy>user</cp:lastModifiedBy>
  <cp:revision>9</cp:revision>
  <dcterms:created xsi:type="dcterms:W3CDTF">2018-01-17T16:30:43Z</dcterms:created>
  <dcterms:modified xsi:type="dcterms:W3CDTF">2018-01-17T21:12:23Z</dcterms:modified>
</cp:coreProperties>
</file>