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5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Ισοσκελές τρίγωνο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3F7B7111-76F3-4D75-919C-25AF9E9D03E4}" type="datetimeFigureOut">
              <a:rPr lang="en-US" smtClean="0"/>
              <a:pPr/>
              <a:t>2/8/2018</a:t>
            </a:fld>
            <a:endParaRPr lang="en-US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A24C2FB-A594-4F97-83A7-4D51B662E4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B7111-76F3-4D75-919C-25AF9E9D03E4}" type="datetimeFigureOut">
              <a:rPr lang="en-US" smtClean="0"/>
              <a:pPr/>
              <a:t>2/8/2018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C2FB-A594-4F97-83A7-4D51B662E4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B7111-76F3-4D75-919C-25AF9E9D03E4}" type="datetimeFigureOut">
              <a:rPr lang="en-US" smtClean="0"/>
              <a:pPr/>
              <a:t>2/8/2018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C2FB-A594-4F97-83A7-4D51B662E4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3F7B7111-76F3-4D75-919C-25AF9E9D03E4}" type="datetimeFigureOut">
              <a:rPr lang="en-US" smtClean="0"/>
              <a:pPr/>
              <a:t>2/8/2018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C2FB-A594-4F97-83A7-4D51B662E4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 τρίγωνο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Ισοσκελές τρίγωνο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3F7B7111-76F3-4D75-919C-25AF9E9D03E4}" type="datetimeFigureOut">
              <a:rPr lang="en-US" smtClean="0"/>
              <a:pPr/>
              <a:t>2/8/2018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2A24C2FB-A594-4F97-83A7-4D51B662E4E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F7B7111-76F3-4D75-919C-25AF9E9D03E4}" type="datetimeFigureOut">
              <a:rPr lang="en-US" smtClean="0"/>
              <a:pPr/>
              <a:t>2/8/2018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A24C2FB-A594-4F97-83A7-4D51B662E4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3F7B7111-76F3-4D75-919C-25AF9E9D03E4}" type="datetimeFigureOut">
              <a:rPr lang="en-US" smtClean="0"/>
              <a:pPr/>
              <a:t>2/8/2018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2A24C2FB-A594-4F97-83A7-4D51B662E4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B7111-76F3-4D75-919C-25AF9E9D03E4}" type="datetimeFigureOut">
              <a:rPr lang="en-US" smtClean="0"/>
              <a:pPr/>
              <a:t>2/8/2018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C2FB-A594-4F97-83A7-4D51B662E4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F7B7111-76F3-4D75-919C-25AF9E9D03E4}" type="datetimeFigureOut">
              <a:rPr lang="en-US" smtClean="0"/>
              <a:pPr/>
              <a:t>2/8/2018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A24C2FB-A594-4F97-83A7-4D51B662E4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3F7B7111-76F3-4D75-919C-25AF9E9D03E4}" type="datetimeFigureOut">
              <a:rPr lang="en-US" smtClean="0"/>
              <a:pPr/>
              <a:t>2/8/2018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2A24C2FB-A594-4F97-83A7-4D51B662E4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3F7B7111-76F3-4D75-919C-25AF9E9D03E4}" type="datetimeFigureOut">
              <a:rPr lang="en-US" smtClean="0"/>
              <a:pPr/>
              <a:t>2/8/2018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2A24C2FB-A594-4F97-83A7-4D51B662E4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 τρίγωνο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- Ευθεία γραμμή σύνδεσης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3F7B7111-76F3-4D75-919C-25AF9E9D03E4}" type="datetimeFigureOut">
              <a:rPr lang="en-US" smtClean="0"/>
              <a:pPr/>
              <a:t>2/8/2018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A24C2FB-A594-4F97-83A7-4D51B662E4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ebooks.edu.gr/modules/ebook/show.php/DSGYM-A111/525/3464,14030/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photodentro.edu.gr/v/item/ds/8521/2659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photodentro.edu.gr/v/item/ds/8521/3363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Αγγλικά Αρχάριοι</a:t>
            </a:r>
            <a:r>
              <a:rPr lang="en-US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Α Γυμνασίου</a:t>
            </a:r>
            <a:r>
              <a:rPr lang="en-US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</a:br>
            <a:r>
              <a:rPr lang="en-US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Unit 1 Welcome</a:t>
            </a:r>
            <a:endParaRPr lang="en-US" sz="32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5 - Θέση περιεχομένου" descr="img0_1.jpeg">
            <a:hlinkClick r:id="rId2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813164" y="1882775"/>
            <a:ext cx="3517671" cy="4572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600" dirty="0" smtClean="0">
                <a:solidFill>
                  <a:srgbClr val="FFFF00"/>
                </a:solidFill>
              </a:rPr>
              <a:t>Τρεις εκδοχές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1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l-GR" sz="1800" baseline="30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η</a:t>
            </a:r>
            <a:r>
              <a:rPr lang="el-GR" sz="1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εκδοχή: Γραμμική διεκπεραίωση του </a:t>
            </a:r>
            <a:r>
              <a:rPr lang="el-GR" sz="1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διαδραστικού</a:t>
            </a:r>
            <a:r>
              <a:rPr lang="el-GR" sz="1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βιβλίου. Η ενότητα του βιβλίου διδάσκεται μετωπικά και ο καθηγητής προσπαθεί να αξιοποιήσει το </a:t>
            </a:r>
            <a:r>
              <a:rPr lang="el-GR" sz="1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διαδραστικό</a:t>
            </a:r>
            <a:r>
              <a:rPr lang="el-GR" sz="1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βιβλίο παράλληλα με το έντυπο υλικό του μαθήματος Μπορεί επιλεκτικά να δώσει κάποιες εργασίες στους μαθητές για το σπίτι χωρίς όμως να είναι υπερβολικές κι ο μαθητής να το θεωρεί υπερβολική επιπλέον δουλειά.</a:t>
            </a:r>
          </a:p>
          <a:p>
            <a:pPr algn="just"/>
            <a:r>
              <a:rPr lang="el-GR" sz="1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l-GR" sz="1800" baseline="30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η</a:t>
            </a:r>
            <a:r>
              <a:rPr lang="el-GR" sz="1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εκδοχή: Εστιασμένη αξιοποίηση του </a:t>
            </a:r>
            <a:r>
              <a:rPr lang="el-GR" sz="1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διαδραστικού</a:t>
            </a:r>
            <a:r>
              <a:rPr lang="el-GR" sz="1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βιβλίου. Τα γραμματικά ή λεξιλογικά </a:t>
            </a:r>
            <a:r>
              <a:rPr lang="el-GR" sz="1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φαινόμενα</a:t>
            </a:r>
            <a:r>
              <a:rPr lang="en-US" sz="1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l-GR" sz="1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χρώματα-αριθμοί κλπ) </a:t>
            </a:r>
            <a:r>
              <a:rPr lang="el-GR" sz="1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διδάσκονται πάλι μετωπικά αξιοποιώντας τους επιμέρους πόρους του </a:t>
            </a:r>
            <a:r>
              <a:rPr lang="el-GR" sz="1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διαδραστικού</a:t>
            </a:r>
            <a:r>
              <a:rPr lang="el-GR" sz="1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1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βιβλίου για καλύτερη κατανόηση. Ο καθηγητής χρησιμοποιεί ασκήσεις κλειστού τύπου ως εργασία στο σπίτι (</a:t>
            </a:r>
            <a:r>
              <a:rPr lang="en-US" sz="1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homework) </a:t>
            </a:r>
            <a:r>
              <a:rPr lang="el-GR" sz="1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από το </a:t>
            </a:r>
            <a:r>
              <a:rPr lang="el-GR" sz="1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διαδραστικό</a:t>
            </a:r>
            <a:r>
              <a:rPr lang="el-GR" sz="1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βιβλίο για καλύτερη κατανόηση των φαινομένων.</a:t>
            </a:r>
          </a:p>
          <a:p>
            <a:pPr algn="just"/>
            <a:r>
              <a:rPr lang="el-GR" sz="1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l-GR" sz="1800" baseline="30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η</a:t>
            </a:r>
            <a:r>
              <a:rPr lang="el-GR" sz="1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εκδοχή: Αξιοποίηση των </a:t>
            </a:r>
            <a:r>
              <a:rPr lang="el-GR" sz="1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διαδραστικών</a:t>
            </a:r>
            <a:r>
              <a:rPr lang="el-GR" sz="1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βιβλίων στα </a:t>
            </a:r>
            <a:r>
              <a:rPr lang="el-GR" sz="1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πλαίσια </a:t>
            </a:r>
            <a:r>
              <a:rPr lang="el-GR" sz="1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πιο σύγχρονων παιδαγωγικών προσεγγίσεων.</a:t>
            </a:r>
            <a:r>
              <a:rPr lang="en-US" sz="1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1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Ο μαθητής ενεργοποιείται δημιουργικά μέσω της διερεύνησης , αξιολόγησης και σύνθεσης του υλικού του </a:t>
            </a:r>
            <a:r>
              <a:rPr lang="el-GR" sz="1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διαδραστικού</a:t>
            </a:r>
            <a:r>
              <a:rPr lang="el-GR" sz="1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βιβλίου μέσω </a:t>
            </a:r>
            <a:r>
              <a:rPr lang="el-GR" sz="1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ομαδοσυνεργατικών</a:t>
            </a:r>
            <a:r>
              <a:rPr lang="el-GR" sz="1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1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ομάδων( </a:t>
            </a:r>
            <a:r>
              <a:rPr lang="en-US" sz="1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projects)</a:t>
            </a:r>
            <a:r>
              <a:rPr lang="el-GR" sz="1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1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Thanks for watching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l-GR" dirty="0" smtClean="0"/>
              <a:t>Διονύσιος </a:t>
            </a:r>
            <a:r>
              <a:rPr lang="el-GR" dirty="0" err="1" smtClean="0"/>
              <a:t>Περδικάτσης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Warm up !!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sz="27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Guess and match the phrases to the kids speaking</a:t>
            </a:r>
            <a:endParaRPr lang="en-US" sz="27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10 - Θέση περιεχομένου" descr="img1_1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3000" y="2209800"/>
            <a:ext cx="1625600" cy="1511300"/>
          </a:xfrm>
        </p:spPr>
      </p:pic>
      <p:pic>
        <p:nvPicPr>
          <p:cNvPr id="12" name="11 - Εικόνα" descr="img1_1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5600" y="2133600"/>
            <a:ext cx="1651000" cy="1676400"/>
          </a:xfrm>
          <a:prstGeom prst="rect">
            <a:avLst/>
          </a:prstGeom>
        </p:spPr>
      </p:pic>
      <p:sp>
        <p:nvSpPr>
          <p:cNvPr id="14" name="13 - Έλλειψη"/>
          <p:cNvSpPr/>
          <p:nvPr/>
        </p:nvSpPr>
        <p:spPr>
          <a:xfrm>
            <a:off x="3505200" y="4876800"/>
            <a:ext cx="11430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Ola!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14 - Στρογγυλεμένο ορθογώνιο"/>
          <p:cNvSpPr/>
          <p:nvPr/>
        </p:nvSpPr>
        <p:spPr>
          <a:xfrm>
            <a:off x="457200" y="5029200"/>
            <a:ext cx="10668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Hi there!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6" name="15 - Έλλειψη"/>
          <p:cNvSpPr/>
          <p:nvPr/>
        </p:nvSpPr>
        <p:spPr>
          <a:xfrm>
            <a:off x="6400800" y="4953000"/>
            <a:ext cx="1600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accent5"/>
                </a:solidFill>
              </a:rPr>
              <a:t>Apa</a:t>
            </a:r>
            <a:r>
              <a:rPr lang="en-US" dirty="0" smtClean="0">
                <a:solidFill>
                  <a:schemeClr val="accent5"/>
                </a:solidFill>
              </a:rPr>
              <a:t> </a:t>
            </a:r>
            <a:r>
              <a:rPr lang="en-US" dirty="0" err="1" smtClean="0">
                <a:solidFill>
                  <a:schemeClr val="accent5"/>
                </a:solidFill>
              </a:rPr>
              <a:t>kabar</a:t>
            </a:r>
            <a:r>
              <a:rPr lang="en-US" dirty="0" smtClean="0">
                <a:solidFill>
                  <a:schemeClr val="accent5"/>
                </a:solidFill>
              </a:rPr>
              <a:t>!</a:t>
            </a:r>
            <a:endParaRPr lang="en-US" dirty="0">
              <a:solidFill>
                <a:schemeClr val="accent5"/>
              </a:solidFill>
            </a:endParaRPr>
          </a:p>
        </p:txBody>
      </p:sp>
      <p:pic>
        <p:nvPicPr>
          <p:cNvPr id="17" name="16 - Εικόνα" descr="img1_18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6200" y="1752600"/>
            <a:ext cx="1625600" cy="1651000"/>
          </a:xfrm>
          <a:prstGeom prst="rect">
            <a:avLst/>
          </a:prstGeom>
        </p:spPr>
      </p:pic>
      <p:cxnSp>
        <p:nvCxnSpPr>
          <p:cNvPr id="19" name="18 - Ευθύγραμμο βέλος σύνδεσης"/>
          <p:cNvCxnSpPr/>
          <p:nvPr/>
        </p:nvCxnSpPr>
        <p:spPr>
          <a:xfrm rot="5400000">
            <a:off x="990600" y="4038600"/>
            <a:ext cx="990600" cy="533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22 - Ευθύγραμμο βέλος σύνδεσης"/>
          <p:cNvCxnSpPr/>
          <p:nvPr/>
        </p:nvCxnSpPr>
        <p:spPr>
          <a:xfrm>
            <a:off x="4724400" y="3505200"/>
            <a:ext cx="1905000" cy="1371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6" name="25 - Ευθύγραμμο βέλος σύνδεσης"/>
          <p:cNvCxnSpPr/>
          <p:nvPr/>
        </p:nvCxnSpPr>
        <p:spPr>
          <a:xfrm rot="10800000" flipV="1">
            <a:off x="4572000" y="3810000"/>
            <a:ext cx="3200400" cy="1219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5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 animBg="1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Check this profile and read it aloud</a:t>
            </a:r>
            <a:endParaRPr lang="en-US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Name: Mary</a:t>
            </a:r>
          </a:p>
          <a:p>
            <a:r>
              <a:rPr lang="en-US" dirty="0" smtClean="0"/>
              <a:t>Surname: Smith</a:t>
            </a:r>
          </a:p>
          <a:p>
            <a:r>
              <a:rPr lang="en-US" dirty="0" smtClean="0"/>
              <a:t>Country: England </a:t>
            </a:r>
          </a:p>
          <a:p>
            <a:endParaRPr lang="el-GR" dirty="0" smtClean="0"/>
          </a:p>
          <a:p>
            <a:endParaRPr lang="en-US" dirty="0"/>
          </a:p>
        </p:txBody>
      </p:sp>
      <p:pic>
        <p:nvPicPr>
          <p:cNvPr id="4" name="3 - Εικόνα" descr="img1_1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600" y="2057400"/>
            <a:ext cx="2895600" cy="2895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Match the words to the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colours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Black</a:t>
            </a:r>
          </a:p>
          <a:p>
            <a:r>
              <a:rPr lang="en-US" dirty="0" smtClean="0">
                <a:solidFill>
                  <a:schemeClr val="accent5"/>
                </a:solidFill>
              </a:rPr>
              <a:t>Blue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Red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Pink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Yellow</a:t>
            </a:r>
          </a:p>
          <a:p>
            <a:endParaRPr lang="en-US" dirty="0"/>
          </a:p>
        </p:txBody>
      </p:sp>
      <p:sp>
        <p:nvSpPr>
          <p:cNvPr id="4" name="3 - Έλλειψη"/>
          <p:cNvSpPr/>
          <p:nvPr/>
        </p:nvSpPr>
        <p:spPr>
          <a:xfrm>
            <a:off x="5257800" y="5181600"/>
            <a:ext cx="914400" cy="914400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4 - Έλλειψη"/>
          <p:cNvSpPr/>
          <p:nvPr/>
        </p:nvSpPr>
        <p:spPr>
          <a:xfrm>
            <a:off x="7467600" y="2895600"/>
            <a:ext cx="914400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>
            <a:off x="7848600" y="54864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Έλλειψη"/>
          <p:cNvSpPr/>
          <p:nvPr/>
        </p:nvSpPr>
        <p:spPr>
          <a:xfrm>
            <a:off x="7543800" y="1752600"/>
            <a:ext cx="914400" cy="914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Έλλειψη"/>
          <p:cNvSpPr/>
          <p:nvPr/>
        </p:nvSpPr>
        <p:spPr>
          <a:xfrm>
            <a:off x="7543800" y="3962400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Δεξιό βέλος"/>
          <p:cNvSpPr/>
          <p:nvPr/>
        </p:nvSpPr>
        <p:spPr>
          <a:xfrm>
            <a:off x="2133600" y="2057400"/>
            <a:ext cx="990600" cy="3048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Δεξιό βέλος"/>
          <p:cNvSpPr/>
          <p:nvPr/>
        </p:nvSpPr>
        <p:spPr>
          <a:xfrm>
            <a:off x="2057400" y="2590800"/>
            <a:ext cx="990600" cy="332232"/>
          </a:xfrm>
          <a:prstGeom prst="right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Δεξιό βέλος"/>
          <p:cNvSpPr/>
          <p:nvPr/>
        </p:nvSpPr>
        <p:spPr>
          <a:xfrm>
            <a:off x="1981200" y="3124200"/>
            <a:ext cx="978408" cy="2560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Δεξιό βέλος"/>
          <p:cNvSpPr/>
          <p:nvPr/>
        </p:nvSpPr>
        <p:spPr>
          <a:xfrm>
            <a:off x="1905000" y="3657600"/>
            <a:ext cx="978408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Δεξιό βέλος"/>
          <p:cNvSpPr/>
          <p:nvPr/>
        </p:nvSpPr>
        <p:spPr>
          <a:xfrm>
            <a:off x="2438400" y="4267200"/>
            <a:ext cx="978408" cy="2560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083 0.01111 L 0.52083 0.28889 " pathEditMode="relative" rAng="0" ptsTypes="AA">
                                      <p:cBhvr>
                                        <p:cTn id="1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25 0.02037 L 0.3125 0.35371 " pathEditMode="relative" rAng="0" ptsTypes="AA">
                                      <p:cBhvr>
                                        <p:cTn id="15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153 0.00371 L 0.53819 0.01482 " pathEditMode="relative" rAng="0" ptsTypes="AA">
                                      <p:cBhvr>
                                        <p:cTn id="19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3" y="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319 0.00556 L 0.60486 0.27222 " pathEditMode="relative" rAng="0" ptsTypes="AA">
                                      <p:cBhvr>
                                        <p:cTn id="23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1" y="1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486 0.0037 L 0.50486 -0.2963 " pathEditMode="relative" rAng="0" ptsTypes="AA">
                                      <p:cBhvr>
                                        <p:cTn id="27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" y="-1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  <p:bldP spid="10" grpId="0" animBg="1"/>
      <p:bldP spid="11" grpId="1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Find the number and colour of the objects</a:t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>and read them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3 - Θέση περιεχομένου" descr="img1_37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1905000"/>
            <a:ext cx="4038600" cy="4343400"/>
          </a:xfrm>
        </p:spPr>
      </p:pic>
      <p:sp>
        <p:nvSpPr>
          <p:cNvPr id="6" name="5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I can see...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a. a green board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b. ....... pens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c. ....... posters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d. ....... students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e. ....... books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f. ....... windows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g. ....... notebooks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h. ....... school bags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err="1" smtClean="0">
                <a:solidFill>
                  <a:srgbClr val="FFFF00"/>
                </a:solidFill>
              </a:rPr>
              <a:t>i</a:t>
            </a:r>
            <a:r>
              <a:rPr lang="en-US" dirty="0" smtClean="0">
                <a:solidFill>
                  <a:srgbClr val="FFFF00"/>
                </a:solidFill>
              </a:rPr>
              <a:t>. ....... desks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j. ....... chairs 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hlinkClick r:id="rId2"/>
              </a:rPr>
              <a:t>Listening!!!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hlinkClick r:id="rId2"/>
            </a:endParaRPr>
          </a:p>
          <a:p>
            <a:endParaRPr lang="en-US" dirty="0" smtClean="0">
              <a:hlinkClick r:id="rId2"/>
            </a:endParaRPr>
          </a:p>
          <a:p>
            <a:endParaRPr lang="en-US" dirty="0" smtClean="0">
              <a:hlinkClick r:id="rId2"/>
            </a:endParaRPr>
          </a:p>
          <a:p>
            <a:endParaRPr lang="en-US" dirty="0" smtClean="0">
              <a:hlinkClick r:id="rId2"/>
            </a:endParaRPr>
          </a:p>
          <a:p>
            <a:pPr>
              <a:buNone/>
            </a:pPr>
            <a:endParaRPr lang="en-US" dirty="0" smtClean="0">
              <a:hlinkClick r:id="rId2"/>
            </a:endParaRPr>
          </a:p>
        </p:txBody>
      </p:sp>
      <p:sp>
        <p:nvSpPr>
          <p:cNvPr id="6146" name="AutoShape 2" descr="Αποτέλεσμα εικόνας για funny children listening fac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6148" name="AutoShape 4" descr="Αποτέλεσμα εικόνας για funny children listening fac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6" name="5 - Εικόνα" descr="αρχείο λήψης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4200" y="1981200"/>
            <a:ext cx="3429000" cy="2362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Project!!!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Group 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>When you are going home after school, look around for signs which have foreign words. In which language are they?</a:t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>Take a photo of some of them and make a collage for your class.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Group 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>Make a list of English words you use with your friends every day. Your teacher of Modern Greek can help you. Prepare bubbles for the notice board. Here is an example.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hlinkClick r:id="rId2"/>
              </a:rPr>
              <a:t>Fun - Matching exercise</a:t>
            </a:r>
            <a:endParaRPr lang="en-US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Project!!!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Hi, everybody. I’m David, from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England. I’m 12 years old and I’m in the ‘THINK TEEN’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programme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Through this e-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programme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students from different countries get in touch and do projects. I’ve got a lot of key pals from all over the world and we have a lot of fun! Do you want to join us? Here are some photos of my e-friends. Look through your book and find their names!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6 - Θέση περιεχομένου" descr="img1_15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943600" y="1981200"/>
            <a:ext cx="1625600" cy="1511300"/>
          </a:xfrm>
        </p:spPr>
      </p:pic>
      <p:pic>
        <p:nvPicPr>
          <p:cNvPr id="8" name="7 - Εικόνα" descr="img1_1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200" y="3962400"/>
            <a:ext cx="1651000" cy="1676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Ζωντάνια">
  <a:themeElements>
    <a:clrScheme name="Ζωντάνι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Ζωντάνι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Ζωντάνι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130</TotalTime>
  <Words>233</Words>
  <Application>Microsoft Office PowerPoint</Application>
  <PresentationFormat>Προβολή στην οθόνη (4:3)</PresentationFormat>
  <Paragraphs>35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Ζωντάνια</vt:lpstr>
      <vt:lpstr>Αγγλικά Αρχάριοι Α Γυμνασίου Unit 1 Welcome</vt:lpstr>
      <vt:lpstr>Warm up !! Guess and match the phrases to the kids speaking</vt:lpstr>
      <vt:lpstr>Check this profile and read it aloud</vt:lpstr>
      <vt:lpstr>Match the words to the colours</vt:lpstr>
      <vt:lpstr>Find the number and colour of the objects and read them</vt:lpstr>
      <vt:lpstr>Listening!!!</vt:lpstr>
      <vt:lpstr>Project!!!</vt:lpstr>
      <vt:lpstr>Fun - Matching exercise</vt:lpstr>
      <vt:lpstr>Project!!!</vt:lpstr>
      <vt:lpstr>Τρεις εκδοχές</vt:lpstr>
      <vt:lpstr>Διαφάνεια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Dionisios</dc:creator>
  <cp:lastModifiedBy>Dionisios</cp:lastModifiedBy>
  <cp:revision>33</cp:revision>
  <dcterms:created xsi:type="dcterms:W3CDTF">2018-01-30T19:36:39Z</dcterms:created>
  <dcterms:modified xsi:type="dcterms:W3CDTF">2018-02-08T11:42:15Z</dcterms:modified>
</cp:coreProperties>
</file>