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7" d="100"/>
          <a:sy n="77" d="100"/>
        </p:scale>
        <p:origin x="2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DC07C2C6-F0B8-45CD-9438-F6B5A784EA98}"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rIns="45720"/>
          <a:lstStyle/>
          <a:p>
            <a:fld id="{62426144-834D-4AE0-B63F-BD32BFF56F9B}" type="slidenum">
              <a:rPr lang="el-GR" smtClean="0"/>
              <a:t>‹#›</a:t>
            </a:fld>
            <a:endParaRPr lang="el-GR"/>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573074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DC07C2C6-F0B8-45CD-9438-F6B5A784EA98}"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2599061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DC07C2C6-F0B8-45CD-9438-F6B5A784EA98}"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3680444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DC07C2C6-F0B8-45CD-9438-F6B5A784EA98}"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426144-834D-4AE0-B63F-BD32BFF56F9B}" type="slidenum">
              <a:rPr lang="el-GR" smtClean="0"/>
              <a:t>‹#›</a:t>
            </a:fld>
            <a:endParaRPr lang="el-GR"/>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973587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DC07C2C6-F0B8-45CD-9438-F6B5A784EA98}"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442449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DC07C2C6-F0B8-45CD-9438-F6B5A784EA98}"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426144-834D-4AE0-B63F-BD32BFF56F9B}" type="slidenum">
              <a:rPr lang="el-GR" smtClean="0"/>
              <a:t>‹#›</a:t>
            </a:fld>
            <a:endParaRPr lang="el-GR"/>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896428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2609285" y="2851331"/>
            <a:ext cx="3893623" cy="3071434"/>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666635" y="2851331"/>
            <a:ext cx="3899798" cy="3071434"/>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DC07C2C6-F0B8-45CD-9438-F6B5A784EA98}" type="datetimeFigureOut">
              <a:rPr lang="el-GR" smtClean="0"/>
              <a:t>17/4/2018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3197965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DC07C2C6-F0B8-45CD-9438-F6B5A784EA98}" type="datetimeFigureOut">
              <a:rPr lang="el-GR" smtClean="0"/>
              <a:t>17/4/2018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2426144-834D-4AE0-B63F-BD32BFF56F9B}" type="slidenum">
              <a:rPr lang="el-GR" smtClean="0"/>
              <a:t>‹#›</a:t>
            </a:fld>
            <a:endParaRPr lang="el-GR"/>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420453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C07C2C6-F0B8-45CD-9438-F6B5A784EA98}" type="datetimeFigureOut">
              <a:rPr lang="el-GR" smtClean="0"/>
              <a:t>17/4/2018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483071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C07C2C6-F0B8-45CD-9438-F6B5A784EA98}"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3772977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C07C2C6-F0B8-45CD-9438-F6B5A784EA98}"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426144-834D-4AE0-B63F-BD32BFF56F9B}" type="slidenum">
              <a:rPr lang="el-GR" smtClean="0"/>
              <a:t>‹#›</a:t>
            </a:fld>
            <a:endParaRPr lang="el-GR"/>
          </a:p>
        </p:txBody>
      </p:sp>
    </p:spTree>
    <p:extLst>
      <p:ext uri="{BB962C8B-B14F-4D97-AF65-F5344CB8AC3E}">
        <p14:creationId xmlns:p14="http://schemas.microsoft.com/office/powerpoint/2010/main" val="3278764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DC07C2C6-F0B8-45CD-9438-F6B5A784EA98}" type="datetimeFigureOut">
              <a:rPr lang="el-GR" smtClean="0"/>
              <a:t>17/4/2018</a:t>
            </a:fld>
            <a:endParaRPr lang="el-GR"/>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2426144-834D-4AE0-B63F-BD32BFF56F9B}" type="slidenum">
              <a:rPr lang="el-GR" smtClean="0"/>
              <a:t>‹#›</a:t>
            </a:fld>
            <a:endParaRPr lang="el-GR"/>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9189328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en.wikipedia.org/wiki/File:Cifr%C3%A3o_symbol.svg" TargetMode="Externa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2643D2-90EC-4F35-81C0-B9E8A9FC1A9E}"/>
              </a:ext>
            </a:extLst>
          </p:cNvPr>
          <p:cNvSpPr>
            <a:spLocks noGrp="1"/>
          </p:cNvSpPr>
          <p:nvPr>
            <p:ph type="ctrTitle"/>
          </p:nvPr>
        </p:nvSpPr>
        <p:spPr>
          <a:xfrm>
            <a:off x="-1807924" y="107755"/>
            <a:ext cx="9144000" cy="2387600"/>
          </a:xfrm>
        </p:spPr>
        <p:txBody>
          <a:bodyPr>
            <a:normAutofit/>
          </a:bodyPr>
          <a:lstStyle/>
          <a:p>
            <a:r>
              <a:rPr lang="en-US" sz="9600" dirty="0">
                <a:latin typeface="Bernard MT Condensed" panose="02050806060905020404" pitchFamily="18" charset="0"/>
              </a:rPr>
              <a:t>Brazil</a:t>
            </a:r>
            <a:endParaRPr lang="el-GR" sz="9600" dirty="0"/>
          </a:p>
        </p:txBody>
      </p:sp>
      <p:pic>
        <p:nvPicPr>
          <p:cNvPr id="4" name="Εικόνα 3">
            <a:extLst>
              <a:ext uri="{FF2B5EF4-FFF2-40B4-BE49-F238E27FC236}">
                <a16:creationId xmlns:a16="http://schemas.microsoft.com/office/drawing/2014/main" id="{9E4E1E1C-A55A-48B6-B271-95B93AB94ED5}"/>
              </a:ext>
            </a:extLst>
          </p:cNvPr>
          <p:cNvPicPr>
            <a:picLocks noChangeAspect="1"/>
          </p:cNvPicPr>
          <p:nvPr/>
        </p:nvPicPr>
        <p:blipFill>
          <a:blip r:embed="rId2"/>
          <a:stretch>
            <a:fillRect/>
          </a:stretch>
        </p:blipFill>
        <p:spPr>
          <a:xfrm>
            <a:off x="2425700" y="1839181"/>
            <a:ext cx="6313487" cy="4422223"/>
          </a:xfrm>
          <a:prstGeom prst="rect">
            <a:avLst/>
          </a:prstGeom>
        </p:spPr>
      </p:pic>
    </p:spTree>
    <p:extLst>
      <p:ext uri="{BB962C8B-B14F-4D97-AF65-F5344CB8AC3E}">
        <p14:creationId xmlns:p14="http://schemas.microsoft.com/office/powerpoint/2010/main" val="1150274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F18F1978-F340-4F74-95DE-80E5EACC35BE}"/>
              </a:ext>
            </a:extLst>
          </p:cNvPr>
          <p:cNvSpPr/>
          <p:nvPr/>
        </p:nvSpPr>
        <p:spPr>
          <a:xfrm>
            <a:off x="1068890" y="1443841"/>
            <a:ext cx="4647155" cy="3970318"/>
          </a:xfrm>
          <a:prstGeom prst="rect">
            <a:avLst/>
          </a:prstGeom>
        </p:spPr>
        <p:txBody>
          <a:bodyPr wrap="square">
            <a:spAutoFit/>
          </a:bodyPr>
          <a:lstStyle/>
          <a:p>
            <a:r>
              <a:rPr lang="en-US" sz="2800" dirty="0"/>
              <a:t>The Carnival of Brazil, is an annual Brazilian festival held between the Friday afternoon before Ash Wednesday and Ash Wednesday at noon, which marks the beginning of Lent, the forty-day period before Easter.</a:t>
            </a:r>
            <a:endParaRPr lang="el-GR" sz="2800" dirty="0"/>
          </a:p>
        </p:txBody>
      </p:sp>
      <p:pic>
        <p:nvPicPr>
          <p:cNvPr id="3" name="Εικόνα 2">
            <a:extLst>
              <a:ext uri="{FF2B5EF4-FFF2-40B4-BE49-F238E27FC236}">
                <a16:creationId xmlns:a16="http://schemas.microsoft.com/office/drawing/2014/main" id="{7F2CD589-D05A-44DE-BEEF-AB4141FAF522}"/>
              </a:ext>
            </a:extLst>
          </p:cNvPr>
          <p:cNvPicPr>
            <a:picLocks noChangeAspect="1"/>
          </p:cNvPicPr>
          <p:nvPr/>
        </p:nvPicPr>
        <p:blipFill>
          <a:blip r:embed="rId2"/>
          <a:stretch>
            <a:fillRect/>
          </a:stretch>
        </p:blipFill>
        <p:spPr>
          <a:xfrm>
            <a:off x="6475956" y="1858470"/>
            <a:ext cx="4334005" cy="3141060"/>
          </a:xfrm>
          <a:prstGeom prst="rect">
            <a:avLst/>
          </a:prstGeom>
        </p:spPr>
      </p:pic>
      <p:sp>
        <p:nvSpPr>
          <p:cNvPr id="4" name="Ορθογώνιο 3">
            <a:extLst>
              <a:ext uri="{FF2B5EF4-FFF2-40B4-BE49-F238E27FC236}">
                <a16:creationId xmlns:a16="http://schemas.microsoft.com/office/drawing/2014/main" id="{3C4A0BB8-5A20-48B3-ADDF-C0CCA47CA56E}"/>
              </a:ext>
            </a:extLst>
          </p:cNvPr>
          <p:cNvSpPr/>
          <p:nvPr/>
        </p:nvSpPr>
        <p:spPr>
          <a:xfrm>
            <a:off x="3757808" y="300625"/>
            <a:ext cx="4647155" cy="707886"/>
          </a:xfrm>
          <a:prstGeom prst="rect">
            <a:avLst/>
          </a:prstGeom>
        </p:spPr>
        <p:txBody>
          <a:bodyPr wrap="square">
            <a:spAutoFit/>
          </a:bodyPr>
          <a:lstStyle/>
          <a:p>
            <a:r>
              <a:rPr lang="en-US" sz="4000" dirty="0">
                <a:solidFill>
                  <a:srgbClr val="000000"/>
                </a:solidFill>
                <a:latin typeface="Linux Libertine"/>
              </a:rPr>
              <a:t>Brazilian Carnival</a:t>
            </a:r>
            <a:endParaRPr lang="en-US" sz="4000" b="0" i="0" dirty="0">
              <a:solidFill>
                <a:srgbClr val="000000"/>
              </a:solidFill>
              <a:effectLst/>
              <a:latin typeface="Linux Libertine"/>
            </a:endParaRPr>
          </a:p>
        </p:txBody>
      </p:sp>
    </p:spTree>
    <p:extLst>
      <p:ext uri="{BB962C8B-B14F-4D97-AF65-F5344CB8AC3E}">
        <p14:creationId xmlns:p14="http://schemas.microsoft.com/office/powerpoint/2010/main" val="3804933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4C9DF2-5828-43B1-AB03-BCFBB3C9A844}"/>
              </a:ext>
            </a:extLst>
          </p:cNvPr>
          <p:cNvSpPr txBox="1"/>
          <p:nvPr/>
        </p:nvSpPr>
        <p:spPr>
          <a:xfrm>
            <a:off x="3356975" y="263046"/>
            <a:ext cx="7490564" cy="707886"/>
          </a:xfrm>
          <a:prstGeom prst="rect">
            <a:avLst/>
          </a:prstGeom>
          <a:noFill/>
        </p:spPr>
        <p:txBody>
          <a:bodyPr wrap="square" rtlCol="0">
            <a:spAutoFit/>
          </a:bodyPr>
          <a:lstStyle/>
          <a:p>
            <a:r>
              <a:rPr lang="en-US" sz="4000" dirty="0"/>
              <a:t>BRAZILIAN FOOD</a:t>
            </a:r>
            <a:endParaRPr lang="el-GR" sz="4000" dirty="0"/>
          </a:p>
        </p:txBody>
      </p:sp>
      <p:sp>
        <p:nvSpPr>
          <p:cNvPr id="3" name="Ορθογώνιο 2">
            <a:extLst>
              <a:ext uri="{FF2B5EF4-FFF2-40B4-BE49-F238E27FC236}">
                <a16:creationId xmlns:a16="http://schemas.microsoft.com/office/drawing/2014/main" id="{21506405-C840-4174-A5A0-A62FA9927097}"/>
              </a:ext>
            </a:extLst>
          </p:cNvPr>
          <p:cNvSpPr/>
          <p:nvPr/>
        </p:nvSpPr>
        <p:spPr>
          <a:xfrm>
            <a:off x="388307" y="1478071"/>
            <a:ext cx="6242295" cy="523220"/>
          </a:xfrm>
          <a:prstGeom prst="rect">
            <a:avLst/>
          </a:prstGeom>
        </p:spPr>
        <p:txBody>
          <a:bodyPr wrap="square">
            <a:spAutoFit/>
          </a:bodyPr>
          <a:lstStyle/>
          <a:p>
            <a:r>
              <a:rPr lang="en-US" sz="2800" dirty="0" err="1">
                <a:latin typeface="SerifaBT-Light"/>
              </a:rPr>
              <a:t>Moqueca</a:t>
            </a:r>
            <a:endParaRPr lang="en-US" sz="2800" b="0" i="0" dirty="0">
              <a:effectLst/>
              <a:latin typeface="SerifaBT-Light"/>
            </a:endParaRPr>
          </a:p>
        </p:txBody>
      </p:sp>
      <p:sp>
        <p:nvSpPr>
          <p:cNvPr id="4" name="Ορθογώνιο 3">
            <a:extLst>
              <a:ext uri="{FF2B5EF4-FFF2-40B4-BE49-F238E27FC236}">
                <a16:creationId xmlns:a16="http://schemas.microsoft.com/office/drawing/2014/main" id="{B4FC7549-B4AB-4ED8-A965-2F6AF42FD561}"/>
              </a:ext>
            </a:extLst>
          </p:cNvPr>
          <p:cNvSpPr/>
          <p:nvPr/>
        </p:nvSpPr>
        <p:spPr>
          <a:xfrm>
            <a:off x="300625" y="2167003"/>
            <a:ext cx="3056350" cy="3416320"/>
          </a:xfrm>
          <a:prstGeom prst="rect">
            <a:avLst/>
          </a:prstGeom>
        </p:spPr>
        <p:txBody>
          <a:bodyPr wrap="square">
            <a:spAutoFit/>
          </a:bodyPr>
          <a:lstStyle/>
          <a:p>
            <a:r>
              <a:rPr lang="en-US" sz="2400" dirty="0">
                <a:latin typeface="Helvetica Neue"/>
              </a:rPr>
              <a:t>More than a mere fish stew, </a:t>
            </a:r>
            <a:r>
              <a:rPr lang="en-US" sz="2400" dirty="0" err="1">
                <a:latin typeface="Helvetica Neue"/>
              </a:rPr>
              <a:t>moqueca</a:t>
            </a:r>
            <a:r>
              <a:rPr lang="en-US" sz="2400" dirty="0">
                <a:latin typeface="Helvetica Neue"/>
              </a:rPr>
              <a:t> is served with theatrical flourish as the piping hot clay pot is uncovered at the table amidst clouds of fragrant steam.</a:t>
            </a:r>
            <a:endParaRPr lang="el-GR" sz="2400" dirty="0"/>
          </a:p>
        </p:txBody>
      </p:sp>
      <p:pic>
        <p:nvPicPr>
          <p:cNvPr id="5" name="Εικόνα 4">
            <a:extLst>
              <a:ext uri="{FF2B5EF4-FFF2-40B4-BE49-F238E27FC236}">
                <a16:creationId xmlns:a16="http://schemas.microsoft.com/office/drawing/2014/main" id="{34BC73A3-4348-4C92-978B-1FCEA3A3AB4E}"/>
              </a:ext>
            </a:extLst>
          </p:cNvPr>
          <p:cNvPicPr>
            <a:picLocks noChangeAspect="1"/>
          </p:cNvPicPr>
          <p:nvPr/>
        </p:nvPicPr>
        <p:blipFill>
          <a:blip r:embed="rId2"/>
          <a:stretch>
            <a:fillRect/>
          </a:stretch>
        </p:blipFill>
        <p:spPr>
          <a:xfrm>
            <a:off x="4367826" y="1393613"/>
            <a:ext cx="4525551" cy="4525551"/>
          </a:xfrm>
          <a:prstGeom prst="rect">
            <a:avLst/>
          </a:prstGeom>
        </p:spPr>
      </p:pic>
    </p:spTree>
    <p:extLst>
      <p:ext uri="{BB962C8B-B14F-4D97-AF65-F5344CB8AC3E}">
        <p14:creationId xmlns:p14="http://schemas.microsoft.com/office/powerpoint/2010/main" val="34467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40D93FAD-28E2-468B-A869-ADBB533BC23B}"/>
              </a:ext>
            </a:extLst>
          </p:cNvPr>
          <p:cNvSpPr/>
          <p:nvPr/>
        </p:nvSpPr>
        <p:spPr>
          <a:xfrm>
            <a:off x="7578247" y="588723"/>
            <a:ext cx="3795385" cy="769441"/>
          </a:xfrm>
          <a:prstGeom prst="rect">
            <a:avLst/>
          </a:prstGeom>
        </p:spPr>
        <p:txBody>
          <a:bodyPr wrap="square">
            <a:spAutoFit/>
          </a:bodyPr>
          <a:lstStyle/>
          <a:p>
            <a:r>
              <a:rPr lang="en-US" sz="4400" b="1" dirty="0">
                <a:solidFill>
                  <a:srgbClr val="2A2A2A"/>
                </a:solidFill>
                <a:latin typeface="Arial" panose="020B0604020202020204" pitchFamily="34" charset="0"/>
              </a:rPr>
              <a:t> Iguaçu Falls</a:t>
            </a:r>
            <a:endParaRPr lang="en-US" sz="4400" b="1" i="0" dirty="0">
              <a:solidFill>
                <a:srgbClr val="2A2A2A"/>
              </a:solidFill>
              <a:effectLst/>
              <a:latin typeface="Arial" panose="020B0604020202020204" pitchFamily="34" charset="0"/>
            </a:endParaRPr>
          </a:p>
        </p:txBody>
      </p:sp>
      <p:sp>
        <p:nvSpPr>
          <p:cNvPr id="3" name="Ορθογώνιο 2">
            <a:extLst>
              <a:ext uri="{FF2B5EF4-FFF2-40B4-BE49-F238E27FC236}">
                <a16:creationId xmlns:a16="http://schemas.microsoft.com/office/drawing/2014/main" id="{54E84EDE-36F4-4501-82AA-1F69637FAC41}"/>
              </a:ext>
            </a:extLst>
          </p:cNvPr>
          <p:cNvSpPr/>
          <p:nvPr/>
        </p:nvSpPr>
        <p:spPr>
          <a:xfrm>
            <a:off x="425886" y="1390389"/>
            <a:ext cx="4647156" cy="4832092"/>
          </a:xfrm>
          <a:prstGeom prst="rect">
            <a:avLst/>
          </a:prstGeom>
        </p:spPr>
        <p:txBody>
          <a:bodyPr wrap="square">
            <a:spAutoFit/>
          </a:bodyPr>
          <a:lstStyle/>
          <a:p>
            <a:r>
              <a:rPr lang="en-US" sz="2800" dirty="0">
                <a:latin typeface="Arial" panose="020B0604020202020204" pitchFamily="34" charset="0"/>
              </a:rPr>
              <a:t>At the point where Brazil, Paraguay, and Argentina meet, the Iguaçu river drops spectacularly in a semicircle of 247 waterfalls that thunder down into the gorge below. Just above the falls, the river is constricted to one-fourth of its usual width, making the force of the water even stronger</a:t>
            </a:r>
            <a:r>
              <a:rPr lang="en-US" dirty="0">
                <a:solidFill>
                  <a:srgbClr val="333333"/>
                </a:solidFill>
                <a:latin typeface="Arial" panose="020B0604020202020204" pitchFamily="34" charset="0"/>
              </a:rPr>
              <a:t>. </a:t>
            </a:r>
            <a:endParaRPr lang="el-GR" dirty="0"/>
          </a:p>
        </p:txBody>
      </p:sp>
      <p:pic>
        <p:nvPicPr>
          <p:cNvPr id="4" name="Εικόνα 3">
            <a:extLst>
              <a:ext uri="{FF2B5EF4-FFF2-40B4-BE49-F238E27FC236}">
                <a16:creationId xmlns:a16="http://schemas.microsoft.com/office/drawing/2014/main" id="{2457D75E-62C9-4847-96D7-B2A7DFD2316A}"/>
              </a:ext>
            </a:extLst>
          </p:cNvPr>
          <p:cNvPicPr>
            <a:picLocks noChangeAspect="1"/>
          </p:cNvPicPr>
          <p:nvPr/>
        </p:nvPicPr>
        <p:blipFill>
          <a:blip r:embed="rId2"/>
          <a:stretch>
            <a:fillRect/>
          </a:stretch>
        </p:blipFill>
        <p:spPr>
          <a:xfrm>
            <a:off x="5284086" y="1612358"/>
            <a:ext cx="6089546" cy="4062478"/>
          </a:xfrm>
          <a:prstGeom prst="rect">
            <a:avLst/>
          </a:prstGeom>
        </p:spPr>
      </p:pic>
      <p:sp>
        <p:nvSpPr>
          <p:cNvPr id="5" name="TextBox 4">
            <a:extLst>
              <a:ext uri="{FF2B5EF4-FFF2-40B4-BE49-F238E27FC236}">
                <a16:creationId xmlns:a16="http://schemas.microsoft.com/office/drawing/2014/main" id="{994DA377-D0D7-4AF7-8BB7-005934DC0079}"/>
              </a:ext>
            </a:extLst>
          </p:cNvPr>
          <p:cNvSpPr txBox="1"/>
          <p:nvPr/>
        </p:nvSpPr>
        <p:spPr>
          <a:xfrm>
            <a:off x="1177447" y="316291"/>
            <a:ext cx="6313118" cy="584775"/>
          </a:xfrm>
          <a:prstGeom prst="rect">
            <a:avLst/>
          </a:prstGeom>
          <a:noFill/>
        </p:spPr>
        <p:txBody>
          <a:bodyPr wrap="square" rtlCol="0">
            <a:spAutoFit/>
          </a:bodyPr>
          <a:lstStyle/>
          <a:p>
            <a:r>
              <a:rPr lang="sq-AL" sz="3200" dirty="0">
                <a:solidFill>
                  <a:schemeClr val="bg1"/>
                </a:solidFill>
                <a:latin typeface="Arial Black" panose="020B0A04020102020204" pitchFamily="34" charset="0"/>
              </a:rPr>
              <a:t>SIGHTSEEINGS</a:t>
            </a:r>
            <a:endParaRPr lang="el-GR" sz="3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7461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325F4D-2A76-42D6-8E6C-6F734187D91E}"/>
              </a:ext>
            </a:extLst>
          </p:cNvPr>
          <p:cNvSpPr txBox="1"/>
          <p:nvPr/>
        </p:nvSpPr>
        <p:spPr>
          <a:xfrm>
            <a:off x="3695178" y="200415"/>
            <a:ext cx="4258849" cy="584775"/>
          </a:xfrm>
          <a:prstGeom prst="rect">
            <a:avLst/>
          </a:prstGeom>
          <a:noFill/>
        </p:spPr>
        <p:txBody>
          <a:bodyPr wrap="square" rtlCol="0">
            <a:spAutoFit/>
          </a:bodyPr>
          <a:lstStyle/>
          <a:p>
            <a:r>
              <a:rPr lang="sq-AL" sz="3200" dirty="0">
                <a:latin typeface="Arial Black" panose="020B0A04020102020204" pitchFamily="34" charset="0"/>
              </a:rPr>
              <a:t>POPULATION</a:t>
            </a:r>
            <a:endParaRPr lang="el-GR" sz="3200" dirty="0">
              <a:latin typeface="Arial Black" panose="020B0A04020102020204" pitchFamily="34" charset="0"/>
            </a:endParaRPr>
          </a:p>
        </p:txBody>
      </p:sp>
      <p:sp>
        <p:nvSpPr>
          <p:cNvPr id="3" name="TextBox 2">
            <a:extLst>
              <a:ext uri="{FF2B5EF4-FFF2-40B4-BE49-F238E27FC236}">
                <a16:creationId xmlns:a16="http://schemas.microsoft.com/office/drawing/2014/main" id="{395E8D84-1682-459B-AB3A-A2157BEB92D3}"/>
              </a:ext>
            </a:extLst>
          </p:cNvPr>
          <p:cNvSpPr txBox="1"/>
          <p:nvPr/>
        </p:nvSpPr>
        <p:spPr>
          <a:xfrm>
            <a:off x="1152395" y="1072588"/>
            <a:ext cx="3557392" cy="1200329"/>
          </a:xfrm>
          <a:prstGeom prst="rect">
            <a:avLst/>
          </a:prstGeom>
          <a:noFill/>
        </p:spPr>
        <p:txBody>
          <a:bodyPr wrap="square" rtlCol="0">
            <a:spAutoFit/>
          </a:bodyPr>
          <a:lstStyle/>
          <a:p>
            <a:r>
              <a:rPr lang="en-US" dirty="0">
                <a:solidFill>
                  <a:srgbClr val="222222"/>
                </a:solidFill>
                <a:latin typeface="Arial Black" panose="020B0A04020102020204" pitchFamily="34" charset="0"/>
              </a:rPr>
              <a:t> In 2014, Brazil had an overall population density of 24.66 inhabitants per square kilometer</a:t>
            </a:r>
            <a:endParaRPr lang="el-GR" dirty="0">
              <a:latin typeface="Arial Black" panose="020B0A04020102020204" pitchFamily="34" charset="0"/>
            </a:endParaRPr>
          </a:p>
        </p:txBody>
      </p:sp>
      <p:pic>
        <p:nvPicPr>
          <p:cNvPr id="4" name="Εικόνα 3">
            <a:extLst>
              <a:ext uri="{FF2B5EF4-FFF2-40B4-BE49-F238E27FC236}">
                <a16:creationId xmlns:a16="http://schemas.microsoft.com/office/drawing/2014/main" id="{ED90F460-D2E3-4D36-BBA7-02EA889CCDE7}"/>
              </a:ext>
            </a:extLst>
          </p:cNvPr>
          <p:cNvPicPr>
            <a:picLocks noChangeAspect="1"/>
          </p:cNvPicPr>
          <p:nvPr/>
        </p:nvPicPr>
        <p:blipFill>
          <a:blip r:embed="rId2"/>
          <a:stretch>
            <a:fillRect/>
          </a:stretch>
        </p:blipFill>
        <p:spPr>
          <a:xfrm>
            <a:off x="1152395" y="2462206"/>
            <a:ext cx="7490565" cy="4245756"/>
          </a:xfrm>
          <a:prstGeom prst="rect">
            <a:avLst/>
          </a:prstGeom>
        </p:spPr>
      </p:pic>
    </p:spTree>
    <p:extLst>
      <p:ext uri="{BB962C8B-B14F-4D97-AF65-F5344CB8AC3E}">
        <p14:creationId xmlns:p14="http://schemas.microsoft.com/office/powerpoint/2010/main" val="277613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029" name="Picture 5" descr="Cifrão symbol.svg">
            <a:hlinkClick r:id="rId2"/>
            <a:extLst>
              <a:ext uri="{FF2B5EF4-FFF2-40B4-BE49-F238E27FC236}">
                <a16:creationId xmlns:a16="http://schemas.microsoft.com/office/drawing/2014/main" id="{D45C84D7-7DE1-44BB-941A-1FDF63774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525" y="-166688"/>
            <a:ext cx="142875" cy="142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893180-3C88-40AB-AE72-FA1EF6C4D568}"/>
              </a:ext>
            </a:extLst>
          </p:cNvPr>
          <p:cNvSpPr txBox="1"/>
          <p:nvPr/>
        </p:nvSpPr>
        <p:spPr>
          <a:xfrm>
            <a:off x="1791222" y="379005"/>
            <a:ext cx="5386192" cy="584775"/>
          </a:xfrm>
          <a:prstGeom prst="rect">
            <a:avLst/>
          </a:prstGeom>
          <a:noFill/>
        </p:spPr>
        <p:txBody>
          <a:bodyPr wrap="square" rtlCol="0">
            <a:spAutoFit/>
          </a:bodyPr>
          <a:lstStyle/>
          <a:p>
            <a:r>
              <a:rPr lang="sq-AL" sz="3200" dirty="0">
                <a:latin typeface="Arial Black" panose="020B0A04020102020204" pitchFamily="34" charset="0"/>
              </a:rPr>
              <a:t>COINS</a:t>
            </a:r>
            <a:endParaRPr lang="el-GR" sz="3200" dirty="0">
              <a:latin typeface="Arial Black" panose="020B0A04020102020204" pitchFamily="34" charset="0"/>
            </a:endParaRPr>
          </a:p>
        </p:txBody>
      </p:sp>
      <p:sp>
        <p:nvSpPr>
          <p:cNvPr id="5" name="Ορθογώνιο 4">
            <a:extLst>
              <a:ext uri="{FF2B5EF4-FFF2-40B4-BE49-F238E27FC236}">
                <a16:creationId xmlns:a16="http://schemas.microsoft.com/office/drawing/2014/main" id="{7B294797-DF42-456A-BC87-5BBA89FC8945}"/>
              </a:ext>
            </a:extLst>
          </p:cNvPr>
          <p:cNvSpPr/>
          <p:nvPr/>
        </p:nvSpPr>
        <p:spPr>
          <a:xfrm>
            <a:off x="288100" y="1703540"/>
            <a:ext cx="4734838" cy="378565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The dollar-like sign is the currency's symbol and in all the other past Brazilian currencies, is officially written with two vertical strokes rather than one. However Unicode considers the difference to be only a matter of font design, and does not have a separate code for the two-stroked version </a:t>
            </a:r>
          </a:p>
        </p:txBody>
      </p:sp>
      <p:pic>
        <p:nvPicPr>
          <p:cNvPr id="6" name="Εικόνα 5">
            <a:extLst>
              <a:ext uri="{FF2B5EF4-FFF2-40B4-BE49-F238E27FC236}">
                <a16:creationId xmlns:a16="http://schemas.microsoft.com/office/drawing/2014/main" id="{1F57B0AD-F4C8-48D2-9144-AD2BCA203CDE}"/>
              </a:ext>
            </a:extLst>
          </p:cNvPr>
          <p:cNvPicPr>
            <a:picLocks noChangeAspect="1"/>
          </p:cNvPicPr>
          <p:nvPr/>
        </p:nvPicPr>
        <p:blipFill>
          <a:blip r:embed="rId4"/>
          <a:stretch>
            <a:fillRect/>
          </a:stretch>
        </p:blipFill>
        <p:spPr>
          <a:xfrm>
            <a:off x="5774500" y="1417666"/>
            <a:ext cx="5198300" cy="4697828"/>
          </a:xfrm>
          <a:prstGeom prst="rect">
            <a:avLst/>
          </a:prstGeom>
        </p:spPr>
      </p:pic>
    </p:spTree>
    <p:extLst>
      <p:ext uri="{BB962C8B-B14F-4D97-AF65-F5344CB8AC3E}">
        <p14:creationId xmlns:p14="http://schemas.microsoft.com/office/powerpoint/2010/main" val="1743795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8682AB-719F-442E-B0FF-D225F7F3B26E}"/>
              </a:ext>
            </a:extLst>
          </p:cNvPr>
          <p:cNvSpPr txBox="1"/>
          <p:nvPr/>
        </p:nvSpPr>
        <p:spPr>
          <a:xfrm>
            <a:off x="4935255" y="1189973"/>
            <a:ext cx="184731" cy="369332"/>
          </a:xfrm>
          <a:prstGeom prst="rect">
            <a:avLst/>
          </a:prstGeom>
          <a:noFill/>
        </p:spPr>
        <p:txBody>
          <a:bodyPr wrap="none" rtlCol="0">
            <a:spAutoFit/>
          </a:bodyPr>
          <a:lstStyle/>
          <a:p>
            <a:endParaRPr lang="el-GR" dirty="0"/>
          </a:p>
        </p:txBody>
      </p:sp>
      <p:pic>
        <p:nvPicPr>
          <p:cNvPr id="3" name="Εικόνα 2">
            <a:extLst>
              <a:ext uri="{FF2B5EF4-FFF2-40B4-BE49-F238E27FC236}">
                <a16:creationId xmlns:a16="http://schemas.microsoft.com/office/drawing/2014/main" id="{F45F2BBE-5BD0-4155-9630-2F68128E9B7A}"/>
              </a:ext>
            </a:extLst>
          </p:cNvPr>
          <p:cNvPicPr>
            <a:picLocks noChangeAspect="1"/>
          </p:cNvPicPr>
          <p:nvPr/>
        </p:nvPicPr>
        <p:blipFill>
          <a:blip r:embed="rId2"/>
          <a:stretch>
            <a:fillRect/>
          </a:stretch>
        </p:blipFill>
        <p:spPr>
          <a:xfrm>
            <a:off x="2300614" y="162838"/>
            <a:ext cx="7340252" cy="5505189"/>
          </a:xfrm>
          <a:prstGeom prst="rect">
            <a:avLst/>
          </a:prstGeom>
        </p:spPr>
      </p:pic>
      <p:sp>
        <p:nvSpPr>
          <p:cNvPr id="4" name="TextBox 3">
            <a:extLst>
              <a:ext uri="{FF2B5EF4-FFF2-40B4-BE49-F238E27FC236}">
                <a16:creationId xmlns:a16="http://schemas.microsoft.com/office/drawing/2014/main" id="{0452A708-0E78-494F-87CF-242096C24F9A}"/>
              </a:ext>
            </a:extLst>
          </p:cNvPr>
          <p:cNvSpPr txBox="1"/>
          <p:nvPr/>
        </p:nvSpPr>
        <p:spPr>
          <a:xfrm>
            <a:off x="1357494" y="6125228"/>
            <a:ext cx="7340252" cy="369332"/>
          </a:xfrm>
          <a:prstGeom prst="rect">
            <a:avLst/>
          </a:prstGeom>
          <a:noFill/>
        </p:spPr>
        <p:txBody>
          <a:bodyPr wrap="square" rtlCol="0">
            <a:spAutoFit/>
          </a:bodyPr>
          <a:lstStyle/>
          <a:p>
            <a:r>
              <a:rPr lang="el-GR" dirty="0">
                <a:latin typeface="Arial Black" panose="020B0A04020102020204" pitchFamily="34" charset="0"/>
              </a:rPr>
              <a:t>ΘΕΟΔΩΡΑ ΣΟΥΛΙ</a:t>
            </a:r>
          </a:p>
        </p:txBody>
      </p:sp>
    </p:spTree>
    <p:extLst>
      <p:ext uri="{BB962C8B-B14F-4D97-AF65-F5344CB8AC3E}">
        <p14:creationId xmlns:p14="http://schemas.microsoft.com/office/powerpoint/2010/main" val="2178686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Μάντισον">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Μάντισον">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Μάντισον">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TM16401375[[fn=Μάντισον]]</Template>
  <TotalTime>56</TotalTime>
  <Words>161</Words>
  <Application>Microsoft Office PowerPoint</Application>
  <PresentationFormat>Ευρεία οθόνη</PresentationFormat>
  <Paragraphs>14</Paragraphs>
  <Slides>7</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7</vt:i4>
      </vt:variant>
    </vt:vector>
  </HeadingPairs>
  <TitlesOfParts>
    <vt:vector size="17" baseType="lpstr">
      <vt:lpstr>Arial</vt:lpstr>
      <vt:lpstr>Arial Black</vt:lpstr>
      <vt:lpstr>Bernard MT Condensed</vt:lpstr>
      <vt:lpstr>Helvetica Neue</vt:lpstr>
      <vt:lpstr>Linux Libertine</vt:lpstr>
      <vt:lpstr>MS Shell Dlg 2</vt:lpstr>
      <vt:lpstr>SerifaBT-Light</vt:lpstr>
      <vt:lpstr>Wingdings</vt:lpstr>
      <vt:lpstr>Wingdings 3</vt:lpstr>
      <vt:lpstr>Μάντισον</vt:lpstr>
      <vt:lpstr>Brazil</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Brazil</dc:title>
  <dc:creator>Dashi Klodi</dc:creator>
  <cp:lastModifiedBy>Dashi Klodi</cp:lastModifiedBy>
  <cp:revision>7</cp:revision>
  <dcterms:created xsi:type="dcterms:W3CDTF">2018-04-17T15:02:46Z</dcterms:created>
  <dcterms:modified xsi:type="dcterms:W3CDTF">2018-04-17T15:59:30Z</dcterms:modified>
</cp:coreProperties>
</file>