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Στρογγύλεμα διαγώνιας γωνίας του ορθογωνίου"/>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 Τίτλος"/>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10" name="9 - Θέση ημερομηνίας"/>
          <p:cNvSpPr>
            <a:spLocks noGrp="1"/>
          </p:cNvSpPr>
          <p:nvPr>
            <p:ph type="dt" sz="half" idx="10"/>
          </p:nvPr>
        </p:nvSpPr>
        <p:spPr>
          <a:xfrm>
            <a:off x="5562600" y="6509004"/>
            <a:ext cx="3002280" cy="274320"/>
          </a:xfrm>
        </p:spPr>
        <p:txBody>
          <a:bodyPr vert="horz" rtlCol="0"/>
          <a:lstStyle>
            <a:extLst/>
          </a:lstStyle>
          <a:p>
            <a:fld id="{4C9D2917-1C20-408A-B3A6-126BDB0326A4}" type="datetimeFigureOut">
              <a:rPr lang="el-GR" smtClean="0"/>
              <a:pPr/>
              <a:t>20/3/2018</a:t>
            </a:fld>
            <a:endParaRPr lang="el-GR"/>
          </a:p>
        </p:txBody>
      </p:sp>
      <p:sp>
        <p:nvSpPr>
          <p:cNvPr id="11" name="10 - Θέση αριθμού διαφάνειας"/>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56728446-BF70-4678-B375-1F04133AC415}" type="slidenum">
              <a:rPr lang="el-GR" smtClean="0"/>
              <a:pPr/>
              <a:t>‹#›</a:t>
            </a:fld>
            <a:endParaRPr lang="el-GR"/>
          </a:p>
        </p:txBody>
      </p:sp>
      <p:sp>
        <p:nvSpPr>
          <p:cNvPr id="12" name="11 - Θέση υποσέλιδου"/>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4C9D2917-1C20-408A-B3A6-126BDB0326A4}" type="datetimeFigureOut">
              <a:rPr lang="el-GR" smtClean="0"/>
              <a:pPr/>
              <a:t>20/3/2018</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56728446-BF70-4678-B375-1F04133AC415}" type="slidenum">
              <a:rPr lang="el-GR" smtClean="0"/>
              <a:pPr/>
              <a:t>‹#›</a:t>
            </a:fld>
            <a:endParaRPr lang="el-GR"/>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lvl1pPr algn="l">
              <a:defRPr/>
            </a:lvl1pPr>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4C9D2917-1C20-408A-B3A6-126BDB0326A4}" type="datetimeFigureOut">
              <a:rPr lang="el-GR" smtClean="0"/>
              <a:pPr/>
              <a:t>20/3/2018</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56728446-BF70-4678-B375-1F04133AC415}" type="slidenum">
              <a:rPr lang="el-GR" smtClean="0"/>
              <a:pPr/>
              <a:t>‹#›</a:t>
            </a:fld>
            <a:endParaRPr lang="el-GR"/>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7" name="6 - Ορθογώνιο"/>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4C9D2917-1C20-408A-B3A6-126BDB0326A4}" type="datetimeFigureOut">
              <a:rPr lang="el-GR" smtClean="0"/>
              <a:pPr/>
              <a:t>20/3/2018</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56728446-BF70-4678-B375-1F04133AC415}" type="slidenum">
              <a:rPr lang="el-GR" smtClean="0"/>
              <a:pPr/>
              <a:t>‹#›</a:t>
            </a:fld>
            <a:endParaRPr lang="el-GR"/>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7" name="6 - Ορθογώνιο"/>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8" name="7 - Θέση ημερομηνίας"/>
          <p:cNvSpPr>
            <a:spLocks noGrp="1"/>
          </p:cNvSpPr>
          <p:nvPr>
            <p:ph type="dt" sz="half" idx="10"/>
          </p:nvPr>
        </p:nvSpPr>
        <p:spPr>
          <a:xfrm>
            <a:off x="5562600" y="6513670"/>
            <a:ext cx="3002280" cy="274320"/>
          </a:xfrm>
        </p:spPr>
        <p:txBody>
          <a:bodyPr vert="horz" rtlCol="0"/>
          <a:lstStyle>
            <a:extLst/>
          </a:lstStyle>
          <a:p>
            <a:fld id="{4C9D2917-1C20-408A-B3A6-126BDB0326A4}" type="datetimeFigureOut">
              <a:rPr lang="el-GR" smtClean="0"/>
              <a:pPr/>
              <a:t>20/3/2018</a:t>
            </a:fld>
            <a:endParaRPr lang="el-GR"/>
          </a:p>
        </p:txBody>
      </p:sp>
      <p:sp>
        <p:nvSpPr>
          <p:cNvPr id="9" name="8 - Θέση αριθμού διαφάνειας"/>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56728446-BF70-4678-B375-1F04133AC415}" type="slidenum">
              <a:rPr lang="el-GR" smtClean="0"/>
              <a:pPr/>
              <a:t>‹#›</a:t>
            </a:fld>
            <a:endParaRPr lang="el-GR"/>
          </a:p>
        </p:txBody>
      </p:sp>
      <p:sp>
        <p:nvSpPr>
          <p:cNvPr id="10" name="9 - Θέση υποσέλιδου"/>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4C9D2917-1C20-408A-B3A6-126BDB0326A4}" type="datetimeFigureOut">
              <a:rPr lang="el-GR" smtClean="0"/>
              <a:pPr/>
              <a:t>20/3/2018</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a:xfrm>
            <a:off x="8641080" y="6514568"/>
            <a:ext cx="464288" cy="274320"/>
          </a:xfrm>
        </p:spPr>
        <p:txBody>
          <a:bodyPr/>
          <a:lstStyle>
            <a:extLst/>
          </a:lstStyle>
          <a:p>
            <a:fld id="{56728446-BF70-4678-B375-1F04133AC415}" type="slidenum">
              <a:rPr lang="el-GR" smtClean="0"/>
              <a:pPr/>
              <a:t>‹#›</a:t>
            </a:fld>
            <a:endParaRPr lang="el-GR"/>
          </a:p>
        </p:txBody>
      </p:sp>
      <p:sp>
        <p:nvSpPr>
          <p:cNvPr id="10" name="9 - Ορθογώνιο"/>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9 - Ορθογώνιο"/>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10 - Ορθογώνιο"/>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1 - Τίτλος"/>
          <p:cNvSpPr>
            <a:spLocks noGrp="1"/>
          </p:cNvSpPr>
          <p:nvPr>
            <p:ph type="title"/>
          </p:nvPr>
        </p:nvSpPr>
        <p:spPr>
          <a:xfrm>
            <a:off x="457200" y="251948"/>
            <a:ext cx="8229600" cy="1143000"/>
          </a:xfrm>
        </p:spPr>
        <p:txBody>
          <a:bodyPr anchor="b"/>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4C9D2917-1C20-408A-B3A6-126BDB0326A4}" type="datetimeFigureOut">
              <a:rPr lang="el-GR" smtClean="0"/>
              <a:pPr/>
              <a:t>20/3/2018</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a:xfrm>
            <a:off x="8641080" y="6514568"/>
            <a:ext cx="464288" cy="274320"/>
          </a:xfrm>
        </p:spPr>
        <p:txBody>
          <a:bodyPr/>
          <a:lstStyle>
            <a:extLst/>
          </a:lstStyle>
          <a:p>
            <a:fld id="{56728446-BF70-4678-B375-1F04133AC415}" type="slidenum">
              <a:rPr lang="el-GR" smtClean="0"/>
              <a:pPr/>
              <a:t>‹#›</a:t>
            </a:fld>
            <a:endParaRPr lang="el-GR"/>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53218"/>
            <a:ext cx="8229600" cy="1143000"/>
          </a:xfrm>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4C9D2917-1C20-408A-B3A6-126BDB0326A4}" type="datetimeFigureOut">
              <a:rPr lang="el-GR" smtClean="0"/>
              <a:pPr/>
              <a:t>20/3/2018</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56728446-BF70-4678-B375-1F04133AC415}" type="slidenum">
              <a:rPr lang="el-GR" smtClean="0"/>
              <a:pPr/>
              <a:t>‹#›</a:t>
            </a:fld>
            <a:endParaRPr lang="el-GR"/>
          </a:p>
        </p:txBody>
      </p:sp>
      <p:sp>
        <p:nvSpPr>
          <p:cNvPr id="7" name="6 - Ορθογώνιο"/>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4C9D2917-1C20-408A-B3A6-126BDB0326A4}" type="datetimeFigureOut">
              <a:rPr lang="el-GR" smtClean="0"/>
              <a:pPr/>
              <a:t>20/3/2018</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56728446-BF70-4678-B375-1F04133AC415}" type="slidenum">
              <a:rPr lang="el-GR" smtClean="0"/>
              <a:pPr/>
              <a:t>‹#›</a:t>
            </a:fld>
            <a:endParaRPr lang="el-GR"/>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2"/>
      </p:bgRef>
    </p:bg>
    <p:spTree>
      <p:nvGrpSpPr>
        <p:cNvPr id="1" name=""/>
        <p:cNvGrpSpPr/>
        <p:nvPr/>
      </p:nvGrpSpPr>
      <p:grpSpPr>
        <a:xfrm>
          <a:off x="0" y="0"/>
          <a:ext cx="0" cy="0"/>
          <a:chOff x="0" y="0"/>
          <a:chExt cx="0" cy="0"/>
        </a:xfrm>
      </p:grpSpPr>
      <p:sp>
        <p:nvSpPr>
          <p:cNvPr id="8" name="7 - Ορθογώνιο"/>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 Τίτλος"/>
          <p:cNvSpPr>
            <a:spLocks noGrp="1"/>
          </p:cNvSpPr>
          <p:nvPr>
            <p:ph type="title"/>
          </p:nvPr>
        </p:nvSpPr>
        <p:spPr>
          <a:xfrm>
            <a:off x="4963136" y="304800"/>
            <a:ext cx="3931920" cy="762000"/>
          </a:xfrm>
        </p:spPr>
        <p:txBody>
          <a:bodyPr anchor="b"/>
          <a:lstStyle>
            <a:lvl1pPr marL="0" algn="r">
              <a:buNone/>
              <a:defRPr sz="2000" b="1"/>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9" name="8 - Θέση ημερομηνίας"/>
          <p:cNvSpPr>
            <a:spLocks noGrp="1"/>
          </p:cNvSpPr>
          <p:nvPr>
            <p:ph type="dt" sz="half" idx="10"/>
          </p:nvPr>
        </p:nvSpPr>
        <p:spPr>
          <a:xfrm>
            <a:off x="5562600" y="6513670"/>
            <a:ext cx="3002280" cy="274320"/>
          </a:xfrm>
        </p:spPr>
        <p:txBody>
          <a:bodyPr vert="horz" rtlCol="0"/>
          <a:lstStyle>
            <a:extLst/>
          </a:lstStyle>
          <a:p>
            <a:fld id="{4C9D2917-1C20-408A-B3A6-126BDB0326A4}" type="datetimeFigureOut">
              <a:rPr lang="el-GR" smtClean="0"/>
              <a:pPr/>
              <a:t>20/3/2018</a:t>
            </a:fld>
            <a:endParaRPr lang="el-GR"/>
          </a:p>
        </p:txBody>
      </p:sp>
      <p:sp>
        <p:nvSpPr>
          <p:cNvPr id="10" name="9 - Θέση αριθμού διαφάνειας"/>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56728446-BF70-4678-B375-1F04133AC415}" type="slidenum">
              <a:rPr lang="el-GR" smtClean="0"/>
              <a:pPr/>
              <a:t>‹#›</a:t>
            </a:fld>
            <a:endParaRPr lang="el-GR"/>
          </a:p>
        </p:txBody>
      </p:sp>
      <p:sp>
        <p:nvSpPr>
          <p:cNvPr id="11" name="10 - Θέση υποσέλιδου"/>
          <p:cNvSpPr>
            <a:spLocks noGrp="1"/>
          </p:cNvSpPr>
          <p:nvPr>
            <p:ph type="ftr" sz="quarter" idx="12"/>
          </p:nvPr>
        </p:nvSpPr>
        <p:spPr>
          <a:xfrm>
            <a:off x="1600200" y="6513670"/>
            <a:ext cx="3907464" cy="274320"/>
          </a:xfrm>
        </p:spPr>
        <p:txBody>
          <a:bodyPr vert="horz" rtlCol="0"/>
          <a:lstStyle>
            <a:extLst/>
          </a:lstStyle>
          <a:p>
            <a:endParaRPr lang="el-GR"/>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3040443" y="4724400"/>
            <a:ext cx="5486400" cy="664536"/>
          </a:xfrm>
        </p:spPr>
        <p:txBody>
          <a:bodyPr anchor="b"/>
          <a:lstStyle>
            <a:lvl1pPr marL="0" algn="r">
              <a:buNone/>
              <a:defRPr sz="2000" b="1"/>
            </a:lvl1pPr>
            <a:extLst/>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13" name="12 - Θέση εικόνας"/>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8" name="7 - Θέση ημερομηνίας"/>
          <p:cNvSpPr>
            <a:spLocks noGrp="1"/>
          </p:cNvSpPr>
          <p:nvPr>
            <p:ph type="dt" sz="half" idx="10"/>
          </p:nvPr>
        </p:nvSpPr>
        <p:spPr>
          <a:xfrm>
            <a:off x="5562600" y="6509004"/>
            <a:ext cx="3002280" cy="274320"/>
          </a:xfrm>
        </p:spPr>
        <p:txBody>
          <a:bodyPr vert="horz" rtlCol="0"/>
          <a:lstStyle>
            <a:extLst/>
          </a:lstStyle>
          <a:p>
            <a:fld id="{4C9D2917-1C20-408A-B3A6-126BDB0326A4}" type="datetimeFigureOut">
              <a:rPr lang="el-GR" smtClean="0"/>
              <a:pPr/>
              <a:t>20/3/2018</a:t>
            </a:fld>
            <a:endParaRPr lang="el-GR"/>
          </a:p>
        </p:txBody>
      </p:sp>
      <p:sp>
        <p:nvSpPr>
          <p:cNvPr id="9" name="8 - Θέση αριθμού διαφάνειας"/>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56728446-BF70-4678-B375-1F04133AC415}" type="slidenum">
              <a:rPr lang="el-GR" smtClean="0"/>
              <a:pPr/>
              <a:t>‹#›</a:t>
            </a:fld>
            <a:endParaRPr lang="el-GR"/>
          </a:p>
        </p:txBody>
      </p:sp>
      <p:sp>
        <p:nvSpPr>
          <p:cNvPr id="10" name="9 - Θέση υποσέλιδου"/>
          <p:cNvSpPr>
            <a:spLocks noGrp="1"/>
          </p:cNvSpPr>
          <p:nvPr>
            <p:ph type="ftr" sz="quarter" idx="12"/>
          </p:nvPr>
        </p:nvSpPr>
        <p:spPr>
          <a:xfrm>
            <a:off x="1600200" y="6509004"/>
            <a:ext cx="3907464" cy="274320"/>
          </a:xfrm>
        </p:spPr>
        <p:txBody>
          <a:bodyPr vert="horz" rtlCol="0"/>
          <a:lstStyle>
            <a:extLst/>
          </a:lstStyle>
          <a:p>
            <a:endParaRPr lang="el-GR"/>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Στρογγύλεμα διαγώνιας γωνίας του ορθογωνίου"/>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 Θέση υποσέλιδου"/>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l-GR"/>
          </a:p>
        </p:txBody>
      </p:sp>
      <p:sp>
        <p:nvSpPr>
          <p:cNvPr id="14" name="13 - Θέση ημερομηνίας"/>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4C9D2917-1C20-408A-B3A6-126BDB0326A4}" type="datetimeFigureOut">
              <a:rPr lang="el-GR" smtClean="0"/>
              <a:pPr/>
              <a:t>20/3/2018</a:t>
            </a:fld>
            <a:endParaRPr lang="el-GR"/>
          </a:p>
        </p:txBody>
      </p:sp>
      <p:sp>
        <p:nvSpPr>
          <p:cNvPr id="23" name="22 - Θέση αριθμού διαφάνειας"/>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56728446-BF70-4678-B375-1F04133AC415}" type="slidenum">
              <a:rPr lang="el-GR" smtClean="0"/>
              <a:pPr/>
              <a:t>‹#›</a:t>
            </a:fld>
            <a:endParaRPr lang="el-GR"/>
          </a:p>
        </p:txBody>
      </p:sp>
      <p:sp>
        <p:nvSpPr>
          <p:cNvPr id="22" name="21 - Θέση τίτλου"/>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620689"/>
            <a:ext cx="7772400" cy="1224136"/>
          </a:xfrm>
        </p:spPr>
        <p:txBody>
          <a:bodyPr/>
          <a:lstStyle/>
          <a:p>
            <a:pPr algn="ctr"/>
            <a:r>
              <a:rPr lang="en-US" dirty="0" smtClean="0"/>
              <a:t>ALEXANDRIA</a:t>
            </a:r>
            <a:endParaRPr lang="el-GR" dirty="0"/>
          </a:p>
        </p:txBody>
      </p:sp>
      <p:pic>
        <p:nvPicPr>
          <p:cNvPr id="1026" name="Picture 2" descr="C:\Users\GIANNIS\Desktop\project\1000px-Flag_of_Alexandria.svg.png"/>
          <p:cNvPicPr>
            <a:picLocks noChangeAspect="1" noChangeArrowheads="1"/>
          </p:cNvPicPr>
          <p:nvPr/>
        </p:nvPicPr>
        <p:blipFill>
          <a:blip r:embed="rId2" cstate="print"/>
          <a:srcRect/>
          <a:stretch>
            <a:fillRect/>
          </a:stretch>
        </p:blipFill>
        <p:spPr bwMode="auto">
          <a:xfrm>
            <a:off x="1403648" y="2204864"/>
            <a:ext cx="6528317" cy="4347859"/>
          </a:xfrm>
          <a:prstGeom prst="rect">
            <a:avLst/>
          </a:prstGeom>
          <a:noFill/>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n-US" dirty="0" smtClean="0"/>
              <a:t>Culture</a:t>
            </a:r>
            <a:endParaRPr lang="el-GR" dirty="0"/>
          </a:p>
        </p:txBody>
      </p:sp>
      <p:sp>
        <p:nvSpPr>
          <p:cNvPr id="4" name="3 - Ορθογώνιο"/>
          <p:cNvSpPr/>
          <p:nvPr/>
        </p:nvSpPr>
        <p:spPr>
          <a:xfrm>
            <a:off x="611560" y="1700808"/>
            <a:ext cx="4572000" cy="2031325"/>
          </a:xfrm>
          <a:prstGeom prst="rect">
            <a:avLst/>
          </a:prstGeom>
        </p:spPr>
        <p:txBody>
          <a:bodyPr>
            <a:spAutoFit/>
          </a:bodyPr>
          <a:lstStyle/>
          <a:p>
            <a:r>
              <a:rPr lang="en-US" dirty="0" smtClean="0"/>
              <a:t>The Royal Library of Alexandria, in Alexandria, Egypt, was once the largest library in the world. The Bibliotheca Alexandrina was inaugurated in 2002, near the site of the old Library.</a:t>
            </a:r>
          </a:p>
          <a:p>
            <a:r>
              <a:rPr lang="en-US" dirty="0" smtClean="0"/>
              <a:t/>
            </a:r>
            <a:br>
              <a:rPr lang="en-US" dirty="0" smtClean="0"/>
            </a:br>
            <a:endParaRPr lang="el-GR" dirty="0"/>
          </a:p>
        </p:txBody>
      </p:sp>
      <p:sp>
        <p:nvSpPr>
          <p:cNvPr id="5" name="4 - Ορθογώνιο"/>
          <p:cNvSpPr/>
          <p:nvPr/>
        </p:nvSpPr>
        <p:spPr>
          <a:xfrm>
            <a:off x="3635896" y="3645024"/>
            <a:ext cx="4752528" cy="923330"/>
          </a:xfrm>
          <a:prstGeom prst="rect">
            <a:avLst/>
          </a:prstGeom>
        </p:spPr>
        <p:txBody>
          <a:bodyPr wrap="square">
            <a:spAutoFit/>
          </a:bodyPr>
          <a:lstStyle/>
          <a:p>
            <a:r>
              <a:rPr lang="en-US" dirty="0" smtClean="0"/>
              <a:t>The Alexandria National Museum contains about 1,800 artifacts that narrate the story of Alexandria and Egypt.</a:t>
            </a:r>
            <a:endParaRPr lang="el-GR" dirty="0"/>
          </a:p>
        </p:txBody>
      </p:sp>
      <p:sp>
        <p:nvSpPr>
          <p:cNvPr id="6" name="5 - Ορθογώνιο"/>
          <p:cNvSpPr/>
          <p:nvPr/>
        </p:nvSpPr>
        <p:spPr>
          <a:xfrm>
            <a:off x="827584" y="5013176"/>
            <a:ext cx="4464496" cy="923330"/>
          </a:xfrm>
          <a:prstGeom prst="rect">
            <a:avLst/>
          </a:prstGeom>
        </p:spPr>
        <p:txBody>
          <a:bodyPr wrap="square">
            <a:spAutoFit/>
          </a:bodyPr>
          <a:lstStyle/>
          <a:p>
            <a:r>
              <a:rPr lang="en-US" dirty="0" smtClean="0"/>
              <a:t>Alexandria Opera House, where classical music, Arabic music, ballet, and opera are performed.</a:t>
            </a:r>
            <a:endParaRPr lang="en-US" dirty="0"/>
          </a:p>
        </p:txBody>
      </p:sp>
      <p:pic>
        <p:nvPicPr>
          <p:cNvPr id="3074" name="Picture 2" descr="C:\Users\GIANNIS\Desktop\project\images (1).jpg"/>
          <p:cNvPicPr>
            <a:picLocks noChangeAspect="1" noChangeArrowheads="1"/>
          </p:cNvPicPr>
          <p:nvPr/>
        </p:nvPicPr>
        <p:blipFill>
          <a:blip r:embed="rId2" cstate="print"/>
          <a:srcRect/>
          <a:stretch>
            <a:fillRect/>
          </a:stretch>
        </p:blipFill>
        <p:spPr bwMode="auto">
          <a:xfrm>
            <a:off x="899592" y="3212976"/>
            <a:ext cx="2619375" cy="1743075"/>
          </a:xfrm>
          <a:prstGeom prst="rect">
            <a:avLst/>
          </a:prstGeom>
          <a:noFill/>
        </p:spPr>
      </p:pic>
      <p:pic>
        <p:nvPicPr>
          <p:cNvPr id="3075" name="Picture 3" descr="C:\Users\GIANNIS\Desktop\project\αρχείο λήψης (2).jpg"/>
          <p:cNvPicPr>
            <a:picLocks noChangeAspect="1" noChangeArrowheads="1"/>
          </p:cNvPicPr>
          <p:nvPr/>
        </p:nvPicPr>
        <p:blipFill>
          <a:blip r:embed="rId3" cstate="print"/>
          <a:srcRect/>
          <a:stretch>
            <a:fillRect/>
          </a:stretch>
        </p:blipFill>
        <p:spPr bwMode="auto">
          <a:xfrm>
            <a:off x="5004048" y="1844824"/>
            <a:ext cx="3096344" cy="1739752"/>
          </a:xfrm>
          <a:prstGeom prst="rect">
            <a:avLst/>
          </a:prstGeom>
          <a:noFill/>
        </p:spPr>
      </p:pic>
      <p:pic>
        <p:nvPicPr>
          <p:cNvPr id="3076" name="Picture 4" descr="C:\Users\GIANNIS\Desktop\project\Alexandria_Opera_House.jpg"/>
          <p:cNvPicPr>
            <a:picLocks noChangeAspect="1" noChangeArrowheads="1"/>
          </p:cNvPicPr>
          <p:nvPr/>
        </p:nvPicPr>
        <p:blipFill>
          <a:blip r:embed="rId4" cstate="print"/>
          <a:srcRect/>
          <a:stretch>
            <a:fillRect/>
          </a:stretch>
        </p:blipFill>
        <p:spPr bwMode="auto">
          <a:xfrm>
            <a:off x="5292080" y="4509120"/>
            <a:ext cx="2871912" cy="1991916"/>
          </a:xfrm>
          <a:prstGeom prst="rect">
            <a:avLst/>
          </a:prstGeom>
          <a:noFill/>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n-US" dirty="0" smtClean="0"/>
              <a:t>The lighthouse</a:t>
            </a:r>
            <a:endParaRPr lang="el-GR" dirty="0"/>
          </a:p>
        </p:txBody>
      </p:sp>
      <p:sp>
        <p:nvSpPr>
          <p:cNvPr id="4" name="3 - Ορθογώνιο"/>
          <p:cNvSpPr/>
          <p:nvPr/>
        </p:nvSpPr>
        <p:spPr>
          <a:xfrm>
            <a:off x="827584" y="2204864"/>
            <a:ext cx="3384376" cy="3139321"/>
          </a:xfrm>
          <a:prstGeom prst="rect">
            <a:avLst/>
          </a:prstGeom>
        </p:spPr>
        <p:txBody>
          <a:bodyPr wrap="square">
            <a:spAutoFit/>
          </a:bodyPr>
          <a:lstStyle/>
          <a:p>
            <a:r>
              <a:rPr lang="en-US" dirty="0" smtClean="0"/>
              <a:t>The pride of ancient Alexandria was the great </a:t>
            </a:r>
            <a:r>
              <a:rPr lang="en-US" u="sng" dirty="0" smtClean="0"/>
              <a:t>lighthouse</a:t>
            </a:r>
            <a:r>
              <a:rPr lang="en-US" dirty="0" smtClean="0"/>
              <a:t>, the </a:t>
            </a:r>
            <a:r>
              <a:rPr lang="en-US" u="sng" dirty="0" smtClean="0"/>
              <a:t>Pharos of Alexandria</a:t>
            </a:r>
            <a:r>
              <a:rPr lang="en-US" dirty="0" smtClean="0"/>
              <a:t>, which stood on the eastern tip of the island of Pharos. One of the </a:t>
            </a:r>
            <a:r>
              <a:rPr lang="en-US" u="sng" dirty="0" smtClean="0"/>
              <a:t>Seven Wonders of the World</a:t>
            </a:r>
            <a:r>
              <a:rPr lang="en-US" dirty="0" smtClean="0"/>
              <a:t>, the lighthouse is reputed to have been more than 110 </a:t>
            </a:r>
            <a:r>
              <a:rPr lang="en-US" dirty="0" err="1" smtClean="0"/>
              <a:t>metres</a:t>
            </a:r>
            <a:r>
              <a:rPr lang="en-US" dirty="0" smtClean="0"/>
              <a:t> high and was still standing in the 12th century. </a:t>
            </a:r>
            <a:endParaRPr lang="el-GR" dirty="0"/>
          </a:p>
        </p:txBody>
      </p:sp>
      <p:pic>
        <p:nvPicPr>
          <p:cNvPr id="2050" name="Picture 2" descr="C:\Users\GIANNIS\Desktop\project\Lighthouse-of-Alexandria.jpg"/>
          <p:cNvPicPr>
            <a:picLocks noChangeAspect="1" noChangeArrowheads="1"/>
          </p:cNvPicPr>
          <p:nvPr/>
        </p:nvPicPr>
        <p:blipFill>
          <a:blip r:embed="rId2" cstate="print"/>
          <a:srcRect/>
          <a:stretch>
            <a:fillRect/>
          </a:stretch>
        </p:blipFill>
        <p:spPr bwMode="auto">
          <a:xfrm>
            <a:off x="4716016" y="1628800"/>
            <a:ext cx="3384376" cy="4510740"/>
          </a:xfrm>
          <a:prstGeom prst="rect">
            <a:avLst/>
          </a:prstGeom>
          <a:noFill/>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lgn="ctr">
              <a:buNone/>
            </a:pPr>
            <a:r>
              <a:rPr lang="en-US" dirty="0" smtClean="0"/>
              <a:t>GIANNIS MARMANIDIS</a:t>
            </a:r>
          </a:p>
          <a:p>
            <a:pPr algn="ctr">
              <a:buNone/>
            </a:pPr>
            <a:endParaRPr lang="en-US" dirty="0" smtClean="0"/>
          </a:p>
          <a:p>
            <a:pPr algn="ctr">
              <a:buNone/>
            </a:pPr>
            <a:endParaRPr lang="en-US" dirty="0" smtClean="0"/>
          </a:p>
          <a:p>
            <a:pPr algn="ctr">
              <a:buNone/>
            </a:pPr>
            <a:endParaRPr lang="en-US" dirty="0" smtClean="0"/>
          </a:p>
          <a:p>
            <a:pPr algn="ctr">
              <a:buNone/>
            </a:pPr>
            <a:r>
              <a:rPr lang="en-US" dirty="0" smtClean="0"/>
              <a:t>THANK  YOY</a:t>
            </a:r>
            <a:endParaRPr lang="el-GR" dirty="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755576" y="1772816"/>
            <a:ext cx="3699650" cy="3970318"/>
          </a:xfrm>
          <a:prstGeom prst="rect">
            <a:avLst/>
          </a:prstGeom>
        </p:spPr>
        <p:txBody>
          <a:bodyPr wrap="square">
            <a:spAutoFit/>
          </a:bodyPr>
          <a:lstStyle/>
          <a:p>
            <a:r>
              <a:rPr lang="en-US" b="1" dirty="0" smtClean="0"/>
              <a:t>Alexandria </a:t>
            </a:r>
            <a:r>
              <a:rPr lang="en-US" dirty="0"/>
              <a:t> is the second-largest city in Egypt and a major economic centre, extending about 32 </a:t>
            </a:r>
            <a:r>
              <a:rPr lang="en-US" dirty="0" smtClean="0"/>
              <a:t>km </a:t>
            </a:r>
            <a:r>
              <a:rPr lang="en-US" dirty="0"/>
              <a:t>along the coast of the Mediterranean Sea in the north central part of the </a:t>
            </a:r>
            <a:r>
              <a:rPr lang="en-US" dirty="0" smtClean="0"/>
              <a:t>country. Its </a:t>
            </a:r>
            <a:r>
              <a:rPr lang="en-US" dirty="0"/>
              <a:t>low elevation on the Nile delta makes it highly vulnerable to rising sea levels. Alexandria is an important industrial center because of its natural gas and oil </a:t>
            </a:r>
            <a:r>
              <a:rPr lang="en-US" dirty="0" smtClean="0"/>
              <a:t>pipelines</a:t>
            </a:r>
            <a:r>
              <a:rPr lang="en-US" dirty="0"/>
              <a:t> from Suez. Alexandria is also a popular tourist destination.</a:t>
            </a:r>
          </a:p>
          <a:p>
            <a:r>
              <a:rPr lang="en-US" dirty="0" smtClean="0"/>
              <a:t/>
            </a:r>
            <a:br>
              <a:rPr lang="en-US" dirty="0" smtClean="0"/>
            </a:br>
            <a:r>
              <a:rPr lang="en-US" dirty="0" smtClean="0"/>
              <a:t>. </a:t>
            </a:r>
            <a:endParaRPr lang="el-GR" dirty="0"/>
          </a:p>
        </p:txBody>
      </p:sp>
      <p:pic>
        <p:nvPicPr>
          <p:cNvPr id="2050" name="Picture 2" descr="C:\Users\GIANNIS\Desktop\project\1_3kv-yNMBhjs21Tnc-Wowiw.jpeg"/>
          <p:cNvPicPr>
            <a:picLocks noChangeAspect="1" noChangeArrowheads="1"/>
          </p:cNvPicPr>
          <p:nvPr/>
        </p:nvPicPr>
        <p:blipFill>
          <a:blip r:embed="rId2" cstate="print"/>
          <a:srcRect/>
          <a:stretch>
            <a:fillRect/>
          </a:stretch>
        </p:blipFill>
        <p:spPr bwMode="auto">
          <a:xfrm>
            <a:off x="4427984" y="2276872"/>
            <a:ext cx="3817607" cy="2863205"/>
          </a:xfrm>
          <a:prstGeom prst="rect">
            <a:avLst/>
          </a:prstGeom>
          <a:noFill/>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n-US" dirty="0" smtClean="0"/>
              <a:t>History</a:t>
            </a:r>
            <a:endParaRPr lang="el-GR" dirty="0"/>
          </a:p>
        </p:txBody>
      </p:sp>
      <p:sp>
        <p:nvSpPr>
          <p:cNvPr id="4" name="3 - Ορθογώνιο"/>
          <p:cNvSpPr/>
          <p:nvPr/>
        </p:nvSpPr>
        <p:spPr>
          <a:xfrm>
            <a:off x="899592" y="1628800"/>
            <a:ext cx="2358008" cy="3970318"/>
          </a:xfrm>
          <a:prstGeom prst="rect">
            <a:avLst/>
          </a:prstGeom>
        </p:spPr>
        <p:txBody>
          <a:bodyPr wrap="square">
            <a:spAutoFit/>
          </a:bodyPr>
          <a:lstStyle/>
          <a:p>
            <a:r>
              <a:rPr lang="en-US" dirty="0" smtClean="0"/>
              <a:t>Alexandria was founded around a small, ancient Egyptian town </a:t>
            </a:r>
            <a:r>
              <a:rPr lang="en-US" i="1" dirty="0" smtClean="0"/>
              <a:t>c.</a:t>
            </a:r>
            <a:r>
              <a:rPr lang="en-US" dirty="0" smtClean="0"/>
              <a:t> 331 BC by Alexander the Great. It became an important center of Hellenistic civilization and remained the capital of Ptolemaic (Greek) Egypt and Roman and Byzantine Egypt for almost 1000 years</a:t>
            </a:r>
            <a:endParaRPr lang="el-GR" dirty="0"/>
          </a:p>
        </p:txBody>
      </p:sp>
      <p:pic>
        <p:nvPicPr>
          <p:cNvPr id="1026" name="Picture 2" descr="C:\Users\GIANNIS\Desktop\project\def147e5a3c165b579b804a0958cceef.gif"/>
          <p:cNvPicPr>
            <a:picLocks noChangeAspect="1" noChangeArrowheads="1"/>
          </p:cNvPicPr>
          <p:nvPr/>
        </p:nvPicPr>
        <p:blipFill>
          <a:blip r:embed="rId2" cstate="print"/>
          <a:srcRect/>
          <a:stretch>
            <a:fillRect/>
          </a:stretch>
        </p:blipFill>
        <p:spPr bwMode="auto">
          <a:xfrm>
            <a:off x="3203848" y="2060848"/>
            <a:ext cx="5676979" cy="2880320"/>
          </a:xfrm>
          <a:prstGeom prst="rect">
            <a:avLst/>
          </a:prstGeom>
          <a:noFill/>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4" name="3 - Ορθογώνιο"/>
          <p:cNvSpPr/>
          <p:nvPr/>
        </p:nvSpPr>
        <p:spPr>
          <a:xfrm>
            <a:off x="683568" y="2204864"/>
            <a:ext cx="4032448" cy="1754326"/>
          </a:xfrm>
          <a:prstGeom prst="rect">
            <a:avLst/>
          </a:prstGeom>
        </p:spPr>
        <p:txBody>
          <a:bodyPr wrap="square">
            <a:spAutoFit/>
          </a:bodyPr>
          <a:lstStyle/>
          <a:p>
            <a:r>
              <a:rPr lang="en-US" dirty="0" smtClean="0"/>
              <a:t>Alexandria was the intellectual and cultural center of the ancient world for some time. The city and its museum attracted many of the greatest scholars, including Greeks, Jews and Syrians.</a:t>
            </a:r>
            <a:endParaRPr lang="el-GR" dirty="0"/>
          </a:p>
        </p:txBody>
      </p:sp>
      <p:sp>
        <p:nvSpPr>
          <p:cNvPr id="5" name="4 - Ορθογώνιο"/>
          <p:cNvSpPr/>
          <p:nvPr/>
        </p:nvSpPr>
        <p:spPr>
          <a:xfrm>
            <a:off x="611560" y="4509120"/>
            <a:ext cx="7992888" cy="923330"/>
          </a:xfrm>
          <a:prstGeom prst="rect">
            <a:avLst/>
          </a:prstGeom>
        </p:spPr>
        <p:txBody>
          <a:bodyPr wrap="square">
            <a:spAutoFit/>
          </a:bodyPr>
          <a:lstStyle/>
          <a:p>
            <a:r>
              <a:rPr lang="en-US" dirty="0" smtClean="0"/>
              <a:t>In the early Christian Church, the city was the center of the Patriarchate of Alexandria, which was one of the major centers of early Christianity in the Eastern Roman Empire.</a:t>
            </a:r>
            <a:endParaRPr lang="el-GR" dirty="0"/>
          </a:p>
        </p:txBody>
      </p:sp>
      <p:pic>
        <p:nvPicPr>
          <p:cNvPr id="1026" name="Picture 2" descr="C:\Users\GIANNIS\Desktop\project\αρχείο λήψης (3).jpg"/>
          <p:cNvPicPr>
            <a:picLocks noChangeAspect="1" noChangeArrowheads="1"/>
          </p:cNvPicPr>
          <p:nvPr/>
        </p:nvPicPr>
        <p:blipFill>
          <a:blip r:embed="rId2" cstate="print"/>
          <a:srcRect/>
          <a:stretch>
            <a:fillRect/>
          </a:stretch>
        </p:blipFill>
        <p:spPr bwMode="auto">
          <a:xfrm>
            <a:off x="4788023" y="2132856"/>
            <a:ext cx="3857571" cy="2160240"/>
          </a:xfrm>
          <a:prstGeom prst="rect">
            <a:avLst/>
          </a:prstGeom>
          <a:noFill/>
        </p:spPr>
      </p:pic>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4" name="3 - Ορθογώνιο"/>
          <p:cNvSpPr/>
          <p:nvPr/>
        </p:nvSpPr>
        <p:spPr>
          <a:xfrm>
            <a:off x="683568" y="1556792"/>
            <a:ext cx="3240360" cy="2862322"/>
          </a:xfrm>
          <a:prstGeom prst="rect">
            <a:avLst/>
          </a:prstGeom>
        </p:spPr>
        <p:txBody>
          <a:bodyPr wrap="square">
            <a:spAutoFit/>
          </a:bodyPr>
          <a:lstStyle/>
          <a:p>
            <a:r>
              <a:rPr lang="en-US" dirty="0" smtClean="0"/>
              <a:t>The city fell to the Arabs in AD 641, and a new capital of Egypt, </a:t>
            </a:r>
            <a:r>
              <a:rPr lang="en-US" dirty="0" err="1" smtClean="0"/>
              <a:t>Fustat</a:t>
            </a:r>
            <a:r>
              <a:rPr lang="en-US" dirty="0" smtClean="0"/>
              <a:t>, was founded on the Nile. After Alexandria's status as the country's capital ended, it fell into a long decline, which by the late Ottoman period, had seen it reduced to little more than a small fishing village</a:t>
            </a:r>
            <a:endParaRPr lang="el-GR" dirty="0"/>
          </a:p>
        </p:txBody>
      </p:sp>
      <p:sp>
        <p:nvSpPr>
          <p:cNvPr id="5" name="4 - Ορθογώνιο"/>
          <p:cNvSpPr/>
          <p:nvPr/>
        </p:nvSpPr>
        <p:spPr>
          <a:xfrm>
            <a:off x="683568" y="4581128"/>
            <a:ext cx="7344816" cy="1477328"/>
          </a:xfrm>
          <a:prstGeom prst="rect">
            <a:avLst/>
          </a:prstGeom>
        </p:spPr>
        <p:txBody>
          <a:bodyPr wrap="square">
            <a:spAutoFit/>
          </a:bodyPr>
          <a:lstStyle/>
          <a:p>
            <a:r>
              <a:rPr lang="en-US" dirty="0" smtClean="0"/>
              <a:t>The French army under Napoleon captured the city in 1798 and the British soon captured it from the French, retaining Alexandria within their sphere of influence for 150 years. The city grew in the early 19th century under the industrialization program of Mohammad Ali, the viceroy of Egypt.</a:t>
            </a:r>
            <a:endParaRPr lang="el-GR" dirty="0"/>
          </a:p>
        </p:txBody>
      </p:sp>
      <p:pic>
        <p:nvPicPr>
          <p:cNvPr id="4098" name="Picture 2" descr="C:\Users\GIANNIS\Desktop\project\conquest1.jpg"/>
          <p:cNvPicPr>
            <a:picLocks noChangeAspect="1" noChangeArrowheads="1"/>
          </p:cNvPicPr>
          <p:nvPr/>
        </p:nvPicPr>
        <p:blipFill>
          <a:blip r:embed="rId2" cstate="print"/>
          <a:srcRect/>
          <a:stretch>
            <a:fillRect/>
          </a:stretch>
        </p:blipFill>
        <p:spPr bwMode="auto">
          <a:xfrm>
            <a:off x="4067944" y="1844823"/>
            <a:ext cx="3888432" cy="2728347"/>
          </a:xfrm>
          <a:prstGeom prst="rect">
            <a:avLst/>
          </a:prstGeom>
          <a:noFill/>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n-US" dirty="0" smtClean="0"/>
              <a:t>Geography</a:t>
            </a:r>
            <a:endParaRPr lang="el-GR" dirty="0"/>
          </a:p>
        </p:txBody>
      </p:sp>
      <p:sp>
        <p:nvSpPr>
          <p:cNvPr id="4" name="3 - Ορθογώνιο"/>
          <p:cNvSpPr/>
          <p:nvPr/>
        </p:nvSpPr>
        <p:spPr>
          <a:xfrm>
            <a:off x="539552" y="1772816"/>
            <a:ext cx="8280920" cy="646331"/>
          </a:xfrm>
          <a:prstGeom prst="rect">
            <a:avLst/>
          </a:prstGeom>
        </p:spPr>
        <p:txBody>
          <a:bodyPr wrap="square">
            <a:spAutoFit/>
          </a:bodyPr>
          <a:lstStyle/>
          <a:p>
            <a:r>
              <a:rPr lang="en-US" dirty="0" smtClean="0"/>
              <a:t>Alexandria is located in the country of Egypt, on the southern coast of the Mediterranean.</a:t>
            </a:r>
            <a:r>
              <a:rPr lang="el-GR" b="1" dirty="0" smtClean="0"/>
              <a:t> </a:t>
            </a:r>
            <a:endParaRPr lang="en-US" dirty="0" smtClean="0"/>
          </a:p>
        </p:txBody>
      </p:sp>
      <p:sp>
        <p:nvSpPr>
          <p:cNvPr id="5" name="4 - Ορθογώνιο"/>
          <p:cNvSpPr/>
          <p:nvPr/>
        </p:nvSpPr>
        <p:spPr>
          <a:xfrm>
            <a:off x="539552" y="2492896"/>
            <a:ext cx="7776864" cy="369332"/>
          </a:xfrm>
          <a:prstGeom prst="rect">
            <a:avLst/>
          </a:prstGeom>
        </p:spPr>
        <p:txBody>
          <a:bodyPr wrap="square">
            <a:spAutoFit/>
          </a:bodyPr>
          <a:lstStyle/>
          <a:p>
            <a:r>
              <a:rPr lang="en-US" dirty="0" smtClean="0"/>
              <a:t>Alexandria has a borderline hot desert climate</a:t>
            </a:r>
            <a:endParaRPr lang="el-GR" dirty="0"/>
          </a:p>
        </p:txBody>
      </p:sp>
      <p:sp>
        <p:nvSpPr>
          <p:cNvPr id="6" name="5 - Ορθογώνιο"/>
          <p:cNvSpPr/>
          <p:nvPr/>
        </p:nvSpPr>
        <p:spPr>
          <a:xfrm>
            <a:off x="611560" y="2852936"/>
            <a:ext cx="7776864" cy="923330"/>
          </a:xfrm>
          <a:prstGeom prst="rect">
            <a:avLst/>
          </a:prstGeom>
        </p:spPr>
        <p:txBody>
          <a:bodyPr wrap="square">
            <a:spAutoFit/>
          </a:bodyPr>
          <a:lstStyle/>
          <a:p>
            <a:r>
              <a:rPr lang="en-US" dirty="0" smtClean="0"/>
              <a:t> The city's climate is influenced by the Mediterranean Sea, moderating its temperatures, causing variable rainy winters and moderately hot summers that, at times, can be very humid</a:t>
            </a:r>
            <a:endParaRPr lang="el-GR" dirty="0"/>
          </a:p>
        </p:txBody>
      </p:sp>
      <p:pic>
        <p:nvPicPr>
          <p:cNvPr id="1026" name="Picture 2" descr="C:\Users\GIANNIS\Desktop\project\XxZOEUv.jpg"/>
          <p:cNvPicPr>
            <a:picLocks noChangeAspect="1" noChangeArrowheads="1"/>
          </p:cNvPicPr>
          <p:nvPr/>
        </p:nvPicPr>
        <p:blipFill>
          <a:blip r:embed="rId2" cstate="print"/>
          <a:srcRect/>
          <a:stretch>
            <a:fillRect/>
          </a:stretch>
        </p:blipFill>
        <p:spPr bwMode="auto">
          <a:xfrm>
            <a:off x="395535" y="3789040"/>
            <a:ext cx="8426157" cy="2160240"/>
          </a:xfrm>
          <a:prstGeom prst="rect">
            <a:avLst/>
          </a:prstGeom>
          <a:noFill/>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n-US" dirty="0" smtClean="0"/>
              <a:t>Sights</a:t>
            </a:r>
            <a:endParaRPr lang="el-GR" dirty="0"/>
          </a:p>
        </p:txBody>
      </p:sp>
      <p:sp>
        <p:nvSpPr>
          <p:cNvPr id="4" name="3 - Ορθογώνιο"/>
          <p:cNvSpPr/>
          <p:nvPr/>
        </p:nvSpPr>
        <p:spPr>
          <a:xfrm>
            <a:off x="467544" y="1844824"/>
            <a:ext cx="4104456" cy="1200329"/>
          </a:xfrm>
          <a:prstGeom prst="rect">
            <a:avLst/>
          </a:prstGeom>
        </p:spPr>
        <p:txBody>
          <a:bodyPr wrap="square">
            <a:spAutoFit/>
          </a:bodyPr>
          <a:lstStyle/>
          <a:p>
            <a:r>
              <a:rPr lang="en-US" dirty="0" smtClean="0"/>
              <a:t>"Pompey's Pillar", a Roman triumphal column, is one of the best-known ancient monuments still standing in Alexandria today. </a:t>
            </a:r>
            <a:endParaRPr lang="el-GR" dirty="0"/>
          </a:p>
        </p:txBody>
      </p:sp>
      <p:sp>
        <p:nvSpPr>
          <p:cNvPr id="5" name="4 - Ορθογώνιο"/>
          <p:cNvSpPr/>
          <p:nvPr/>
        </p:nvSpPr>
        <p:spPr>
          <a:xfrm>
            <a:off x="4139952" y="4005064"/>
            <a:ext cx="4680520" cy="923330"/>
          </a:xfrm>
          <a:prstGeom prst="rect">
            <a:avLst/>
          </a:prstGeom>
        </p:spPr>
        <p:txBody>
          <a:bodyPr wrap="square">
            <a:spAutoFit/>
          </a:bodyPr>
          <a:lstStyle/>
          <a:p>
            <a:r>
              <a:rPr lang="en-US" dirty="0" smtClean="0"/>
              <a:t>Alexandria's catacombs, known as </a:t>
            </a:r>
            <a:r>
              <a:rPr lang="en-US" i="1" dirty="0" err="1" smtClean="0"/>
              <a:t>Kom</a:t>
            </a:r>
            <a:r>
              <a:rPr lang="en-US" i="1" dirty="0" smtClean="0"/>
              <a:t> El </a:t>
            </a:r>
            <a:r>
              <a:rPr lang="en-US" i="1" dirty="0" err="1" smtClean="0"/>
              <a:t>Shoqafa</a:t>
            </a:r>
            <a:r>
              <a:rPr lang="en-US" dirty="0" smtClean="0"/>
              <a:t>, are a short distance southwest of the pillar, consist of a multi-level labyrinth</a:t>
            </a:r>
            <a:endParaRPr lang="el-GR" dirty="0"/>
          </a:p>
        </p:txBody>
      </p:sp>
      <p:pic>
        <p:nvPicPr>
          <p:cNvPr id="2050" name="Picture 2" descr="C:\Users\GIANNIS\Desktop\project\images.jpg"/>
          <p:cNvPicPr>
            <a:picLocks noChangeAspect="1" noChangeArrowheads="1"/>
          </p:cNvPicPr>
          <p:nvPr/>
        </p:nvPicPr>
        <p:blipFill>
          <a:blip r:embed="rId2" cstate="print"/>
          <a:srcRect/>
          <a:stretch>
            <a:fillRect/>
          </a:stretch>
        </p:blipFill>
        <p:spPr bwMode="auto">
          <a:xfrm>
            <a:off x="4644008" y="1484784"/>
            <a:ext cx="3384376" cy="2427143"/>
          </a:xfrm>
          <a:prstGeom prst="rect">
            <a:avLst/>
          </a:prstGeom>
          <a:noFill/>
        </p:spPr>
      </p:pic>
      <p:pic>
        <p:nvPicPr>
          <p:cNvPr id="2051" name="Picture 3" descr="C:\Users\GIANNIS\Desktop\project\discover-alexandria-day-tour-from-cairo-to-catacombs-of-kom-el-shoqafa-pompeys-pillar-national-museum-and-montaza-gardens-with-lunch-PTcO9Ic0.jpg"/>
          <p:cNvPicPr>
            <a:picLocks noChangeAspect="1" noChangeArrowheads="1"/>
          </p:cNvPicPr>
          <p:nvPr/>
        </p:nvPicPr>
        <p:blipFill>
          <a:blip r:embed="rId3" cstate="print"/>
          <a:srcRect/>
          <a:stretch>
            <a:fillRect/>
          </a:stretch>
        </p:blipFill>
        <p:spPr bwMode="auto">
          <a:xfrm>
            <a:off x="539552" y="3573017"/>
            <a:ext cx="3479427" cy="2304256"/>
          </a:xfrm>
          <a:prstGeom prst="rect">
            <a:avLst/>
          </a:prstGeom>
          <a:noFill/>
        </p:spPr>
      </p:pic>
      <p:sp>
        <p:nvSpPr>
          <p:cNvPr id="8" name="7 - Ορθογώνιο"/>
          <p:cNvSpPr/>
          <p:nvPr/>
        </p:nvSpPr>
        <p:spPr>
          <a:xfrm>
            <a:off x="4139952" y="4869160"/>
            <a:ext cx="4824536" cy="1477328"/>
          </a:xfrm>
          <a:prstGeom prst="rect">
            <a:avLst/>
          </a:prstGeom>
        </p:spPr>
        <p:txBody>
          <a:bodyPr wrap="square">
            <a:spAutoFit/>
          </a:bodyPr>
          <a:lstStyle/>
          <a:p>
            <a:r>
              <a:rPr lang="en-US" dirty="0" smtClean="0"/>
              <a:t> featuring dozens of chambers adorned with sculpted pillars, statues, and other </a:t>
            </a:r>
            <a:r>
              <a:rPr lang="en-US" dirty="0" err="1" smtClean="0"/>
              <a:t>syncretic</a:t>
            </a:r>
            <a:r>
              <a:rPr lang="en-US" dirty="0" smtClean="0"/>
              <a:t> Romano-Egyptian religious symbols, burial niches, and sarcophagi, as well as a large Roman-style banquet room</a:t>
            </a:r>
            <a:endParaRPr lang="el-GR" dirty="0"/>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539552" y="1556792"/>
            <a:ext cx="3816424" cy="1754326"/>
          </a:xfrm>
          <a:prstGeom prst="rect">
            <a:avLst/>
          </a:prstGeom>
        </p:spPr>
        <p:txBody>
          <a:bodyPr wrap="square">
            <a:spAutoFit/>
          </a:bodyPr>
          <a:lstStyle/>
          <a:p>
            <a:r>
              <a:rPr lang="en-US" dirty="0" smtClean="0"/>
              <a:t>The most extensive ancient excavation currently being conducted in Alexandria is known as </a:t>
            </a:r>
            <a:r>
              <a:rPr lang="en-US" dirty="0" err="1" smtClean="0"/>
              <a:t>Kom</a:t>
            </a:r>
            <a:r>
              <a:rPr lang="en-US" dirty="0" smtClean="0"/>
              <a:t> El </a:t>
            </a:r>
            <a:r>
              <a:rPr lang="en-US" dirty="0" err="1" smtClean="0"/>
              <a:t>Deka</a:t>
            </a:r>
            <a:r>
              <a:rPr lang="en-US" dirty="0" smtClean="0"/>
              <a:t>. It has revealed the ancient city's well-preserved theater, and the remains of its Roman-era baths.</a:t>
            </a:r>
            <a:endParaRPr lang="el-GR" dirty="0"/>
          </a:p>
        </p:txBody>
      </p:sp>
      <p:pic>
        <p:nvPicPr>
          <p:cNvPr id="3074" name="Picture 2" descr="C:\Users\GIANNIS\Desktop\project\αρχείο λήψης.jpg"/>
          <p:cNvPicPr>
            <a:picLocks noChangeAspect="1" noChangeArrowheads="1"/>
          </p:cNvPicPr>
          <p:nvPr/>
        </p:nvPicPr>
        <p:blipFill>
          <a:blip r:embed="rId2" cstate="print"/>
          <a:srcRect/>
          <a:stretch>
            <a:fillRect/>
          </a:stretch>
        </p:blipFill>
        <p:spPr bwMode="auto">
          <a:xfrm>
            <a:off x="4499992" y="1772816"/>
            <a:ext cx="3888432" cy="1741089"/>
          </a:xfrm>
          <a:prstGeom prst="rect">
            <a:avLst/>
          </a:prstGeom>
          <a:noFill/>
        </p:spPr>
      </p:pic>
      <p:sp>
        <p:nvSpPr>
          <p:cNvPr id="6" name="5 - Ορθογώνιο"/>
          <p:cNvSpPr/>
          <p:nvPr/>
        </p:nvSpPr>
        <p:spPr>
          <a:xfrm>
            <a:off x="4499992" y="4149080"/>
            <a:ext cx="4139952" cy="1754326"/>
          </a:xfrm>
          <a:prstGeom prst="rect">
            <a:avLst/>
          </a:prstGeom>
        </p:spPr>
        <p:txBody>
          <a:bodyPr wrap="square">
            <a:spAutoFit/>
          </a:bodyPr>
          <a:lstStyle/>
          <a:p>
            <a:r>
              <a:rPr lang="en-US" dirty="0" smtClean="0"/>
              <a:t>The temple of </a:t>
            </a:r>
            <a:r>
              <a:rPr lang="en-US" dirty="0" err="1" smtClean="0"/>
              <a:t>taposiris</a:t>
            </a:r>
            <a:r>
              <a:rPr lang="en-US" dirty="0" smtClean="0"/>
              <a:t> </a:t>
            </a:r>
            <a:r>
              <a:rPr lang="en-US" dirty="0" err="1" smtClean="0"/>
              <a:t>manga</a:t>
            </a:r>
            <a:r>
              <a:rPr lang="en-US" dirty="0" smtClean="0"/>
              <a:t> was built in the Ptolemy era and dedicated to Osiris, which finished the construction of Alexandria. It is located in </a:t>
            </a:r>
            <a:r>
              <a:rPr lang="en-US" dirty="0" err="1" smtClean="0"/>
              <a:t>Abusir</a:t>
            </a:r>
            <a:r>
              <a:rPr lang="en-US" dirty="0" smtClean="0"/>
              <a:t>, the western suburb of Alexandria in Borg el Arab city</a:t>
            </a:r>
            <a:endParaRPr lang="el-GR" dirty="0"/>
          </a:p>
        </p:txBody>
      </p:sp>
      <p:pic>
        <p:nvPicPr>
          <p:cNvPr id="3075" name="Picture 3" descr="C:\Users\GIANNIS\Desktop\project\αρχείο λήψης (1).jpg"/>
          <p:cNvPicPr>
            <a:picLocks noChangeAspect="1" noChangeArrowheads="1"/>
          </p:cNvPicPr>
          <p:nvPr/>
        </p:nvPicPr>
        <p:blipFill>
          <a:blip r:embed="rId3" cstate="print"/>
          <a:srcRect/>
          <a:stretch>
            <a:fillRect/>
          </a:stretch>
        </p:blipFill>
        <p:spPr bwMode="auto">
          <a:xfrm>
            <a:off x="611560" y="3621549"/>
            <a:ext cx="3672408" cy="2475176"/>
          </a:xfrm>
          <a:prstGeom prst="rect">
            <a:avLst/>
          </a:prstGeom>
          <a:noFill/>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n-US" dirty="0" smtClean="0"/>
              <a:t>Religion</a:t>
            </a:r>
            <a:endParaRPr lang="el-GR" dirty="0"/>
          </a:p>
        </p:txBody>
      </p:sp>
      <p:sp>
        <p:nvSpPr>
          <p:cNvPr id="3" name="2 - Ορθογώνιο"/>
          <p:cNvSpPr/>
          <p:nvPr/>
        </p:nvSpPr>
        <p:spPr>
          <a:xfrm>
            <a:off x="827584" y="1772816"/>
            <a:ext cx="5112568" cy="923330"/>
          </a:xfrm>
          <a:prstGeom prst="rect">
            <a:avLst/>
          </a:prstGeom>
        </p:spPr>
        <p:txBody>
          <a:bodyPr wrap="square">
            <a:spAutoFit/>
          </a:bodyPr>
          <a:lstStyle/>
          <a:p>
            <a:r>
              <a:rPr lang="en-US" dirty="0" smtClean="0"/>
              <a:t>After Rome and Constantinople, Alexandria was considered the third-most important seat of Christianity in the world.</a:t>
            </a:r>
            <a:endParaRPr lang="el-GR" dirty="0"/>
          </a:p>
        </p:txBody>
      </p:sp>
      <p:sp>
        <p:nvSpPr>
          <p:cNvPr id="4" name="3 - Ορθογώνιο"/>
          <p:cNvSpPr/>
          <p:nvPr/>
        </p:nvSpPr>
        <p:spPr>
          <a:xfrm>
            <a:off x="3419872" y="3429000"/>
            <a:ext cx="5328592" cy="1200329"/>
          </a:xfrm>
          <a:prstGeom prst="rect">
            <a:avLst/>
          </a:prstGeom>
        </p:spPr>
        <p:txBody>
          <a:bodyPr wrap="square">
            <a:spAutoFit/>
          </a:bodyPr>
          <a:lstStyle/>
          <a:p>
            <a:r>
              <a:rPr lang="en-US" dirty="0" smtClean="0"/>
              <a:t>Alexandria's once-flourishing Jewish community declined rapidly following the 1948 Arab–Israeli War The community once numbered 50,000 but is now estimated at below 50.</a:t>
            </a:r>
            <a:endParaRPr lang="el-GR" dirty="0"/>
          </a:p>
        </p:txBody>
      </p:sp>
      <p:sp>
        <p:nvSpPr>
          <p:cNvPr id="5" name="4 - Ορθογώνιο"/>
          <p:cNvSpPr/>
          <p:nvPr/>
        </p:nvSpPr>
        <p:spPr>
          <a:xfrm>
            <a:off x="899592" y="4653136"/>
            <a:ext cx="4464496" cy="1200329"/>
          </a:xfrm>
          <a:prstGeom prst="rect">
            <a:avLst/>
          </a:prstGeom>
        </p:spPr>
        <p:txBody>
          <a:bodyPr wrap="square">
            <a:spAutoFit/>
          </a:bodyPr>
          <a:lstStyle/>
          <a:p>
            <a:r>
              <a:rPr lang="en-US" dirty="0" smtClean="0"/>
              <a:t>The most famous mosque in Alexandria is El-</a:t>
            </a:r>
            <a:r>
              <a:rPr lang="en-US" dirty="0" err="1" smtClean="0"/>
              <a:t>Mursi</a:t>
            </a:r>
            <a:r>
              <a:rPr lang="en-US" dirty="0" smtClean="0"/>
              <a:t> </a:t>
            </a:r>
            <a:r>
              <a:rPr lang="en-US" dirty="0" err="1" smtClean="0"/>
              <a:t>Abul</a:t>
            </a:r>
            <a:r>
              <a:rPr lang="en-US" dirty="0" smtClean="0"/>
              <a:t> </a:t>
            </a:r>
            <a:r>
              <a:rPr lang="en-US" dirty="0" err="1" smtClean="0"/>
              <a:t>Abbas</a:t>
            </a:r>
            <a:r>
              <a:rPr lang="en-US" dirty="0" smtClean="0"/>
              <a:t> Mosque in </a:t>
            </a:r>
            <a:r>
              <a:rPr lang="en-US" dirty="0" err="1" smtClean="0"/>
              <a:t>Bahary</a:t>
            </a:r>
            <a:r>
              <a:rPr lang="en-US" dirty="0" smtClean="0"/>
              <a:t> Alexandria is the base of the </a:t>
            </a:r>
            <a:r>
              <a:rPr lang="en-US" dirty="0" err="1" smtClean="0"/>
              <a:t>Salafi</a:t>
            </a:r>
            <a:r>
              <a:rPr lang="en-US" dirty="0" smtClean="0"/>
              <a:t> movements in Egypt</a:t>
            </a:r>
            <a:endParaRPr lang="el-GR" dirty="0"/>
          </a:p>
        </p:txBody>
      </p:sp>
      <p:pic>
        <p:nvPicPr>
          <p:cNvPr id="1026" name="Picture 2" descr="C:\Users\GIANNIS\Desktop\project\Mezquita_abu_el_abbas-alejandria-2007.JPG"/>
          <p:cNvPicPr>
            <a:picLocks noChangeAspect="1" noChangeArrowheads="1"/>
          </p:cNvPicPr>
          <p:nvPr/>
        </p:nvPicPr>
        <p:blipFill>
          <a:blip r:embed="rId2" cstate="print"/>
          <a:srcRect/>
          <a:stretch>
            <a:fillRect/>
          </a:stretch>
        </p:blipFill>
        <p:spPr bwMode="auto">
          <a:xfrm>
            <a:off x="5580112" y="4653136"/>
            <a:ext cx="2286000" cy="1600200"/>
          </a:xfrm>
          <a:prstGeom prst="rect">
            <a:avLst/>
          </a:prstGeom>
          <a:noFill/>
        </p:spPr>
      </p:pic>
      <p:pic>
        <p:nvPicPr>
          <p:cNvPr id="1027" name="Picture 3" descr="C:\Users\GIANNIS\Desktop\project\Egyptian_Alexandria_Jewish_girls_during_BatMitzva.jpg"/>
          <p:cNvPicPr>
            <a:picLocks noChangeAspect="1" noChangeArrowheads="1"/>
          </p:cNvPicPr>
          <p:nvPr/>
        </p:nvPicPr>
        <p:blipFill>
          <a:blip r:embed="rId3" cstate="print"/>
          <a:srcRect/>
          <a:stretch>
            <a:fillRect/>
          </a:stretch>
        </p:blipFill>
        <p:spPr bwMode="auto">
          <a:xfrm>
            <a:off x="899592" y="2924944"/>
            <a:ext cx="2448272" cy="1636049"/>
          </a:xfrm>
          <a:prstGeom prst="rect">
            <a:avLst/>
          </a:prstGeom>
          <a:noFill/>
        </p:spPr>
      </p:pic>
      <p:pic>
        <p:nvPicPr>
          <p:cNvPr id="1028" name="Picture 4" descr="C:\Users\GIANNIS\Desktop\project\220px-StMarkCathAlex.jpg"/>
          <p:cNvPicPr>
            <a:picLocks noChangeAspect="1" noChangeArrowheads="1"/>
          </p:cNvPicPr>
          <p:nvPr/>
        </p:nvPicPr>
        <p:blipFill>
          <a:blip r:embed="rId4" cstate="print"/>
          <a:srcRect/>
          <a:stretch>
            <a:fillRect/>
          </a:stretch>
        </p:blipFill>
        <p:spPr bwMode="auto">
          <a:xfrm>
            <a:off x="5940152" y="1484784"/>
            <a:ext cx="1656184" cy="2021888"/>
          </a:xfrm>
          <a:prstGeom prst="rect">
            <a:avLst/>
          </a:prstGeom>
          <a:noFill/>
        </p:spPr>
      </p:pic>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Τήξη">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Τήξη">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Τήξη">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161</TotalTime>
  <Words>205</Words>
  <Application>Microsoft Office PowerPoint</Application>
  <PresentationFormat>Προβολή στην οθόνη (4:3)</PresentationFormat>
  <Paragraphs>35</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Τήξη</vt:lpstr>
      <vt:lpstr>ALEXANDRIA</vt:lpstr>
      <vt:lpstr>Διαφάνεια 2</vt:lpstr>
      <vt:lpstr>History</vt:lpstr>
      <vt:lpstr>Διαφάνεια 4</vt:lpstr>
      <vt:lpstr>Διαφάνεια 5</vt:lpstr>
      <vt:lpstr>Geography</vt:lpstr>
      <vt:lpstr>Sights</vt:lpstr>
      <vt:lpstr>Διαφάνεια 8</vt:lpstr>
      <vt:lpstr>Religion</vt:lpstr>
      <vt:lpstr>Culture</vt:lpstr>
      <vt:lpstr>The lighthouse</vt:lpstr>
      <vt:lpstr>Διαφάνεια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ALEXANDRIA</dc:title>
  <dc:creator>GIANNIS</dc:creator>
  <cp:lastModifiedBy>GIANNIS</cp:lastModifiedBy>
  <cp:revision>42</cp:revision>
  <dcterms:created xsi:type="dcterms:W3CDTF">2018-03-12T14:39:51Z</dcterms:created>
  <dcterms:modified xsi:type="dcterms:W3CDTF">2018-03-20T14:27:01Z</dcterms:modified>
</cp:coreProperties>
</file>