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Roboto"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72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459953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9457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ca80a4f17c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2ca80a4f17c_2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268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ca80a4f17c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2ca80a4f17c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9813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ca80a4f17c_2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2ca80a4f17c_2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140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ca80a4f17c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2ca80a4f17c_2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27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cc3a537d6b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2cc3a537d6b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8125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cc3a537d6b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2cc3a537d6b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6944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cc3a537d6b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2cc3a537d6b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131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cc3a537d6b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2cc3a537d6b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3627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c9c4518f1d_2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2c9c4518f1d_2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86294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c9c4518f1d_2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2c9c4518f1d_2_6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7879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cb3916f55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cb3916f55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2775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c9c4518f1d_2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2c9c4518f1d_2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413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c9a22ad88f_2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g2c9a22ad88f_2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868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c9a22ad88f_2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2c9a22ad88f_2_6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466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c9a22ad88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2c9a22ad88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492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ca80a4f17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ca80a4f1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7951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ca80a4f17c_2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2ca80a4f17c_2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445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a80a4f17c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2ca80a4f17c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8541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ca80a4f17c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2ca80a4f17c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9025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testazione sezione">
  <p:cSld name="SECTION_HEADER_1">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5" name="Google Shape;65;p13"/>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1200"/>
              </a:spcBef>
              <a:spcAft>
                <a:spcPts val="0"/>
              </a:spcAft>
              <a:buClr>
                <a:srgbClr val="888888"/>
              </a:buClr>
              <a:buSzPts val="1500"/>
              <a:buNone/>
              <a:defRPr sz="1500">
                <a:solidFill>
                  <a:srgbClr val="888888"/>
                </a:solidFill>
              </a:defRPr>
            </a:lvl2pPr>
            <a:lvl3pPr marL="1371600" lvl="2" indent="-228600" algn="l" rtl="0">
              <a:lnSpc>
                <a:spcPct val="90000"/>
              </a:lnSpc>
              <a:spcBef>
                <a:spcPts val="1200"/>
              </a:spcBef>
              <a:spcAft>
                <a:spcPts val="0"/>
              </a:spcAft>
              <a:buClr>
                <a:srgbClr val="888888"/>
              </a:buClr>
              <a:buSzPts val="1400"/>
              <a:buNone/>
              <a:defRPr sz="1400">
                <a:solidFill>
                  <a:srgbClr val="888888"/>
                </a:solidFill>
              </a:defRPr>
            </a:lvl3pPr>
            <a:lvl4pPr marL="1828800" lvl="3" indent="-228600" algn="l" rtl="0">
              <a:lnSpc>
                <a:spcPct val="90000"/>
              </a:lnSpc>
              <a:spcBef>
                <a:spcPts val="1200"/>
              </a:spcBef>
              <a:spcAft>
                <a:spcPts val="0"/>
              </a:spcAft>
              <a:buClr>
                <a:srgbClr val="888888"/>
              </a:buClr>
              <a:buSzPts val="1200"/>
              <a:buNone/>
              <a:defRPr sz="1200">
                <a:solidFill>
                  <a:srgbClr val="888888"/>
                </a:solidFill>
              </a:defRPr>
            </a:lvl4pPr>
            <a:lvl5pPr marL="2286000" lvl="4" indent="-228600" algn="l" rtl="0">
              <a:lnSpc>
                <a:spcPct val="90000"/>
              </a:lnSpc>
              <a:spcBef>
                <a:spcPts val="1200"/>
              </a:spcBef>
              <a:spcAft>
                <a:spcPts val="0"/>
              </a:spcAft>
              <a:buClr>
                <a:srgbClr val="888888"/>
              </a:buClr>
              <a:buSzPts val="1200"/>
              <a:buNone/>
              <a:defRPr sz="1200">
                <a:solidFill>
                  <a:srgbClr val="888888"/>
                </a:solidFill>
              </a:defRPr>
            </a:lvl5pPr>
            <a:lvl6pPr marL="2743200" lvl="5" indent="-228600" algn="l" rtl="0">
              <a:lnSpc>
                <a:spcPct val="90000"/>
              </a:lnSpc>
              <a:spcBef>
                <a:spcPts val="1200"/>
              </a:spcBef>
              <a:spcAft>
                <a:spcPts val="0"/>
              </a:spcAft>
              <a:buClr>
                <a:srgbClr val="888888"/>
              </a:buClr>
              <a:buSzPts val="1200"/>
              <a:buNone/>
              <a:defRPr sz="1200">
                <a:solidFill>
                  <a:srgbClr val="888888"/>
                </a:solidFill>
              </a:defRPr>
            </a:lvl6pPr>
            <a:lvl7pPr marL="3200400" lvl="6" indent="-228600" algn="l" rtl="0">
              <a:lnSpc>
                <a:spcPct val="90000"/>
              </a:lnSpc>
              <a:spcBef>
                <a:spcPts val="1200"/>
              </a:spcBef>
              <a:spcAft>
                <a:spcPts val="0"/>
              </a:spcAft>
              <a:buClr>
                <a:srgbClr val="888888"/>
              </a:buClr>
              <a:buSzPts val="1200"/>
              <a:buNone/>
              <a:defRPr sz="1200">
                <a:solidFill>
                  <a:srgbClr val="888888"/>
                </a:solidFill>
              </a:defRPr>
            </a:lvl7pPr>
            <a:lvl8pPr marL="3657600" lvl="7" indent="-228600" algn="l" rtl="0">
              <a:lnSpc>
                <a:spcPct val="90000"/>
              </a:lnSpc>
              <a:spcBef>
                <a:spcPts val="1200"/>
              </a:spcBef>
              <a:spcAft>
                <a:spcPts val="0"/>
              </a:spcAft>
              <a:buClr>
                <a:srgbClr val="888888"/>
              </a:buClr>
              <a:buSzPts val="1200"/>
              <a:buNone/>
              <a:defRPr sz="1200">
                <a:solidFill>
                  <a:srgbClr val="888888"/>
                </a:solidFill>
              </a:defRPr>
            </a:lvl8pPr>
            <a:lvl9pPr marL="4114800" lvl="8" indent="-228600" algn="l" rtl="0">
              <a:lnSpc>
                <a:spcPct val="90000"/>
              </a:lnSpc>
              <a:spcBef>
                <a:spcPts val="1200"/>
              </a:spcBef>
              <a:spcAft>
                <a:spcPts val="1200"/>
              </a:spcAft>
              <a:buClr>
                <a:srgbClr val="888888"/>
              </a:buClr>
              <a:buSzPts val="1200"/>
              <a:buNone/>
              <a:defRPr sz="1200">
                <a:solidFill>
                  <a:srgbClr val="888888"/>
                </a:solidFill>
              </a:defRPr>
            </a:lvl9pPr>
          </a:lstStyle>
          <a:p>
            <a:endParaRPr/>
          </a:p>
        </p:txBody>
      </p:sp>
      <p:sp>
        <p:nvSpPr>
          <p:cNvPr id="66" name="Google Shape;66;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ctrTitle"/>
          </p:nvPr>
        </p:nvSpPr>
        <p:spPr>
          <a:xfrm>
            <a:off x="771525" y="1743075"/>
            <a:ext cx="8222100" cy="93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ITALIAN SCHOOL SYSTEM</a:t>
            </a:r>
            <a:endParaRPr/>
          </a:p>
        </p:txBody>
      </p:sp>
      <p:sp>
        <p:nvSpPr>
          <p:cNvPr id="74" name="Google Shape;74;p14"/>
          <p:cNvSpPr txBox="1">
            <a:spLocks noGrp="1"/>
          </p:cNvSpPr>
          <p:nvPr>
            <p:ph type="subTitle" idx="1"/>
          </p:nvPr>
        </p:nvSpPr>
        <p:spPr>
          <a:xfrm>
            <a:off x="390525" y="2712930"/>
            <a:ext cx="8222100" cy="4329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it"/>
              <a:t>CONSORZIO REGIONALE ERASMUS+ USR TOSCANA, JOB SHADOWING TOSCANA-CREETE, APRIL 14-19 2024 </a:t>
            </a:r>
            <a:endParaRPr/>
          </a:p>
        </p:txBody>
      </p:sp>
      <p:sp>
        <p:nvSpPr>
          <p:cNvPr id="75" name="Google Shape;75;p14"/>
          <p:cNvSpPr txBox="1"/>
          <p:nvPr/>
        </p:nvSpPr>
        <p:spPr>
          <a:xfrm>
            <a:off x="390525" y="3715475"/>
            <a:ext cx="30000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500">
                <a:solidFill>
                  <a:schemeClr val="lt1"/>
                </a:solidFill>
                <a:latin typeface="Roboto"/>
                <a:ea typeface="Roboto"/>
                <a:cs typeface="Roboto"/>
                <a:sym typeface="Roboto"/>
              </a:rPr>
              <a:t>Alessandro Lattanzi</a:t>
            </a:r>
            <a:endParaRPr sz="1500">
              <a:solidFill>
                <a:schemeClr val="lt1"/>
              </a:solidFill>
              <a:latin typeface="Roboto"/>
              <a:ea typeface="Roboto"/>
              <a:cs typeface="Roboto"/>
              <a:sym typeface="Roboto"/>
            </a:endParaRPr>
          </a:p>
          <a:p>
            <a:pPr marL="0" lvl="0" indent="0" algn="l" rtl="0">
              <a:spcBef>
                <a:spcPts val="0"/>
              </a:spcBef>
              <a:spcAft>
                <a:spcPts val="0"/>
              </a:spcAft>
              <a:buNone/>
            </a:pPr>
            <a:r>
              <a:rPr lang="it" sz="1500">
                <a:solidFill>
                  <a:schemeClr val="lt1"/>
                </a:solidFill>
                <a:latin typeface="Roboto"/>
                <a:ea typeface="Roboto"/>
                <a:cs typeface="Roboto"/>
                <a:sym typeface="Roboto"/>
              </a:rPr>
              <a:t>Cecilia Martinelli</a:t>
            </a:r>
            <a:endParaRPr sz="1500">
              <a:solidFill>
                <a:schemeClr val="lt1"/>
              </a:solidFill>
              <a:latin typeface="Roboto"/>
              <a:ea typeface="Roboto"/>
              <a:cs typeface="Roboto"/>
              <a:sym typeface="Roboto"/>
            </a:endParaRPr>
          </a:p>
          <a:p>
            <a:pPr marL="0" lvl="0" indent="0" algn="l" rtl="0">
              <a:spcBef>
                <a:spcPts val="0"/>
              </a:spcBef>
              <a:spcAft>
                <a:spcPts val="0"/>
              </a:spcAft>
              <a:buNone/>
            </a:pPr>
            <a:r>
              <a:rPr lang="it" sz="1500">
                <a:solidFill>
                  <a:schemeClr val="lt1"/>
                </a:solidFill>
                <a:latin typeface="Roboto"/>
                <a:ea typeface="Roboto"/>
                <a:cs typeface="Roboto"/>
                <a:sym typeface="Roboto"/>
              </a:rPr>
              <a:t>Silvia Mauri</a:t>
            </a:r>
            <a:endParaRPr sz="1500">
              <a:solidFill>
                <a:schemeClr val="lt1"/>
              </a:solidFill>
              <a:latin typeface="Roboto"/>
              <a:ea typeface="Roboto"/>
              <a:cs typeface="Roboto"/>
              <a:sym typeface="Roboto"/>
            </a:endParaRPr>
          </a:p>
          <a:p>
            <a:pPr marL="0" lvl="0" indent="0" algn="l" rtl="0">
              <a:spcBef>
                <a:spcPts val="0"/>
              </a:spcBef>
              <a:spcAft>
                <a:spcPts val="0"/>
              </a:spcAft>
              <a:buNone/>
            </a:pPr>
            <a:r>
              <a:rPr lang="it" sz="1500">
                <a:solidFill>
                  <a:schemeClr val="lt1"/>
                </a:solidFill>
                <a:latin typeface="Roboto"/>
                <a:ea typeface="Roboto"/>
                <a:cs typeface="Roboto"/>
                <a:sym typeface="Roboto"/>
              </a:rPr>
              <a:t>Fabiola De Paoli</a:t>
            </a:r>
            <a:endParaRPr sz="1500">
              <a:solidFill>
                <a:schemeClr val="lt1"/>
              </a:solidFill>
              <a:latin typeface="Roboto"/>
              <a:ea typeface="Roboto"/>
              <a:cs typeface="Roboto"/>
              <a:sym typeface="Roboto"/>
            </a:endParaRPr>
          </a:p>
          <a:p>
            <a:pPr marL="0" lvl="0" indent="0" algn="l" rtl="0">
              <a:spcBef>
                <a:spcPts val="0"/>
              </a:spcBef>
              <a:spcAft>
                <a:spcPts val="0"/>
              </a:spcAft>
              <a:buNone/>
            </a:pPr>
            <a:endParaRPr sz="1800">
              <a:solidFill>
                <a:schemeClr val="lt1"/>
              </a:solidFill>
              <a:latin typeface="Roboto"/>
              <a:ea typeface="Roboto"/>
              <a:cs typeface="Roboto"/>
              <a:sym typeface="Roboto"/>
            </a:endParaRPr>
          </a:p>
        </p:txBody>
      </p:sp>
      <p:pic>
        <p:nvPicPr>
          <p:cNvPr id="76" name="Google Shape;76;p14"/>
          <p:cNvPicPr preferRelativeResize="0"/>
          <p:nvPr/>
        </p:nvPicPr>
        <p:blipFill>
          <a:blip r:embed="rId3">
            <a:alphaModFix/>
          </a:blip>
          <a:stretch>
            <a:fillRect/>
          </a:stretch>
        </p:blipFill>
        <p:spPr>
          <a:xfrm>
            <a:off x="2940573" y="76200"/>
            <a:ext cx="3094521" cy="1285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ctrTitle"/>
          </p:nvPr>
        </p:nvSpPr>
        <p:spPr>
          <a:xfrm>
            <a:off x="390525" y="0"/>
            <a:ext cx="8222100" cy="1376100"/>
          </a:xfrm>
          <a:prstGeom prst="rect">
            <a:avLst/>
          </a:prstGeom>
          <a:noFill/>
          <a:ln>
            <a:noFill/>
          </a:ln>
        </p:spPr>
        <p:txBody>
          <a:bodyPr spcFirstLastPara="1" wrap="square" lIns="91425" tIns="91425" rIns="91425" bIns="91425" anchor="b" anchorCtr="0">
            <a:normAutofit/>
          </a:bodyPr>
          <a:lstStyle/>
          <a:p>
            <a:pPr marL="0" lvl="0" indent="0" algn="l" rtl="0">
              <a:spcBef>
                <a:spcPts val="0"/>
              </a:spcBef>
              <a:spcAft>
                <a:spcPts val="0"/>
              </a:spcAft>
              <a:buNone/>
            </a:pPr>
            <a:r>
              <a:rPr lang="it" sz="3100"/>
              <a:t>FIELDS OF EXPERIENCE</a:t>
            </a:r>
            <a:endParaRPr sz="6100"/>
          </a:p>
        </p:txBody>
      </p:sp>
      <p:sp>
        <p:nvSpPr>
          <p:cNvPr id="148" name="Google Shape;148;p23"/>
          <p:cNvSpPr/>
          <p:nvPr/>
        </p:nvSpPr>
        <p:spPr>
          <a:xfrm>
            <a:off x="0" y="1466661"/>
            <a:ext cx="9144000" cy="2300700"/>
          </a:xfrm>
          <a:prstGeom prst="rect">
            <a:avLst/>
          </a:prstGeom>
          <a:solidFill>
            <a:srgbClr val="BEFADD"/>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9" name="Google Shape;149;p23"/>
          <p:cNvSpPr txBox="1">
            <a:spLocks noGrp="1"/>
          </p:cNvSpPr>
          <p:nvPr>
            <p:ph type="subTitle" idx="1"/>
          </p:nvPr>
        </p:nvSpPr>
        <p:spPr>
          <a:xfrm>
            <a:off x="0" y="1466650"/>
            <a:ext cx="9098700" cy="2373300"/>
          </a:xfrm>
          <a:prstGeom prst="rect">
            <a:avLst/>
          </a:prstGeom>
          <a:noFill/>
          <a:ln>
            <a:noFill/>
          </a:ln>
        </p:spPr>
        <p:txBody>
          <a:bodyPr spcFirstLastPara="1" wrap="square" lIns="91425" tIns="91425" rIns="91425" bIns="91425" anchor="t" anchorCtr="0">
            <a:normAutofit/>
          </a:bodyPr>
          <a:lstStyle/>
          <a:p>
            <a:pPr marL="457200" lvl="0" indent="-342900" algn="l" rtl="0">
              <a:spcBef>
                <a:spcPts val="0"/>
              </a:spcBef>
              <a:spcAft>
                <a:spcPts val="0"/>
              </a:spcAft>
              <a:buClr>
                <a:srgbClr val="1F1F1F"/>
              </a:buClr>
              <a:buSzPts val="1800"/>
              <a:buFont typeface="Arial"/>
              <a:buChar char=""/>
            </a:pPr>
            <a:r>
              <a:rPr lang="it">
                <a:solidFill>
                  <a:srgbClr val="1F1F1F"/>
                </a:solidFill>
                <a:latin typeface="Arial"/>
                <a:ea typeface="Arial"/>
                <a:cs typeface="Arial"/>
                <a:sym typeface="Arial"/>
              </a:rPr>
              <a:t>THE SELF AND THE OTHERS</a:t>
            </a:r>
            <a:endParaRPr>
              <a:solidFill>
                <a:srgbClr val="1F1F1F"/>
              </a:solidFill>
              <a:latin typeface="Arial"/>
              <a:ea typeface="Arial"/>
              <a:cs typeface="Arial"/>
              <a:sym typeface="Arial"/>
            </a:endParaRPr>
          </a:p>
          <a:p>
            <a:pPr marL="457200" lvl="0" indent="-342900" algn="l" rtl="0">
              <a:spcBef>
                <a:spcPts val="0"/>
              </a:spcBef>
              <a:spcAft>
                <a:spcPts val="0"/>
              </a:spcAft>
              <a:buClr>
                <a:srgbClr val="1F1F1F"/>
              </a:buClr>
              <a:buSzPts val="1800"/>
              <a:buFont typeface="Arial"/>
              <a:buChar char=""/>
            </a:pPr>
            <a:r>
              <a:rPr lang="it">
                <a:solidFill>
                  <a:srgbClr val="1F1F1F"/>
                </a:solidFill>
                <a:latin typeface="Arial"/>
                <a:ea typeface="Arial"/>
                <a:cs typeface="Arial"/>
                <a:sym typeface="Arial"/>
              </a:rPr>
              <a:t>THE BODY AND THE MOVEMENT</a:t>
            </a:r>
            <a:endParaRPr>
              <a:solidFill>
                <a:srgbClr val="1F1F1F"/>
              </a:solidFill>
              <a:latin typeface="Arial"/>
              <a:ea typeface="Arial"/>
              <a:cs typeface="Arial"/>
              <a:sym typeface="Arial"/>
            </a:endParaRPr>
          </a:p>
          <a:p>
            <a:pPr marL="457200" lvl="0" indent="-342900" algn="l" rtl="0">
              <a:spcBef>
                <a:spcPts val="0"/>
              </a:spcBef>
              <a:spcAft>
                <a:spcPts val="0"/>
              </a:spcAft>
              <a:buClr>
                <a:srgbClr val="1F1F1F"/>
              </a:buClr>
              <a:buSzPts val="1800"/>
              <a:buFont typeface="Arial"/>
              <a:buChar char=""/>
            </a:pPr>
            <a:r>
              <a:rPr lang="it">
                <a:solidFill>
                  <a:srgbClr val="1F1F1F"/>
                </a:solidFill>
                <a:latin typeface="Arial"/>
                <a:ea typeface="Arial"/>
                <a:cs typeface="Arial"/>
                <a:sym typeface="Arial"/>
              </a:rPr>
              <a:t>IMAGES, SOUNDS AND COLORS</a:t>
            </a:r>
            <a:endParaRPr>
              <a:solidFill>
                <a:srgbClr val="1F1F1F"/>
              </a:solidFill>
              <a:latin typeface="Arial"/>
              <a:ea typeface="Arial"/>
              <a:cs typeface="Arial"/>
              <a:sym typeface="Arial"/>
            </a:endParaRPr>
          </a:p>
          <a:p>
            <a:pPr marL="457200" lvl="0" indent="-342900" algn="l" rtl="0">
              <a:spcBef>
                <a:spcPts val="0"/>
              </a:spcBef>
              <a:spcAft>
                <a:spcPts val="0"/>
              </a:spcAft>
              <a:buClr>
                <a:srgbClr val="1F1F1F"/>
              </a:buClr>
              <a:buSzPts val="1800"/>
              <a:buFont typeface="Arial"/>
              <a:buChar char=""/>
            </a:pPr>
            <a:r>
              <a:rPr lang="it">
                <a:solidFill>
                  <a:srgbClr val="1F1F1F"/>
                </a:solidFill>
                <a:latin typeface="Arial"/>
                <a:ea typeface="Arial"/>
                <a:cs typeface="Arial"/>
                <a:sym typeface="Arial"/>
              </a:rPr>
              <a:t>SPEECHES AND WORDS</a:t>
            </a:r>
            <a:endParaRPr>
              <a:solidFill>
                <a:srgbClr val="1F1F1F"/>
              </a:solidFill>
              <a:latin typeface="Arial"/>
              <a:ea typeface="Arial"/>
              <a:cs typeface="Arial"/>
              <a:sym typeface="Arial"/>
            </a:endParaRPr>
          </a:p>
          <a:p>
            <a:pPr marL="457200" marR="38100" lvl="0" indent="-342900" algn="l" rtl="0">
              <a:lnSpc>
                <a:spcPct val="128571"/>
              </a:lnSpc>
              <a:spcBef>
                <a:spcPts val="0"/>
              </a:spcBef>
              <a:spcAft>
                <a:spcPts val="0"/>
              </a:spcAft>
              <a:buClr>
                <a:srgbClr val="1F1F1F"/>
              </a:buClr>
              <a:buSzPts val="1800"/>
              <a:buFont typeface="Arial"/>
              <a:buChar char=""/>
            </a:pPr>
            <a:r>
              <a:rPr lang="it">
                <a:solidFill>
                  <a:srgbClr val="1F1F1F"/>
                </a:solidFill>
                <a:latin typeface="Arial"/>
                <a:ea typeface="Arial"/>
                <a:cs typeface="Arial"/>
                <a:sym typeface="Arial"/>
              </a:rPr>
              <a:t>KNOWLEDGE OF THE WORLD</a:t>
            </a:r>
            <a:endParaRPr/>
          </a:p>
        </p:txBody>
      </p:sp>
      <p:pic>
        <p:nvPicPr>
          <p:cNvPr id="150" name="Google Shape;150;p23" descr="Cappello di laurea"/>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229600" y="4229100"/>
            <a:ext cx="914400" cy="914400"/>
          </a:xfrm>
          <a:prstGeom prst="rect">
            <a:avLst/>
          </a:prstGeom>
          <a:noFill/>
          <a:ln>
            <a:noFill/>
          </a:ln>
        </p:spPr>
      </p:pic>
      <p:pic>
        <p:nvPicPr>
          <p:cNvPr id="151" name="Google Shape;151;p23"/>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5883772" y="487600"/>
            <a:ext cx="2523125" cy="369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ctrTitle"/>
          </p:nvPr>
        </p:nvSpPr>
        <p:spPr>
          <a:xfrm>
            <a:off x="390525" y="0"/>
            <a:ext cx="8222100" cy="1376100"/>
          </a:xfrm>
          <a:prstGeom prst="rect">
            <a:avLst/>
          </a:prstGeom>
          <a:noFill/>
          <a:ln>
            <a:noFill/>
          </a:ln>
        </p:spPr>
        <p:txBody>
          <a:bodyPr spcFirstLastPara="1" wrap="square" lIns="91425" tIns="91425" rIns="91425" bIns="91425" anchor="b" anchorCtr="0">
            <a:normAutofit/>
          </a:bodyPr>
          <a:lstStyle/>
          <a:p>
            <a:pPr marL="0" lvl="0" indent="0" algn="l" rtl="0">
              <a:spcBef>
                <a:spcPts val="0"/>
              </a:spcBef>
              <a:spcAft>
                <a:spcPts val="0"/>
              </a:spcAft>
              <a:buNone/>
            </a:pPr>
            <a:r>
              <a:rPr lang="it"/>
              <a:t>PRIMARY SCHOOL</a:t>
            </a:r>
            <a:endParaRPr sz="6100"/>
          </a:p>
        </p:txBody>
      </p:sp>
      <p:sp>
        <p:nvSpPr>
          <p:cNvPr id="157" name="Google Shape;157;p24"/>
          <p:cNvSpPr/>
          <p:nvPr/>
        </p:nvSpPr>
        <p:spPr>
          <a:xfrm>
            <a:off x="0" y="1466661"/>
            <a:ext cx="9144000" cy="2300700"/>
          </a:xfrm>
          <a:prstGeom prst="rect">
            <a:avLst/>
          </a:prstGeom>
          <a:solidFill>
            <a:srgbClr val="BEFADD"/>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8" name="Google Shape;158;p24"/>
          <p:cNvSpPr txBox="1">
            <a:spLocks noGrp="1"/>
          </p:cNvSpPr>
          <p:nvPr>
            <p:ph type="subTitle" idx="1"/>
          </p:nvPr>
        </p:nvSpPr>
        <p:spPr>
          <a:xfrm>
            <a:off x="0" y="1466650"/>
            <a:ext cx="9098700" cy="23733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it">
                <a:solidFill>
                  <a:srgbClr val="000000"/>
                </a:solidFill>
              </a:rPr>
              <a:t>Primary school aims at the acquisition of basic learning.</a:t>
            </a:r>
            <a:endParaRPr>
              <a:solidFill>
                <a:srgbClr val="000000"/>
              </a:solidFill>
            </a:endParaRPr>
          </a:p>
          <a:p>
            <a:pPr marL="0" lvl="0" indent="0" algn="l" rtl="0">
              <a:spcBef>
                <a:spcPts val="0"/>
              </a:spcBef>
              <a:spcAft>
                <a:spcPts val="0"/>
              </a:spcAft>
              <a:buNone/>
            </a:pPr>
            <a:r>
              <a:rPr lang="it">
                <a:solidFill>
                  <a:srgbClr val="000000"/>
                </a:solidFill>
              </a:rPr>
              <a:t>It lasts 5 years, for pupils from 6 to 11 years; it is </a:t>
            </a:r>
            <a:endParaRPr>
              <a:solidFill>
                <a:srgbClr val="000000"/>
              </a:solidFill>
            </a:endParaRPr>
          </a:p>
          <a:p>
            <a:pPr marL="0" lvl="0" indent="0" algn="l" rtl="0">
              <a:spcBef>
                <a:spcPts val="0"/>
              </a:spcBef>
              <a:spcAft>
                <a:spcPts val="0"/>
              </a:spcAft>
              <a:buNone/>
            </a:pPr>
            <a:r>
              <a:rPr lang="it">
                <a:solidFill>
                  <a:srgbClr val="000000"/>
                </a:solidFill>
              </a:rPr>
              <a:t>compulsory for italian or foreign children. </a:t>
            </a:r>
            <a:endParaRPr>
              <a:solidFill>
                <a:srgbClr val="000000"/>
              </a:solidFill>
            </a:endParaRPr>
          </a:p>
          <a:p>
            <a:pPr marL="0" lvl="0" indent="0" algn="l" rtl="0">
              <a:spcBef>
                <a:spcPts val="0"/>
              </a:spcBef>
              <a:spcAft>
                <a:spcPts val="0"/>
              </a:spcAft>
              <a:buNone/>
            </a:pPr>
            <a:r>
              <a:rPr lang="it">
                <a:solidFill>
                  <a:srgbClr val="000000"/>
                </a:solidFill>
              </a:rPr>
              <a:t>The weekly timetable can vary based on family choices from</a:t>
            </a:r>
            <a:endParaRPr>
              <a:solidFill>
                <a:srgbClr val="000000"/>
              </a:solidFill>
            </a:endParaRPr>
          </a:p>
          <a:p>
            <a:pPr marL="0" lvl="0" indent="0" algn="l" rtl="0">
              <a:spcBef>
                <a:spcPts val="0"/>
              </a:spcBef>
              <a:spcAft>
                <a:spcPts val="0"/>
              </a:spcAft>
              <a:buNone/>
            </a:pPr>
            <a:r>
              <a:rPr lang="it">
                <a:solidFill>
                  <a:srgbClr val="000000"/>
                </a:solidFill>
              </a:rPr>
              <a:t>24 to 40 hours per week, based on the availability </a:t>
            </a:r>
            <a:endParaRPr>
              <a:solidFill>
                <a:srgbClr val="000000"/>
              </a:solidFill>
            </a:endParaRPr>
          </a:p>
          <a:p>
            <a:pPr marL="0" lvl="0" indent="0" algn="l" rtl="0">
              <a:spcBef>
                <a:spcPts val="0"/>
              </a:spcBef>
              <a:spcAft>
                <a:spcPts val="0"/>
              </a:spcAft>
              <a:buNone/>
            </a:pPr>
            <a:r>
              <a:rPr lang="it">
                <a:solidFill>
                  <a:srgbClr val="000000"/>
                </a:solidFill>
              </a:rPr>
              <a:t>of teacher staff.</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endParaRPr>
              <a:solidFill>
                <a:srgbClr val="000000"/>
              </a:solidFill>
            </a:endParaRPr>
          </a:p>
        </p:txBody>
      </p:sp>
      <p:pic>
        <p:nvPicPr>
          <p:cNvPr id="159" name="Google Shape;159;p24" descr="Cappello di laurea"/>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229600" y="4229100"/>
            <a:ext cx="914400" cy="914400"/>
          </a:xfrm>
          <a:prstGeom prst="rect">
            <a:avLst/>
          </a:prstGeom>
          <a:noFill/>
          <a:ln>
            <a:noFill/>
          </a:ln>
        </p:spPr>
      </p:pic>
      <p:pic>
        <p:nvPicPr>
          <p:cNvPr id="160" name="Google Shape;160;p24"/>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6207125" y="1487412"/>
            <a:ext cx="2891576" cy="2168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ctrTitle"/>
          </p:nvPr>
        </p:nvSpPr>
        <p:spPr>
          <a:xfrm>
            <a:off x="390525" y="0"/>
            <a:ext cx="8024700" cy="1305600"/>
          </a:xfrm>
          <a:prstGeom prst="rect">
            <a:avLst/>
          </a:prstGeom>
          <a:noFill/>
          <a:ln>
            <a:noFill/>
          </a:ln>
        </p:spPr>
        <p:txBody>
          <a:bodyPr spcFirstLastPara="1" wrap="square" lIns="91425" tIns="91425" rIns="91425" bIns="91425" anchor="b" anchorCtr="0">
            <a:normAutofit/>
          </a:bodyPr>
          <a:lstStyle/>
          <a:p>
            <a:pPr marL="0" lvl="0" indent="0" algn="l" rtl="0">
              <a:spcBef>
                <a:spcPts val="0"/>
              </a:spcBef>
              <a:spcAft>
                <a:spcPts val="0"/>
              </a:spcAft>
              <a:buNone/>
            </a:pPr>
            <a:r>
              <a:rPr lang="it"/>
              <a:t>PRIMARY SCHOOL</a:t>
            </a:r>
            <a:endParaRPr sz="6100"/>
          </a:p>
        </p:txBody>
      </p:sp>
      <p:sp>
        <p:nvSpPr>
          <p:cNvPr id="166" name="Google Shape;166;p25"/>
          <p:cNvSpPr/>
          <p:nvPr/>
        </p:nvSpPr>
        <p:spPr>
          <a:xfrm>
            <a:off x="0" y="1466661"/>
            <a:ext cx="9144000" cy="2300700"/>
          </a:xfrm>
          <a:prstGeom prst="rect">
            <a:avLst/>
          </a:prstGeom>
          <a:solidFill>
            <a:srgbClr val="BEFADD"/>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702">
              <a:solidFill>
                <a:srgbClr val="1F1F1F"/>
              </a:solidFill>
            </a:endParaRPr>
          </a:p>
        </p:txBody>
      </p:sp>
      <p:sp>
        <p:nvSpPr>
          <p:cNvPr id="167" name="Google Shape;167;p25"/>
          <p:cNvSpPr txBox="1">
            <a:spLocks noGrp="1"/>
          </p:cNvSpPr>
          <p:nvPr>
            <p:ph type="subTitle" idx="1"/>
          </p:nvPr>
        </p:nvSpPr>
        <p:spPr>
          <a:xfrm>
            <a:off x="0" y="1466650"/>
            <a:ext cx="9098700" cy="2355600"/>
          </a:xfrm>
          <a:prstGeom prst="rect">
            <a:avLst/>
          </a:prstGeom>
          <a:noFill/>
          <a:ln>
            <a:noFill/>
          </a:ln>
        </p:spPr>
        <p:txBody>
          <a:bodyPr spcFirstLastPara="1" wrap="square" lIns="91425" tIns="91425" rIns="91425" bIns="91425" anchor="t" anchorCtr="0">
            <a:normAutofit fontScale="25000" lnSpcReduction="20000"/>
          </a:bodyPr>
          <a:lstStyle/>
          <a:p>
            <a:pPr marL="0" marR="0" lvl="0" indent="0" algn="l" rtl="0">
              <a:lnSpc>
                <a:spcPct val="100000"/>
              </a:lnSpc>
              <a:spcBef>
                <a:spcPts val="0"/>
              </a:spcBef>
              <a:spcAft>
                <a:spcPts val="0"/>
              </a:spcAft>
              <a:buNone/>
            </a:pPr>
            <a:r>
              <a:rPr lang="it" sz="4800">
                <a:solidFill>
                  <a:srgbClr val="1F1F1F"/>
                </a:solidFill>
                <a:latin typeface="Arial"/>
                <a:ea typeface="Arial"/>
                <a:cs typeface="Arial"/>
                <a:sym typeface="Arial"/>
              </a:rPr>
              <a:t>Its objectives come from “Indicazioni nazionali” and they are integrated with </a:t>
            </a:r>
            <a:endParaRPr sz="4800">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it" sz="4800">
                <a:solidFill>
                  <a:srgbClr val="1F1F1F"/>
                </a:solidFill>
                <a:latin typeface="Arial"/>
                <a:ea typeface="Arial"/>
                <a:cs typeface="Arial"/>
                <a:sym typeface="Arial"/>
              </a:rPr>
              <a:t>the institute curriculum, decided by each school.</a:t>
            </a:r>
            <a:endParaRPr sz="4800">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it" sz="4800">
                <a:solidFill>
                  <a:srgbClr val="1F1F1F"/>
                </a:solidFill>
                <a:latin typeface="Arial"/>
                <a:ea typeface="Arial"/>
                <a:cs typeface="Arial"/>
                <a:sym typeface="Arial"/>
              </a:rPr>
              <a:t>They set the goals for the development of skills and learning objectives for each discipline:</a:t>
            </a:r>
            <a:endParaRPr sz="4800">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it" sz="4800">
                <a:solidFill>
                  <a:srgbClr val="1F1F1F"/>
                </a:solidFill>
                <a:latin typeface="Arial"/>
                <a:ea typeface="Arial"/>
                <a:cs typeface="Arial"/>
                <a:sym typeface="Arial"/>
              </a:rPr>
              <a:t>- Italian</a:t>
            </a:r>
            <a:endParaRPr sz="4800">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it" sz="4800">
                <a:solidFill>
                  <a:srgbClr val="1F1F1F"/>
                </a:solidFill>
                <a:latin typeface="Arial"/>
                <a:ea typeface="Arial"/>
                <a:cs typeface="Arial"/>
                <a:sym typeface="Arial"/>
              </a:rPr>
              <a:t>- English language</a:t>
            </a:r>
            <a:endParaRPr sz="4800">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it" sz="4800">
                <a:solidFill>
                  <a:srgbClr val="1F1F1F"/>
                </a:solidFill>
                <a:latin typeface="Arial"/>
                <a:ea typeface="Arial"/>
                <a:cs typeface="Arial"/>
                <a:sym typeface="Arial"/>
              </a:rPr>
              <a:t>- History</a:t>
            </a:r>
            <a:endParaRPr sz="4800">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it" sz="4800">
                <a:solidFill>
                  <a:srgbClr val="1F1F1F"/>
                </a:solidFill>
                <a:latin typeface="Arial"/>
                <a:ea typeface="Arial"/>
                <a:cs typeface="Arial"/>
                <a:sym typeface="Arial"/>
              </a:rPr>
              <a:t>- Geography</a:t>
            </a:r>
            <a:endParaRPr sz="4800">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it" sz="4800">
                <a:solidFill>
                  <a:srgbClr val="1F1F1F"/>
                </a:solidFill>
                <a:latin typeface="Arial"/>
                <a:ea typeface="Arial"/>
                <a:cs typeface="Arial"/>
                <a:sym typeface="Arial"/>
              </a:rPr>
              <a:t>- Mathematics</a:t>
            </a:r>
            <a:endParaRPr sz="4800">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it" sz="4800">
                <a:solidFill>
                  <a:srgbClr val="1F1F1F"/>
                </a:solidFill>
                <a:latin typeface="Arial"/>
                <a:ea typeface="Arial"/>
                <a:cs typeface="Arial"/>
                <a:sym typeface="Arial"/>
              </a:rPr>
              <a:t>- Science</a:t>
            </a:r>
            <a:endParaRPr sz="4800">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it" sz="4800">
                <a:solidFill>
                  <a:srgbClr val="1F1F1F"/>
                </a:solidFill>
                <a:latin typeface="Arial"/>
                <a:ea typeface="Arial"/>
                <a:cs typeface="Arial"/>
                <a:sym typeface="Arial"/>
              </a:rPr>
              <a:t>- Music</a:t>
            </a:r>
            <a:endParaRPr sz="4800">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it" sz="4800">
                <a:solidFill>
                  <a:srgbClr val="1F1F1F"/>
                </a:solidFill>
                <a:latin typeface="Arial"/>
                <a:ea typeface="Arial"/>
                <a:cs typeface="Arial"/>
                <a:sym typeface="Arial"/>
              </a:rPr>
              <a:t>- Art and image</a:t>
            </a:r>
            <a:endParaRPr sz="4800">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it" sz="4800">
                <a:solidFill>
                  <a:srgbClr val="1F1F1F"/>
                </a:solidFill>
                <a:latin typeface="Arial"/>
                <a:ea typeface="Arial"/>
                <a:cs typeface="Arial"/>
                <a:sym typeface="Arial"/>
              </a:rPr>
              <a:t>- Physical education</a:t>
            </a:r>
            <a:endParaRPr sz="4800">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it" sz="4800">
                <a:solidFill>
                  <a:srgbClr val="1F1F1F"/>
                </a:solidFill>
                <a:latin typeface="Arial"/>
                <a:ea typeface="Arial"/>
                <a:cs typeface="Arial"/>
                <a:sym typeface="Arial"/>
              </a:rPr>
              <a:t>- Technology</a:t>
            </a:r>
            <a:endParaRPr sz="4800">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r>
              <a:rPr lang="it" sz="4800">
                <a:solidFill>
                  <a:srgbClr val="1F1F1F"/>
                </a:solidFill>
                <a:latin typeface="Arial"/>
                <a:ea typeface="Arial"/>
                <a:cs typeface="Arial"/>
                <a:sym typeface="Arial"/>
              </a:rPr>
              <a:t>To these disciplines is added the teaching of Civic Education.</a:t>
            </a:r>
            <a:endParaRPr sz="4800">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endParaRPr sz="2702">
              <a:solidFill>
                <a:srgbClr val="1F1F1F"/>
              </a:solidFill>
              <a:latin typeface="Arial"/>
              <a:ea typeface="Arial"/>
              <a:cs typeface="Arial"/>
              <a:sym typeface="Arial"/>
            </a:endParaRPr>
          </a:p>
          <a:p>
            <a:pPr marL="0" marR="0" lvl="0" indent="0" algn="l" rtl="0">
              <a:lnSpc>
                <a:spcPct val="100000"/>
              </a:lnSpc>
              <a:spcBef>
                <a:spcPts val="0"/>
              </a:spcBef>
              <a:spcAft>
                <a:spcPts val="0"/>
              </a:spcAft>
              <a:buNone/>
            </a:pPr>
            <a:endParaRPr sz="2702">
              <a:solidFill>
                <a:srgbClr val="1F1F1F"/>
              </a:solidFill>
              <a:latin typeface="Arial"/>
              <a:ea typeface="Arial"/>
              <a:cs typeface="Arial"/>
              <a:sym typeface="Arial"/>
            </a:endParaRPr>
          </a:p>
        </p:txBody>
      </p:sp>
      <p:pic>
        <p:nvPicPr>
          <p:cNvPr id="168" name="Google Shape;168;p25" descr="Cappello di laurea"/>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229600" y="4229100"/>
            <a:ext cx="914400" cy="914400"/>
          </a:xfrm>
          <a:prstGeom prst="rect">
            <a:avLst/>
          </a:prstGeom>
          <a:noFill/>
          <a:ln>
            <a:noFill/>
          </a:ln>
        </p:spPr>
      </p:pic>
      <p:pic>
        <p:nvPicPr>
          <p:cNvPr id="169" name="Google Shape;169;p25"/>
          <p:cNvPicPr preferRelativeResize="0"/>
          <p:nvPr/>
        </p:nvPicPr>
        <p:blipFill>
          <a:blip r:embed="rId4">
            <a:alphaModFix/>
          </a:blip>
          <a:stretch>
            <a:fillRect/>
          </a:stretch>
        </p:blipFill>
        <p:spPr>
          <a:xfrm>
            <a:off x="6220575" y="1596525"/>
            <a:ext cx="2923426" cy="1950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ctrTitle"/>
          </p:nvPr>
        </p:nvSpPr>
        <p:spPr>
          <a:xfrm>
            <a:off x="390525" y="0"/>
            <a:ext cx="8222100" cy="1376100"/>
          </a:xfrm>
          <a:prstGeom prst="rect">
            <a:avLst/>
          </a:prstGeom>
          <a:noFill/>
          <a:ln>
            <a:noFill/>
          </a:ln>
        </p:spPr>
        <p:txBody>
          <a:bodyPr spcFirstLastPara="1" wrap="square" lIns="91425" tIns="91425" rIns="91425" bIns="91425" anchor="b" anchorCtr="0">
            <a:normAutofit fontScale="90000"/>
          </a:bodyPr>
          <a:lstStyle/>
          <a:p>
            <a:pPr marL="0" lvl="0" indent="0" algn="l" rtl="0">
              <a:spcBef>
                <a:spcPts val="0"/>
              </a:spcBef>
              <a:spcAft>
                <a:spcPts val="0"/>
              </a:spcAft>
              <a:buNone/>
            </a:pPr>
            <a:r>
              <a:rPr lang="it"/>
              <a:t>LOWER SECONDARY SCHOOL</a:t>
            </a:r>
            <a:endParaRPr sz="6100"/>
          </a:p>
        </p:txBody>
      </p:sp>
      <p:sp>
        <p:nvSpPr>
          <p:cNvPr id="175" name="Google Shape;175;p26"/>
          <p:cNvSpPr/>
          <p:nvPr/>
        </p:nvSpPr>
        <p:spPr>
          <a:xfrm>
            <a:off x="0" y="1466661"/>
            <a:ext cx="9144000" cy="2300700"/>
          </a:xfrm>
          <a:prstGeom prst="rect">
            <a:avLst/>
          </a:prstGeom>
          <a:solidFill>
            <a:srgbClr val="BEFADD"/>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6" name="Google Shape;176;p26"/>
          <p:cNvSpPr txBox="1">
            <a:spLocks noGrp="1"/>
          </p:cNvSpPr>
          <p:nvPr>
            <p:ph type="subTitle" idx="1"/>
          </p:nvPr>
        </p:nvSpPr>
        <p:spPr>
          <a:xfrm>
            <a:off x="0" y="1466650"/>
            <a:ext cx="9098700" cy="2373300"/>
          </a:xfrm>
          <a:prstGeom prst="rect">
            <a:avLst/>
          </a:prstGeom>
          <a:noFill/>
          <a:ln>
            <a:noFill/>
          </a:ln>
        </p:spPr>
        <p:txBody>
          <a:bodyPr spcFirstLastPara="1" wrap="square" lIns="91425" tIns="91425" rIns="91425" bIns="91425" anchor="t" anchorCtr="0">
            <a:normAutofit/>
          </a:bodyPr>
          <a:lstStyle/>
          <a:p>
            <a:pPr marL="457200" lvl="0" indent="-342900" algn="l" rtl="0">
              <a:spcBef>
                <a:spcPts val="0"/>
              </a:spcBef>
              <a:spcAft>
                <a:spcPts val="0"/>
              </a:spcAft>
              <a:buClr>
                <a:srgbClr val="181818"/>
              </a:buClr>
              <a:buSzPts val="1800"/>
              <a:buChar char="➔"/>
            </a:pPr>
            <a:r>
              <a:rPr lang="it">
                <a:solidFill>
                  <a:srgbClr val="181818"/>
                </a:solidFill>
              </a:rPr>
              <a:t>3 years: from 11 to 14 years old boys and girls</a:t>
            </a:r>
            <a:endParaRPr>
              <a:solidFill>
                <a:srgbClr val="181818"/>
              </a:solidFill>
            </a:endParaRPr>
          </a:p>
          <a:p>
            <a:pPr marL="457200" lvl="0" indent="-342900" algn="l" rtl="0">
              <a:spcBef>
                <a:spcPts val="0"/>
              </a:spcBef>
              <a:spcAft>
                <a:spcPts val="0"/>
              </a:spcAft>
              <a:buClr>
                <a:srgbClr val="181818"/>
              </a:buClr>
              <a:buSzPts val="1800"/>
              <a:buChar char="➔"/>
            </a:pPr>
            <a:r>
              <a:rPr lang="it">
                <a:solidFill>
                  <a:srgbClr val="181818"/>
                </a:solidFill>
              </a:rPr>
              <a:t>compulsory for italian or foreign students</a:t>
            </a:r>
            <a:endParaRPr>
              <a:solidFill>
                <a:srgbClr val="181818"/>
              </a:solidFill>
            </a:endParaRPr>
          </a:p>
          <a:p>
            <a:pPr marL="457200" lvl="0" indent="-342900" algn="l" rtl="0">
              <a:spcBef>
                <a:spcPts val="0"/>
              </a:spcBef>
              <a:spcAft>
                <a:spcPts val="0"/>
              </a:spcAft>
              <a:buClr>
                <a:srgbClr val="181818"/>
              </a:buClr>
              <a:buSzPts val="1800"/>
              <a:buChar char="➔"/>
            </a:pPr>
            <a:r>
              <a:rPr lang="it">
                <a:solidFill>
                  <a:srgbClr val="181818"/>
                </a:solidFill>
              </a:rPr>
              <a:t>from 30 to 36 hours per week</a:t>
            </a:r>
            <a:endParaRPr>
              <a:solidFill>
                <a:srgbClr val="181818"/>
              </a:solidFill>
            </a:endParaRPr>
          </a:p>
          <a:p>
            <a:pPr marL="0" lvl="0" indent="0" algn="l" rtl="0">
              <a:spcBef>
                <a:spcPts val="0"/>
              </a:spcBef>
              <a:spcAft>
                <a:spcPts val="0"/>
              </a:spcAft>
              <a:buNone/>
            </a:pPr>
            <a:endParaRPr>
              <a:solidFill>
                <a:srgbClr val="181818"/>
              </a:solidFill>
            </a:endParaRPr>
          </a:p>
          <a:p>
            <a:pPr marL="0" lvl="0" indent="0" algn="l" rtl="0">
              <a:spcBef>
                <a:spcPts val="0"/>
              </a:spcBef>
              <a:spcAft>
                <a:spcPts val="0"/>
              </a:spcAft>
              <a:buNone/>
            </a:pPr>
            <a:endParaRPr>
              <a:solidFill>
                <a:srgbClr val="181818"/>
              </a:solidFill>
            </a:endParaRPr>
          </a:p>
          <a:p>
            <a:pPr marL="0" lvl="0" indent="0" algn="l" rtl="0">
              <a:spcBef>
                <a:spcPts val="0"/>
              </a:spcBef>
              <a:spcAft>
                <a:spcPts val="0"/>
              </a:spcAft>
              <a:buNone/>
            </a:pPr>
            <a:r>
              <a:rPr lang="it">
                <a:solidFill>
                  <a:srgbClr val="181818"/>
                </a:solidFill>
              </a:rPr>
              <a:t>objectives from “</a:t>
            </a:r>
            <a:r>
              <a:rPr lang="it" i="1">
                <a:solidFill>
                  <a:srgbClr val="181818"/>
                </a:solidFill>
              </a:rPr>
              <a:t>Indicazioni nazionali</a:t>
            </a:r>
            <a:r>
              <a:rPr lang="it">
                <a:solidFill>
                  <a:srgbClr val="181818"/>
                </a:solidFill>
              </a:rPr>
              <a:t>” </a:t>
            </a:r>
            <a:endParaRPr>
              <a:solidFill>
                <a:srgbClr val="181818"/>
              </a:solidFill>
            </a:endParaRPr>
          </a:p>
          <a:p>
            <a:pPr marL="0" lvl="0" indent="0" algn="l" rtl="0">
              <a:spcBef>
                <a:spcPts val="0"/>
              </a:spcBef>
              <a:spcAft>
                <a:spcPts val="0"/>
              </a:spcAft>
              <a:buNone/>
            </a:pPr>
            <a:r>
              <a:rPr lang="it">
                <a:solidFill>
                  <a:srgbClr val="181818"/>
                </a:solidFill>
              </a:rPr>
              <a:t>+ institute curriculum</a:t>
            </a:r>
            <a:endParaRPr>
              <a:solidFill>
                <a:srgbClr val="181818"/>
              </a:solidFill>
            </a:endParaRPr>
          </a:p>
        </p:txBody>
      </p:sp>
      <p:pic>
        <p:nvPicPr>
          <p:cNvPr id="177" name="Google Shape;177;p26" descr="Cappello di laurea"/>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229600" y="4229100"/>
            <a:ext cx="914400" cy="914400"/>
          </a:xfrm>
          <a:prstGeom prst="rect">
            <a:avLst/>
          </a:prstGeom>
          <a:noFill/>
          <a:ln>
            <a:noFill/>
          </a:ln>
        </p:spPr>
      </p:pic>
      <p:pic>
        <p:nvPicPr>
          <p:cNvPr id="178" name="Google Shape;178;p26"/>
          <p:cNvPicPr preferRelativeResize="0"/>
          <p:nvPr/>
        </p:nvPicPr>
        <p:blipFill>
          <a:blip r:embed="rId4">
            <a:alphaModFix/>
          </a:blip>
          <a:stretch>
            <a:fillRect/>
          </a:stretch>
        </p:blipFill>
        <p:spPr>
          <a:xfrm>
            <a:off x="5843450" y="1761700"/>
            <a:ext cx="3200900" cy="1798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ctrTitle"/>
          </p:nvPr>
        </p:nvSpPr>
        <p:spPr>
          <a:xfrm>
            <a:off x="390525" y="0"/>
            <a:ext cx="8222100" cy="798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990"/>
              <a:buNone/>
            </a:pPr>
            <a:r>
              <a:rPr lang="it" sz="3920"/>
              <a:t>UPPER SECONDARY SCHOOL 14-19</a:t>
            </a:r>
            <a:endParaRPr sz="5090"/>
          </a:p>
        </p:txBody>
      </p:sp>
      <p:sp>
        <p:nvSpPr>
          <p:cNvPr id="184" name="Google Shape;184;p27"/>
          <p:cNvSpPr/>
          <p:nvPr/>
        </p:nvSpPr>
        <p:spPr>
          <a:xfrm>
            <a:off x="0" y="1042450"/>
            <a:ext cx="9144000" cy="3500400"/>
          </a:xfrm>
          <a:prstGeom prst="rect">
            <a:avLst/>
          </a:prstGeom>
          <a:solidFill>
            <a:srgbClr val="BEFADD"/>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5" name="Google Shape;185;p27" descr="Cappello di laurea"/>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229600" y="4229100"/>
            <a:ext cx="914400" cy="914400"/>
          </a:xfrm>
          <a:prstGeom prst="rect">
            <a:avLst/>
          </a:prstGeom>
          <a:noFill/>
          <a:ln>
            <a:noFill/>
          </a:ln>
        </p:spPr>
      </p:pic>
      <p:grpSp>
        <p:nvGrpSpPr>
          <p:cNvPr id="186" name="Google Shape;186;p27"/>
          <p:cNvGrpSpPr/>
          <p:nvPr/>
        </p:nvGrpSpPr>
        <p:grpSpPr>
          <a:xfrm>
            <a:off x="250261" y="1063465"/>
            <a:ext cx="7428312" cy="2018082"/>
            <a:chOff x="1102936" y="2106890"/>
            <a:chExt cx="7428312" cy="2018082"/>
          </a:xfrm>
        </p:grpSpPr>
        <p:grpSp>
          <p:nvGrpSpPr>
            <p:cNvPr id="187" name="Google Shape;187;p27"/>
            <p:cNvGrpSpPr/>
            <p:nvPr/>
          </p:nvGrpSpPr>
          <p:grpSpPr>
            <a:xfrm>
              <a:off x="1102936" y="2324935"/>
              <a:ext cx="4439903" cy="1766400"/>
              <a:chOff x="1102936" y="2324935"/>
              <a:chExt cx="4439903" cy="1766400"/>
            </a:xfrm>
          </p:grpSpPr>
          <p:grpSp>
            <p:nvGrpSpPr>
              <p:cNvPr id="188" name="Google Shape;188;p27"/>
              <p:cNvGrpSpPr/>
              <p:nvPr/>
            </p:nvGrpSpPr>
            <p:grpSpPr>
              <a:xfrm>
                <a:off x="1102936" y="2324935"/>
                <a:ext cx="3167503" cy="1766400"/>
                <a:chOff x="1102936" y="2324935"/>
                <a:chExt cx="3167503" cy="1766400"/>
              </a:xfrm>
            </p:grpSpPr>
            <p:sp>
              <p:nvSpPr>
                <p:cNvPr id="189" name="Google Shape;189;p27"/>
                <p:cNvSpPr/>
                <p:nvPr/>
              </p:nvSpPr>
              <p:spPr>
                <a:xfrm>
                  <a:off x="1102936" y="2324935"/>
                  <a:ext cx="3026100" cy="1766400"/>
                </a:xfrm>
                <a:prstGeom prst="roundRect">
                  <a:avLst>
                    <a:gd name="adj" fmla="val 16667"/>
                  </a:avLst>
                </a:prstGeom>
                <a:noFill/>
                <a:ln w="9525" cap="flat" cmpd="sng">
                  <a:solidFill>
                    <a:srgbClr val="4472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472C4"/>
                    </a:solidFill>
                    <a:latin typeface="Calibri"/>
                    <a:ea typeface="Calibri"/>
                    <a:cs typeface="Calibri"/>
                    <a:sym typeface="Calibri"/>
                  </a:endParaRPr>
                </a:p>
              </p:txBody>
            </p:sp>
            <p:sp>
              <p:nvSpPr>
                <p:cNvPr id="190" name="Google Shape;190;p27"/>
                <p:cNvSpPr txBox="1"/>
                <p:nvPr/>
              </p:nvSpPr>
              <p:spPr>
                <a:xfrm>
                  <a:off x="1244339" y="2432117"/>
                  <a:ext cx="30261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 sz="2400" b="0" i="0" u="none" strike="noStrike" cap="none">
                      <a:solidFill>
                        <a:srgbClr val="000000"/>
                      </a:solidFill>
                      <a:latin typeface="Calibri"/>
                      <a:ea typeface="Calibri"/>
                      <a:cs typeface="Calibri"/>
                      <a:sym typeface="Calibri"/>
                    </a:rPr>
                    <a:t>Secondary education</a:t>
                  </a:r>
                  <a:endParaRPr/>
                </a:p>
                <a:p>
                  <a:pPr marL="285750" marR="0" lvl="0" indent="-285750" algn="l" rtl="0">
                    <a:spcBef>
                      <a:spcPts val="0"/>
                    </a:spcBef>
                    <a:spcAft>
                      <a:spcPts val="0"/>
                    </a:spcAft>
                    <a:buClr>
                      <a:srgbClr val="000000"/>
                    </a:buClr>
                    <a:buSzPts val="1600"/>
                    <a:buFont typeface="Arial"/>
                    <a:buChar char="•"/>
                  </a:pPr>
                  <a:r>
                    <a:rPr lang="it" sz="1600">
                      <a:solidFill>
                        <a:srgbClr val="000000"/>
                      </a:solidFill>
                      <a:latin typeface="Calibri"/>
                      <a:ea typeface="Calibri"/>
                      <a:cs typeface="Calibri"/>
                      <a:sym typeface="Calibri"/>
                    </a:rPr>
                    <a:t>5 years</a:t>
                  </a:r>
                  <a:endParaRPr/>
                </a:p>
                <a:p>
                  <a:pPr marL="285750" marR="0" lvl="0" indent="-285750" algn="l" rtl="0">
                    <a:spcBef>
                      <a:spcPts val="0"/>
                    </a:spcBef>
                    <a:spcAft>
                      <a:spcPts val="0"/>
                    </a:spcAft>
                    <a:buClr>
                      <a:srgbClr val="000000"/>
                    </a:buClr>
                    <a:buSzPts val="1600"/>
                    <a:buFont typeface="Arial"/>
                    <a:buChar char="•"/>
                  </a:pPr>
                  <a:r>
                    <a:rPr lang="it" sz="1600">
                      <a:solidFill>
                        <a:srgbClr val="000000"/>
                      </a:solidFill>
                      <a:latin typeface="Calibri"/>
                      <a:ea typeface="Calibri"/>
                      <a:cs typeface="Calibri"/>
                      <a:sym typeface="Calibri"/>
                    </a:rPr>
                    <a:t>Diploma</a:t>
                  </a:r>
                  <a:r>
                    <a:rPr lang="it" sz="1600">
                      <a:latin typeface="Calibri"/>
                      <a:ea typeface="Calibri"/>
                      <a:cs typeface="Calibri"/>
                      <a:sym typeface="Calibri"/>
                    </a:rPr>
                    <a:t>,</a:t>
                  </a:r>
                  <a:r>
                    <a:rPr lang="it" sz="1600">
                      <a:solidFill>
                        <a:srgbClr val="000000"/>
                      </a:solidFill>
                      <a:latin typeface="Calibri"/>
                      <a:ea typeface="Calibri"/>
                      <a:cs typeface="Calibri"/>
                      <a:sym typeface="Calibri"/>
                    </a:rPr>
                    <a:t> level 5 EQF</a:t>
                  </a:r>
                  <a:endParaRPr/>
                </a:p>
                <a:p>
                  <a:pPr marL="285750" marR="0" lvl="0" indent="-285750" algn="l" rtl="0">
                    <a:spcBef>
                      <a:spcPts val="0"/>
                    </a:spcBef>
                    <a:spcAft>
                      <a:spcPts val="0"/>
                    </a:spcAft>
                    <a:buClr>
                      <a:srgbClr val="000000"/>
                    </a:buClr>
                    <a:buSzPts val="1600"/>
                    <a:buFont typeface="Arial"/>
                    <a:buChar char="•"/>
                  </a:pPr>
                  <a:r>
                    <a:rPr lang="it" sz="1600">
                      <a:solidFill>
                        <a:srgbClr val="000000"/>
                      </a:solidFill>
                      <a:latin typeface="Calibri"/>
                      <a:ea typeface="Calibri"/>
                      <a:cs typeface="Calibri"/>
                      <a:sym typeface="Calibri"/>
                    </a:rPr>
                    <a:t>State or private schools</a:t>
                  </a:r>
                  <a:endParaRPr/>
                </a:p>
                <a:p>
                  <a:pPr marL="285750" marR="0" lvl="0" indent="-285750" algn="l" rtl="0">
                    <a:spcBef>
                      <a:spcPts val="0"/>
                    </a:spcBef>
                    <a:spcAft>
                      <a:spcPts val="0"/>
                    </a:spcAft>
                    <a:buClr>
                      <a:srgbClr val="000000"/>
                    </a:buClr>
                    <a:buSzPts val="1800"/>
                    <a:buFont typeface="Arial"/>
                    <a:buChar char="•"/>
                  </a:pPr>
                  <a:r>
                    <a:rPr lang="it" sz="1800">
                      <a:solidFill>
                        <a:srgbClr val="000000"/>
                      </a:solidFill>
                      <a:latin typeface="Calibri"/>
                      <a:ea typeface="Calibri"/>
                      <a:cs typeface="Calibri"/>
                      <a:sym typeface="Calibri"/>
                    </a:rPr>
                    <a:t>Rigid</a:t>
                  </a:r>
                  <a:r>
                    <a:rPr lang="it" sz="1600">
                      <a:solidFill>
                        <a:srgbClr val="000000"/>
                      </a:solidFill>
                      <a:latin typeface="Calibri"/>
                      <a:ea typeface="Calibri"/>
                      <a:cs typeface="Calibri"/>
                      <a:sym typeface="Calibri"/>
                    </a:rPr>
                    <a:t> syllabus</a:t>
                  </a:r>
                  <a:endParaRPr/>
                </a:p>
              </p:txBody>
            </p:sp>
          </p:grpSp>
          <p:cxnSp>
            <p:nvCxnSpPr>
              <p:cNvPr id="191" name="Google Shape;191;p27"/>
              <p:cNvCxnSpPr/>
              <p:nvPr/>
            </p:nvCxnSpPr>
            <p:spPr>
              <a:xfrm rot="10800000" flipH="1">
                <a:off x="4128939" y="2340541"/>
                <a:ext cx="1413900" cy="322500"/>
              </a:xfrm>
              <a:prstGeom prst="bentConnector3">
                <a:avLst>
                  <a:gd name="adj1" fmla="val 50000"/>
                </a:avLst>
              </a:prstGeom>
              <a:noFill/>
              <a:ln w="9525" cap="flat" cmpd="sng">
                <a:solidFill>
                  <a:srgbClr val="4472C4"/>
                </a:solidFill>
                <a:prstDash val="solid"/>
                <a:miter lim="800000"/>
                <a:headEnd type="none" w="sm" len="sm"/>
                <a:tailEnd type="triangle" w="med" len="med"/>
              </a:ln>
            </p:spPr>
          </p:cxnSp>
          <p:cxnSp>
            <p:nvCxnSpPr>
              <p:cNvPr id="192" name="Google Shape;192;p27"/>
              <p:cNvCxnSpPr/>
              <p:nvPr/>
            </p:nvCxnSpPr>
            <p:spPr>
              <a:xfrm>
                <a:off x="4128939" y="3664511"/>
                <a:ext cx="1413900" cy="210000"/>
              </a:xfrm>
              <a:prstGeom prst="bentConnector3">
                <a:avLst>
                  <a:gd name="adj1" fmla="val 52667"/>
                </a:avLst>
              </a:prstGeom>
              <a:noFill/>
              <a:ln w="9525" cap="flat" cmpd="sng">
                <a:solidFill>
                  <a:srgbClr val="4472C4"/>
                </a:solidFill>
                <a:prstDash val="solid"/>
                <a:miter lim="800000"/>
                <a:headEnd type="none" w="sm" len="sm"/>
                <a:tailEnd type="triangle" w="med" len="med"/>
              </a:ln>
            </p:spPr>
          </p:cxnSp>
          <p:cxnSp>
            <p:nvCxnSpPr>
              <p:cNvPr id="193" name="Google Shape;193;p27"/>
              <p:cNvCxnSpPr/>
              <p:nvPr/>
            </p:nvCxnSpPr>
            <p:spPr>
              <a:xfrm>
                <a:off x="4128939" y="3123241"/>
                <a:ext cx="1413900" cy="0"/>
              </a:xfrm>
              <a:prstGeom prst="straightConnector1">
                <a:avLst/>
              </a:prstGeom>
              <a:noFill/>
              <a:ln w="9525" cap="flat" cmpd="sng">
                <a:solidFill>
                  <a:srgbClr val="4472C4"/>
                </a:solidFill>
                <a:prstDash val="solid"/>
                <a:miter lim="800000"/>
                <a:headEnd type="none" w="sm" len="sm"/>
                <a:tailEnd type="triangle" w="med" len="med"/>
              </a:ln>
            </p:spPr>
          </p:cxnSp>
        </p:grpSp>
        <p:sp>
          <p:nvSpPr>
            <p:cNvPr id="194" name="Google Shape;194;p27"/>
            <p:cNvSpPr txBox="1"/>
            <p:nvPr/>
          </p:nvSpPr>
          <p:spPr>
            <a:xfrm>
              <a:off x="5719648" y="2106890"/>
              <a:ext cx="2811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 sz="2400">
                  <a:solidFill>
                    <a:srgbClr val="000000"/>
                  </a:solidFill>
                  <a:latin typeface="Calibri"/>
                  <a:ea typeface="Calibri"/>
                  <a:cs typeface="Calibri"/>
                  <a:sym typeface="Calibri"/>
                </a:rPr>
                <a:t>Lyceum system</a:t>
              </a:r>
              <a:endParaRPr/>
            </a:p>
          </p:txBody>
        </p:sp>
        <p:sp>
          <p:nvSpPr>
            <p:cNvPr id="195" name="Google Shape;195;p27"/>
            <p:cNvSpPr txBox="1"/>
            <p:nvPr/>
          </p:nvSpPr>
          <p:spPr>
            <a:xfrm>
              <a:off x="5719648" y="2885081"/>
              <a:ext cx="2811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 sz="2400">
                  <a:solidFill>
                    <a:srgbClr val="000000"/>
                  </a:solidFill>
                  <a:latin typeface="Calibri"/>
                  <a:ea typeface="Calibri"/>
                  <a:cs typeface="Calibri"/>
                  <a:sym typeface="Calibri"/>
                </a:rPr>
                <a:t>Technical education</a:t>
              </a:r>
              <a:endParaRPr/>
            </a:p>
          </p:txBody>
        </p:sp>
        <p:sp>
          <p:nvSpPr>
            <p:cNvPr id="196" name="Google Shape;196;p27"/>
            <p:cNvSpPr txBox="1"/>
            <p:nvPr/>
          </p:nvSpPr>
          <p:spPr>
            <a:xfrm>
              <a:off x="5719648" y="3663272"/>
              <a:ext cx="2811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 sz="2400">
                  <a:solidFill>
                    <a:srgbClr val="000000"/>
                  </a:solidFill>
                  <a:latin typeface="Calibri"/>
                  <a:ea typeface="Calibri"/>
                  <a:cs typeface="Calibri"/>
                  <a:sym typeface="Calibri"/>
                </a:rPr>
                <a:t>Vocational education</a:t>
              </a:r>
              <a:endParaRPr/>
            </a:p>
          </p:txBody>
        </p:sp>
      </p:grpSp>
      <p:grpSp>
        <p:nvGrpSpPr>
          <p:cNvPr id="197" name="Google Shape;197;p27"/>
          <p:cNvGrpSpPr/>
          <p:nvPr/>
        </p:nvGrpSpPr>
        <p:grpSpPr>
          <a:xfrm>
            <a:off x="250255" y="2997517"/>
            <a:ext cx="7304100" cy="1766400"/>
            <a:chOff x="1113930" y="4334417"/>
            <a:chExt cx="7304100" cy="1766400"/>
          </a:xfrm>
        </p:grpSpPr>
        <p:sp>
          <p:nvSpPr>
            <p:cNvPr id="198" name="Google Shape;198;p27"/>
            <p:cNvSpPr/>
            <p:nvPr/>
          </p:nvSpPr>
          <p:spPr>
            <a:xfrm>
              <a:off x="1113930" y="4334417"/>
              <a:ext cx="7304100" cy="1766400"/>
            </a:xfrm>
            <a:prstGeom prst="roundRect">
              <a:avLst>
                <a:gd name="adj" fmla="val 16667"/>
              </a:avLst>
            </a:prstGeom>
            <a:noFill/>
            <a:ln w="9525" cap="flat" cmpd="sng">
              <a:solidFill>
                <a:srgbClr val="4472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472C4"/>
                </a:solidFill>
                <a:latin typeface="Calibri"/>
                <a:ea typeface="Calibri"/>
                <a:cs typeface="Calibri"/>
                <a:sym typeface="Calibri"/>
              </a:endParaRPr>
            </a:p>
          </p:txBody>
        </p:sp>
        <p:sp>
          <p:nvSpPr>
            <p:cNvPr id="199" name="Google Shape;199;p27"/>
            <p:cNvSpPr txBox="1"/>
            <p:nvPr/>
          </p:nvSpPr>
          <p:spPr>
            <a:xfrm>
              <a:off x="1255334" y="4441599"/>
              <a:ext cx="70497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 sz="2400">
                  <a:solidFill>
                    <a:srgbClr val="000000"/>
                  </a:solidFill>
                  <a:latin typeface="Calibri"/>
                  <a:ea typeface="Calibri"/>
                  <a:cs typeface="Calibri"/>
                  <a:sym typeface="Calibri"/>
                </a:rPr>
                <a:t>Vocational training</a:t>
              </a:r>
              <a:endParaRPr/>
            </a:p>
            <a:p>
              <a:pPr marL="285750" marR="0" lvl="0" indent="-285750" algn="l" rtl="0">
                <a:spcBef>
                  <a:spcPts val="0"/>
                </a:spcBef>
                <a:spcAft>
                  <a:spcPts val="0"/>
                </a:spcAft>
                <a:buClr>
                  <a:srgbClr val="000000"/>
                </a:buClr>
                <a:buSzPts val="1600"/>
                <a:buFont typeface="Arial"/>
                <a:buChar char="•"/>
              </a:pPr>
              <a:r>
                <a:rPr lang="it" sz="1600">
                  <a:solidFill>
                    <a:srgbClr val="000000"/>
                  </a:solidFill>
                  <a:latin typeface="Calibri"/>
                  <a:ea typeface="Calibri"/>
                  <a:cs typeface="Calibri"/>
                  <a:sym typeface="Calibri"/>
                </a:rPr>
                <a:t>3 or 4 years</a:t>
              </a:r>
              <a:endParaRPr/>
            </a:p>
            <a:p>
              <a:pPr marL="285750" marR="0" lvl="0" indent="-285750" algn="l" rtl="0">
                <a:spcBef>
                  <a:spcPts val="0"/>
                </a:spcBef>
                <a:spcAft>
                  <a:spcPts val="0"/>
                </a:spcAft>
                <a:buClr>
                  <a:srgbClr val="000000"/>
                </a:buClr>
                <a:buSzPts val="1600"/>
                <a:buFont typeface="Arial"/>
                <a:buChar char="•"/>
              </a:pPr>
              <a:r>
                <a:rPr lang="it" sz="1600">
                  <a:solidFill>
                    <a:srgbClr val="000000"/>
                  </a:solidFill>
                  <a:latin typeface="Calibri"/>
                  <a:ea typeface="Calibri"/>
                  <a:cs typeface="Calibri"/>
                  <a:sym typeface="Calibri"/>
                </a:rPr>
                <a:t>Diploma</a:t>
              </a:r>
              <a:r>
                <a:rPr lang="it" sz="1600">
                  <a:latin typeface="Calibri"/>
                  <a:ea typeface="Calibri"/>
                  <a:cs typeface="Calibri"/>
                  <a:sym typeface="Calibri"/>
                </a:rPr>
                <a:t>, </a:t>
              </a:r>
              <a:r>
                <a:rPr lang="it" sz="1600">
                  <a:solidFill>
                    <a:srgbClr val="000000"/>
                  </a:solidFill>
                  <a:latin typeface="Calibri"/>
                  <a:ea typeface="Calibri"/>
                  <a:cs typeface="Calibri"/>
                  <a:sym typeface="Calibri"/>
                </a:rPr>
                <a:t>level 5 EQF</a:t>
              </a:r>
              <a:endParaRPr/>
            </a:p>
            <a:p>
              <a:pPr marL="285750" marR="0" lvl="0" indent="-285750" algn="l" rtl="0">
                <a:spcBef>
                  <a:spcPts val="0"/>
                </a:spcBef>
                <a:spcAft>
                  <a:spcPts val="0"/>
                </a:spcAft>
                <a:buClr>
                  <a:srgbClr val="000000"/>
                </a:buClr>
                <a:buSzPts val="1600"/>
                <a:buFont typeface="Arial"/>
                <a:buChar char="•"/>
              </a:pPr>
              <a:r>
                <a:rPr lang="it" sz="1600">
                  <a:solidFill>
                    <a:srgbClr val="000000"/>
                  </a:solidFill>
                  <a:latin typeface="Calibri"/>
                  <a:ea typeface="Calibri"/>
                  <a:cs typeface="Calibri"/>
                  <a:sym typeface="Calibri"/>
                </a:rPr>
                <a:t>State or private schools and other training institutions</a:t>
              </a:r>
              <a:endParaRPr/>
            </a:p>
            <a:p>
              <a:pPr marL="285750" marR="0" lvl="0" indent="-285750" algn="l" rtl="0">
                <a:spcBef>
                  <a:spcPts val="0"/>
                </a:spcBef>
                <a:spcAft>
                  <a:spcPts val="0"/>
                </a:spcAft>
                <a:buClr>
                  <a:srgbClr val="000000"/>
                </a:buClr>
                <a:buSzPts val="1800"/>
                <a:buFont typeface="Arial"/>
                <a:buChar char="•"/>
              </a:pPr>
              <a:r>
                <a:rPr lang="it" sz="1800">
                  <a:solidFill>
                    <a:srgbClr val="000000"/>
                  </a:solidFill>
                  <a:latin typeface="Calibri"/>
                  <a:ea typeface="Calibri"/>
                  <a:cs typeface="Calibri"/>
                  <a:sym typeface="Calibri"/>
                </a:rPr>
                <a:t>Flexible </a:t>
              </a:r>
              <a:r>
                <a:rPr lang="it" sz="1600">
                  <a:solidFill>
                    <a:srgbClr val="000000"/>
                  </a:solidFill>
                  <a:latin typeface="Calibri"/>
                  <a:ea typeface="Calibri"/>
                  <a:cs typeface="Calibri"/>
                  <a:sym typeface="Calibri"/>
                </a:rPr>
                <a:t>syllabus (school+working training)</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ctrTitle"/>
          </p:nvPr>
        </p:nvSpPr>
        <p:spPr>
          <a:xfrm>
            <a:off x="390525" y="0"/>
            <a:ext cx="8222100" cy="1376100"/>
          </a:xfrm>
          <a:prstGeom prst="rect">
            <a:avLst/>
          </a:prstGeom>
          <a:noFill/>
          <a:ln>
            <a:noFill/>
          </a:ln>
        </p:spPr>
        <p:txBody>
          <a:bodyPr spcFirstLastPara="1" wrap="square" lIns="91425" tIns="91425" rIns="91425" bIns="91425" anchor="b" anchorCtr="0">
            <a:normAutofit/>
          </a:bodyPr>
          <a:lstStyle/>
          <a:p>
            <a:pPr marL="0" lvl="0" indent="0" algn="l" rtl="0">
              <a:spcBef>
                <a:spcPts val="0"/>
              </a:spcBef>
              <a:spcAft>
                <a:spcPts val="0"/>
              </a:spcAft>
              <a:buNone/>
            </a:pPr>
            <a:r>
              <a:rPr lang="it" sz="4200"/>
              <a:t>Lyceum</a:t>
            </a:r>
            <a:r>
              <a:rPr lang="it"/>
              <a:t> </a:t>
            </a:r>
            <a:endParaRPr sz="6100"/>
          </a:p>
        </p:txBody>
      </p:sp>
      <p:sp>
        <p:nvSpPr>
          <p:cNvPr id="205" name="Google Shape;205;p28"/>
          <p:cNvSpPr/>
          <p:nvPr/>
        </p:nvSpPr>
        <p:spPr>
          <a:xfrm>
            <a:off x="0" y="1466661"/>
            <a:ext cx="9144000" cy="2300700"/>
          </a:xfrm>
          <a:prstGeom prst="rect">
            <a:avLst/>
          </a:prstGeom>
          <a:solidFill>
            <a:srgbClr val="BEFADD"/>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6" name="Google Shape;206;p28"/>
          <p:cNvSpPr txBox="1">
            <a:spLocks noGrp="1"/>
          </p:cNvSpPr>
          <p:nvPr>
            <p:ph type="subTitle" idx="1"/>
          </p:nvPr>
        </p:nvSpPr>
        <p:spPr>
          <a:xfrm>
            <a:off x="0" y="1466650"/>
            <a:ext cx="9098700" cy="2373300"/>
          </a:xfrm>
          <a:prstGeom prst="rect">
            <a:avLst/>
          </a:prstGeom>
          <a:noFill/>
          <a:ln>
            <a:noFill/>
          </a:ln>
        </p:spPr>
        <p:txBody>
          <a:bodyPr spcFirstLastPara="1" wrap="square" lIns="91425" tIns="91425" rIns="91425" bIns="91425" anchor="t" anchorCtr="0">
            <a:normAutofit fontScale="92500"/>
          </a:bodyPr>
          <a:lstStyle/>
          <a:p>
            <a:pPr marL="0" lvl="0" indent="0" algn="l" rtl="0">
              <a:lnSpc>
                <a:spcPct val="90000"/>
              </a:lnSpc>
              <a:spcBef>
                <a:spcPts val="0"/>
              </a:spcBef>
              <a:spcAft>
                <a:spcPts val="0"/>
              </a:spcAft>
              <a:buNone/>
            </a:pPr>
            <a:r>
              <a:rPr lang="it" sz="1900">
                <a:solidFill>
                  <a:srgbClr val="000000"/>
                </a:solidFill>
                <a:latin typeface="Calibri"/>
                <a:ea typeface="Calibri"/>
                <a:cs typeface="Calibri"/>
                <a:sym typeface="Calibri"/>
              </a:rPr>
              <a:t>Lyceums are schools connotated by a strongly culture-oriented syllabus. Lyceum’s graduated students are meant to prosecute their studies at university or other academic institutions</a:t>
            </a:r>
            <a:endParaRPr sz="1900">
              <a:solidFill>
                <a:srgbClr val="000000"/>
              </a:solidFill>
              <a:latin typeface="Calibri"/>
              <a:ea typeface="Calibri"/>
              <a:cs typeface="Calibri"/>
              <a:sym typeface="Calibri"/>
            </a:endParaRPr>
          </a:p>
          <a:p>
            <a:pPr marL="457200" lvl="0" indent="-349250" algn="l" rtl="0">
              <a:lnSpc>
                <a:spcPct val="90000"/>
              </a:lnSpc>
              <a:spcBef>
                <a:spcPts val="0"/>
              </a:spcBef>
              <a:spcAft>
                <a:spcPts val="0"/>
              </a:spcAft>
              <a:buClr>
                <a:srgbClr val="000000"/>
              </a:buClr>
              <a:buSzPts val="1900"/>
              <a:buFont typeface="Calibri"/>
              <a:buChar char="●"/>
            </a:pPr>
            <a:r>
              <a:rPr lang="it" sz="1900">
                <a:solidFill>
                  <a:srgbClr val="000000"/>
                </a:solidFill>
                <a:latin typeface="Calibri"/>
                <a:ea typeface="Calibri"/>
                <a:cs typeface="Calibri"/>
                <a:sym typeface="Calibri"/>
              </a:rPr>
              <a:t>6 curricula</a:t>
            </a:r>
            <a:endParaRPr sz="1900">
              <a:solidFill>
                <a:srgbClr val="000000"/>
              </a:solidFill>
              <a:latin typeface="Calibri"/>
              <a:ea typeface="Calibri"/>
              <a:cs typeface="Calibri"/>
              <a:sym typeface="Calibri"/>
            </a:endParaRPr>
          </a:p>
          <a:p>
            <a:pPr marL="457200" lvl="0" indent="-349250" algn="l" rtl="0">
              <a:lnSpc>
                <a:spcPct val="90000"/>
              </a:lnSpc>
              <a:spcBef>
                <a:spcPts val="0"/>
              </a:spcBef>
              <a:spcAft>
                <a:spcPts val="0"/>
              </a:spcAft>
              <a:buClr>
                <a:srgbClr val="000000"/>
              </a:buClr>
              <a:buSzPts val="1900"/>
              <a:buFont typeface="Calibri"/>
              <a:buChar char="●"/>
            </a:pPr>
            <a:r>
              <a:rPr lang="it" sz="1900">
                <a:solidFill>
                  <a:srgbClr val="000000"/>
                </a:solidFill>
                <a:latin typeface="Calibri"/>
                <a:ea typeface="Calibri"/>
                <a:cs typeface="Calibri"/>
                <a:sym typeface="Calibri"/>
              </a:rPr>
              <a:t>common subjects: </a:t>
            </a:r>
            <a:endParaRPr sz="1900">
              <a:solidFill>
                <a:srgbClr val="000000"/>
              </a:solidFill>
              <a:latin typeface="Calibri"/>
              <a:ea typeface="Calibri"/>
              <a:cs typeface="Calibri"/>
              <a:sym typeface="Calibri"/>
            </a:endParaRPr>
          </a:p>
          <a:p>
            <a:pPr marL="457200" lvl="0" indent="-349250" algn="l" rtl="0">
              <a:lnSpc>
                <a:spcPct val="90000"/>
              </a:lnSpc>
              <a:spcBef>
                <a:spcPts val="0"/>
              </a:spcBef>
              <a:spcAft>
                <a:spcPts val="0"/>
              </a:spcAft>
              <a:buClr>
                <a:srgbClr val="000000"/>
              </a:buClr>
              <a:buSzPts val="1900"/>
              <a:buFont typeface="Calibri"/>
              <a:buChar char="●"/>
            </a:pPr>
            <a:r>
              <a:rPr lang="it">
                <a:solidFill>
                  <a:srgbClr val="000000"/>
                </a:solidFill>
                <a:latin typeface="Calibri"/>
                <a:ea typeface="Calibri"/>
                <a:cs typeface="Calibri"/>
                <a:sym typeface="Calibri"/>
              </a:rPr>
              <a:t>Italian language and Literature</a:t>
            </a:r>
            <a:endParaRPr sz="14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it">
                <a:solidFill>
                  <a:srgbClr val="000000"/>
                </a:solidFill>
                <a:latin typeface="Calibri"/>
                <a:ea typeface="Calibri"/>
                <a:cs typeface="Calibri"/>
                <a:sym typeface="Calibri"/>
              </a:rPr>
              <a:t>Maths</a:t>
            </a:r>
            <a:endParaRPr sz="14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it">
                <a:solidFill>
                  <a:srgbClr val="000000"/>
                </a:solidFill>
                <a:latin typeface="Calibri"/>
                <a:ea typeface="Calibri"/>
                <a:cs typeface="Calibri"/>
                <a:sym typeface="Calibri"/>
              </a:rPr>
              <a:t>English</a:t>
            </a:r>
            <a:endParaRPr sz="14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it">
                <a:solidFill>
                  <a:srgbClr val="000000"/>
                </a:solidFill>
                <a:latin typeface="Calibri"/>
                <a:ea typeface="Calibri"/>
                <a:cs typeface="Calibri"/>
                <a:sym typeface="Calibri"/>
              </a:rPr>
              <a:t>Science (Physics, Biology, Chemistry etc.)</a:t>
            </a:r>
            <a:endParaRPr sz="14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it">
                <a:solidFill>
                  <a:srgbClr val="000000"/>
                </a:solidFill>
                <a:latin typeface="Calibri"/>
                <a:ea typeface="Calibri"/>
                <a:cs typeface="Calibri"/>
                <a:sym typeface="Calibri"/>
              </a:rPr>
              <a:t>Phylosophy</a:t>
            </a:r>
            <a:endParaRPr sz="1900">
              <a:solidFill>
                <a:srgbClr val="000000"/>
              </a:solidFill>
              <a:latin typeface="Calibri"/>
              <a:ea typeface="Calibri"/>
              <a:cs typeface="Calibri"/>
              <a:sym typeface="Calibri"/>
            </a:endParaRPr>
          </a:p>
        </p:txBody>
      </p:sp>
      <p:pic>
        <p:nvPicPr>
          <p:cNvPr id="207" name="Google Shape;207;p28" descr="Cappello di laurea"/>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229600" y="4229100"/>
            <a:ext cx="9144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ctrTitle"/>
          </p:nvPr>
        </p:nvSpPr>
        <p:spPr>
          <a:xfrm>
            <a:off x="390525" y="0"/>
            <a:ext cx="8222100" cy="1376100"/>
          </a:xfrm>
          <a:prstGeom prst="rect">
            <a:avLst/>
          </a:prstGeom>
          <a:noFill/>
          <a:ln>
            <a:noFill/>
          </a:ln>
        </p:spPr>
        <p:txBody>
          <a:bodyPr spcFirstLastPara="1" wrap="square" lIns="91425" tIns="91425" rIns="91425" bIns="91425" anchor="b" anchorCtr="0">
            <a:normAutofit/>
          </a:bodyPr>
          <a:lstStyle/>
          <a:p>
            <a:pPr marL="0" lvl="0" indent="0" algn="l" rtl="0">
              <a:spcBef>
                <a:spcPts val="0"/>
              </a:spcBef>
              <a:spcAft>
                <a:spcPts val="0"/>
              </a:spcAft>
              <a:buNone/>
            </a:pPr>
            <a:r>
              <a:rPr lang="it" sz="4200"/>
              <a:t>Technical education</a:t>
            </a:r>
            <a:r>
              <a:rPr lang="it"/>
              <a:t> </a:t>
            </a:r>
            <a:endParaRPr sz="6100"/>
          </a:p>
        </p:txBody>
      </p:sp>
      <p:sp>
        <p:nvSpPr>
          <p:cNvPr id="213" name="Google Shape;213;p29"/>
          <p:cNvSpPr/>
          <p:nvPr/>
        </p:nvSpPr>
        <p:spPr>
          <a:xfrm>
            <a:off x="0" y="1466661"/>
            <a:ext cx="9144000" cy="2300700"/>
          </a:xfrm>
          <a:prstGeom prst="rect">
            <a:avLst/>
          </a:prstGeom>
          <a:solidFill>
            <a:srgbClr val="BEFADD"/>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4" name="Google Shape;214;p29"/>
          <p:cNvSpPr txBox="1">
            <a:spLocks noGrp="1"/>
          </p:cNvSpPr>
          <p:nvPr>
            <p:ph type="subTitle" idx="1"/>
          </p:nvPr>
        </p:nvSpPr>
        <p:spPr>
          <a:xfrm>
            <a:off x="0" y="1466650"/>
            <a:ext cx="9098700" cy="2373300"/>
          </a:xfrm>
          <a:prstGeom prst="rect">
            <a:avLst/>
          </a:prstGeom>
          <a:noFill/>
          <a:ln>
            <a:noFill/>
          </a:ln>
        </p:spPr>
        <p:txBody>
          <a:bodyPr spcFirstLastPara="1" wrap="square" lIns="91425" tIns="91425" rIns="91425" bIns="91425" anchor="t" anchorCtr="0">
            <a:normAutofit/>
          </a:bodyPr>
          <a:lstStyle/>
          <a:p>
            <a:pPr marL="457200" lvl="0" indent="0" algn="l" rtl="0">
              <a:lnSpc>
                <a:spcPct val="90000"/>
              </a:lnSpc>
              <a:spcBef>
                <a:spcPts val="0"/>
              </a:spcBef>
              <a:spcAft>
                <a:spcPts val="0"/>
              </a:spcAft>
              <a:buNone/>
            </a:pPr>
            <a:r>
              <a:rPr lang="it" sz="2200">
                <a:solidFill>
                  <a:srgbClr val="000000"/>
                </a:solidFill>
                <a:latin typeface="Calibri"/>
                <a:ea typeface="Calibri"/>
                <a:cs typeface="Calibri"/>
                <a:sym typeface="Calibri"/>
              </a:rPr>
              <a:t>Technical institutes are connotated by a both culture and technique oriented syllabus. Tech institutes’ graduated students’ skills allow them to prosecute their studies in an academic or higher technical education contest as well as to start a working career with a medium professional profile </a:t>
            </a:r>
            <a:endParaRPr sz="2200">
              <a:solidFill>
                <a:srgbClr val="000000"/>
              </a:solidFill>
              <a:latin typeface="Calibri"/>
              <a:ea typeface="Calibri"/>
              <a:cs typeface="Calibri"/>
              <a:sym typeface="Calibri"/>
            </a:endParaRPr>
          </a:p>
          <a:p>
            <a:pPr marL="457200" lvl="0" indent="-368300" algn="l" rtl="0">
              <a:lnSpc>
                <a:spcPct val="90000"/>
              </a:lnSpc>
              <a:spcBef>
                <a:spcPts val="0"/>
              </a:spcBef>
              <a:spcAft>
                <a:spcPts val="0"/>
              </a:spcAft>
              <a:buClr>
                <a:srgbClr val="000000"/>
              </a:buClr>
              <a:buSzPts val="2200"/>
              <a:buFont typeface="Calibri"/>
              <a:buChar char="●"/>
            </a:pPr>
            <a:r>
              <a:rPr lang="it" sz="2200">
                <a:solidFill>
                  <a:srgbClr val="000000"/>
                </a:solidFill>
                <a:latin typeface="Calibri"/>
                <a:ea typeface="Calibri"/>
                <a:cs typeface="Calibri"/>
                <a:sym typeface="Calibri"/>
              </a:rPr>
              <a:t>2 curricula with many different sectors</a:t>
            </a:r>
            <a:endParaRPr sz="2200">
              <a:solidFill>
                <a:srgbClr val="000000"/>
              </a:solidFill>
              <a:latin typeface="Calibri"/>
              <a:ea typeface="Calibri"/>
              <a:cs typeface="Calibri"/>
              <a:sym typeface="Calibri"/>
            </a:endParaRPr>
          </a:p>
          <a:p>
            <a:pPr marL="457200" lvl="0" indent="-368300" algn="l" rtl="0">
              <a:lnSpc>
                <a:spcPct val="90000"/>
              </a:lnSpc>
              <a:spcBef>
                <a:spcPts val="0"/>
              </a:spcBef>
              <a:spcAft>
                <a:spcPts val="0"/>
              </a:spcAft>
              <a:buClr>
                <a:srgbClr val="000000"/>
              </a:buClr>
              <a:buSzPts val="2200"/>
              <a:buFont typeface="Calibri"/>
              <a:buChar char="●"/>
            </a:pPr>
            <a:r>
              <a:rPr lang="it" sz="2200">
                <a:solidFill>
                  <a:srgbClr val="000000"/>
                </a:solidFill>
                <a:latin typeface="Calibri"/>
                <a:ea typeface="Calibri"/>
                <a:cs typeface="Calibri"/>
                <a:sym typeface="Calibri"/>
              </a:rPr>
              <a:t>large amount of orienteering and pre-work experiences</a:t>
            </a:r>
            <a:endParaRPr sz="2200">
              <a:solidFill>
                <a:srgbClr val="000000"/>
              </a:solidFill>
              <a:latin typeface="Calibri"/>
              <a:ea typeface="Calibri"/>
              <a:cs typeface="Calibri"/>
              <a:sym typeface="Calibri"/>
            </a:endParaRPr>
          </a:p>
        </p:txBody>
      </p:sp>
      <p:pic>
        <p:nvPicPr>
          <p:cNvPr id="215" name="Google Shape;215;p29" descr="Cappello di laurea"/>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229600" y="4229100"/>
            <a:ext cx="914400" cy="914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ctrTitle"/>
          </p:nvPr>
        </p:nvSpPr>
        <p:spPr>
          <a:xfrm>
            <a:off x="390525" y="0"/>
            <a:ext cx="8222100" cy="1376100"/>
          </a:xfrm>
          <a:prstGeom prst="rect">
            <a:avLst/>
          </a:prstGeom>
          <a:noFill/>
          <a:ln>
            <a:noFill/>
          </a:ln>
        </p:spPr>
        <p:txBody>
          <a:bodyPr spcFirstLastPara="1" wrap="square" lIns="91425" tIns="91425" rIns="91425" bIns="91425" anchor="b" anchorCtr="0">
            <a:normAutofit/>
          </a:bodyPr>
          <a:lstStyle/>
          <a:p>
            <a:pPr marL="0" lvl="0" indent="0" algn="l" rtl="0">
              <a:spcBef>
                <a:spcPts val="0"/>
              </a:spcBef>
              <a:spcAft>
                <a:spcPts val="0"/>
              </a:spcAft>
              <a:buNone/>
            </a:pPr>
            <a:r>
              <a:rPr lang="it" sz="4200"/>
              <a:t>Vocational education</a:t>
            </a:r>
            <a:r>
              <a:rPr lang="it"/>
              <a:t> </a:t>
            </a:r>
            <a:endParaRPr sz="6100"/>
          </a:p>
        </p:txBody>
      </p:sp>
      <p:sp>
        <p:nvSpPr>
          <p:cNvPr id="221" name="Google Shape;221;p30"/>
          <p:cNvSpPr/>
          <p:nvPr/>
        </p:nvSpPr>
        <p:spPr>
          <a:xfrm>
            <a:off x="0" y="1466661"/>
            <a:ext cx="9144000" cy="2300700"/>
          </a:xfrm>
          <a:prstGeom prst="rect">
            <a:avLst/>
          </a:prstGeom>
          <a:solidFill>
            <a:srgbClr val="BEFADD"/>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2" name="Google Shape;222;p30"/>
          <p:cNvSpPr txBox="1">
            <a:spLocks noGrp="1"/>
          </p:cNvSpPr>
          <p:nvPr>
            <p:ph type="subTitle" idx="1"/>
          </p:nvPr>
        </p:nvSpPr>
        <p:spPr>
          <a:xfrm>
            <a:off x="0" y="1466650"/>
            <a:ext cx="9098700" cy="3023400"/>
          </a:xfrm>
          <a:prstGeom prst="rect">
            <a:avLst/>
          </a:prstGeom>
          <a:noFill/>
          <a:ln>
            <a:noFill/>
          </a:ln>
        </p:spPr>
        <p:txBody>
          <a:bodyPr spcFirstLastPara="1" wrap="square" lIns="91425" tIns="91425" rIns="91425" bIns="91425" anchor="t" anchorCtr="0">
            <a:normAutofit/>
          </a:bodyPr>
          <a:lstStyle/>
          <a:p>
            <a:pPr marL="457200" lvl="0" indent="0" algn="l" rtl="0">
              <a:lnSpc>
                <a:spcPct val="90000"/>
              </a:lnSpc>
              <a:spcBef>
                <a:spcPts val="0"/>
              </a:spcBef>
              <a:spcAft>
                <a:spcPts val="0"/>
              </a:spcAft>
              <a:buNone/>
            </a:pPr>
            <a:r>
              <a:rPr lang="it" sz="2100">
                <a:solidFill>
                  <a:srgbClr val="000000"/>
                </a:solidFill>
                <a:latin typeface="Calibri"/>
                <a:ea typeface="Calibri"/>
                <a:cs typeface="Calibri"/>
                <a:sym typeface="Calibri"/>
              </a:rPr>
              <a:t>Vocational schools give their students a strongly work-oriented technical skills, so that their graduates are ready to to start a working career. However, they can also prosecute their studies at university or higher education</a:t>
            </a:r>
            <a:endParaRPr sz="2100">
              <a:solidFill>
                <a:srgbClr val="000000"/>
              </a:solidFill>
              <a:latin typeface="Calibri"/>
              <a:ea typeface="Calibri"/>
              <a:cs typeface="Calibri"/>
              <a:sym typeface="Calibri"/>
            </a:endParaRPr>
          </a:p>
          <a:p>
            <a:pPr marL="457200" lvl="0" indent="0" algn="l" rtl="0">
              <a:lnSpc>
                <a:spcPct val="90000"/>
              </a:lnSpc>
              <a:spcBef>
                <a:spcPts val="0"/>
              </a:spcBef>
              <a:spcAft>
                <a:spcPts val="0"/>
              </a:spcAft>
              <a:buNone/>
            </a:pPr>
            <a:endParaRPr sz="2100">
              <a:solidFill>
                <a:srgbClr val="000000"/>
              </a:solidFill>
              <a:latin typeface="Calibri"/>
              <a:ea typeface="Calibri"/>
              <a:cs typeface="Calibri"/>
              <a:sym typeface="Calibri"/>
            </a:endParaRPr>
          </a:p>
          <a:p>
            <a:pPr marL="457200" lvl="0" indent="-361950" algn="l" rtl="0">
              <a:lnSpc>
                <a:spcPct val="90000"/>
              </a:lnSpc>
              <a:spcBef>
                <a:spcPts val="0"/>
              </a:spcBef>
              <a:spcAft>
                <a:spcPts val="0"/>
              </a:spcAft>
              <a:buClr>
                <a:srgbClr val="000000"/>
              </a:buClr>
              <a:buSzPts val="2100"/>
              <a:buFont typeface="Calibri"/>
              <a:buChar char="●"/>
            </a:pPr>
            <a:r>
              <a:rPr lang="it" sz="2100">
                <a:solidFill>
                  <a:srgbClr val="000000"/>
                </a:solidFill>
                <a:latin typeface="Calibri"/>
                <a:ea typeface="Calibri"/>
                <a:cs typeface="Calibri"/>
                <a:sym typeface="Calibri"/>
              </a:rPr>
              <a:t>11 curricula </a:t>
            </a:r>
            <a:endParaRPr sz="2100">
              <a:solidFill>
                <a:srgbClr val="000000"/>
              </a:solidFill>
              <a:latin typeface="Calibri"/>
              <a:ea typeface="Calibri"/>
              <a:cs typeface="Calibri"/>
              <a:sym typeface="Calibri"/>
            </a:endParaRPr>
          </a:p>
          <a:p>
            <a:pPr marL="457200" lvl="0" indent="-361950" algn="l" rtl="0">
              <a:lnSpc>
                <a:spcPct val="90000"/>
              </a:lnSpc>
              <a:spcBef>
                <a:spcPts val="0"/>
              </a:spcBef>
              <a:spcAft>
                <a:spcPts val="0"/>
              </a:spcAft>
              <a:buClr>
                <a:srgbClr val="000000"/>
              </a:buClr>
              <a:buSzPts val="2100"/>
              <a:buFont typeface="Calibri"/>
              <a:buChar char="●"/>
            </a:pPr>
            <a:r>
              <a:rPr lang="it" sz="2100">
                <a:solidFill>
                  <a:srgbClr val="000000"/>
                </a:solidFill>
                <a:latin typeface="Calibri"/>
                <a:ea typeface="Calibri"/>
                <a:cs typeface="Calibri"/>
                <a:sym typeface="Calibri"/>
              </a:rPr>
              <a:t>3 or 4 years intermediate qualifications (levels 3 and 4 EQF)</a:t>
            </a:r>
            <a:endParaRPr sz="2100">
              <a:solidFill>
                <a:srgbClr val="000000"/>
              </a:solidFill>
              <a:latin typeface="Calibri"/>
              <a:ea typeface="Calibri"/>
              <a:cs typeface="Calibri"/>
              <a:sym typeface="Calibri"/>
            </a:endParaRPr>
          </a:p>
          <a:p>
            <a:pPr marL="457200" lvl="0" indent="-361950" algn="l" rtl="0">
              <a:lnSpc>
                <a:spcPct val="90000"/>
              </a:lnSpc>
              <a:spcBef>
                <a:spcPts val="0"/>
              </a:spcBef>
              <a:spcAft>
                <a:spcPts val="0"/>
              </a:spcAft>
              <a:buClr>
                <a:srgbClr val="000000"/>
              </a:buClr>
              <a:buSzPts val="2100"/>
              <a:buFont typeface="Calibri"/>
              <a:buChar char="●"/>
            </a:pPr>
            <a:r>
              <a:rPr lang="it" sz="2100">
                <a:solidFill>
                  <a:srgbClr val="000000"/>
                </a:solidFill>
                <a:latin typeface="Calibri"/>
                <a:ea typeface="Calibri"/>
                <a:cs typeface="Calibri"/>
                <a:sym typeface="Calibri"/>
              </a:rPr>
              <a:t>flexible syllabus (school+work)</a:t>
            </a:r>
            <a:endParaRPr sz="2100">
              <a:solidFill>
                <a:srgbClr val="000000"/>
              </a:solidFill>
              <a:latin typeface="Calibri"/>
              <a:ea typeface="Calibri"/>
              <a:cs typeface="Calibri"/>
              <a:sym typeface="Calibri"/>
            </a:endParaRPr>
          </a:p>
        </p:txBody>
      </p:sp>
      <p:pic>
        <p:nvPicPr>
          <p:cNvPr id="223" name="Google Shape;223;p30" descr="Cappello di laurea"/>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229600" y="4229100"/>
            <a:ext cx="914400" cy="914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ctrTitle"/>
          </p:nvPr>
        </p:nvSpPr>
        <p:spPr>
          <a:xfrm>
            <a:off x="390525" y="344032"/>
            <a:ext cx="8222100" cy="1068309"/>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800"/>
              <a:buNone/>
            </a:pPr>
            <a:r>
              <a:rPr lang="it"/>
              <a:t>INCLUSION</a:t>
            </a:r>
            <a:endParaRPr/>
          </a:p>
        </p:txBody>
      </p:sp>
      <p:sp>
        <p:nvSpPr>
          <p:cNvPr id="229" name="Google Shape;229;p31"/>
          <p:cNvSpPr/>
          <p:nvPr/>
        </p:nvSpPr>
        <p:spPr>
          <a:xfrm>
            <a:off x="0" y="1412341"/>
            <a:ext cx="9143999" cy="2580237"/>
          </a:xfrm>
          <a:prstGeom prst="rect">
            <a:avLst/>
          </a:prstGeom>
          <a:solidFill>
            <a:srgbClr val="BEFADD"/>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it" sz="1400" b="0" i="0" u="none" strike="noStrike" cap="none">
                <a:solidFill>
                  <a:srgbClr val="212121"/>
                </a:solidFill>
                <a:latin typeface="Arial"/>
                <a:ea typeface="Arial"/>
                <a:cs typeface="Arial"/>
                <a:sym typeface="Arial"/>
              </a:rPr>
              <a:t>The school is organized in such a way as to offer a plurality of responses that are attentive to everyone's needs through individualized and/or personalized paths.</a:t>
            </a:r>
            <a:endParaRPr sz="1400" b="0" i="0" u="none" strike="noStrike" cap="none">
              <a:solidFill>
                <a:srgbClr val="212121"/>
              </a:solidFill>
              <a:latin typeface="Arial"/>
              <a:ea typeface="Arial"/>
              <a:cs typeface="Arial"/>
              <a:sym typeface="Arial"/>
            </a:endParaRPr>
          </a:p>
          <a:p>
            <a:pPr marL="0" marR="0" lvl="0" indent="0" algn="l" rtl="0">
              <a:lnSpc>
                <a:spcPct val="100000"/>
              </a:lnSpc>
              <a:spcBef>
                <a:spcPts val="0"/>
              </a:spcBef>
              <a:spcAft>
                <a:spcPts val="0"/>
              </a:spcAft>
              <a:buNone/>
            </a:pPr>
            <a:r>
              <a:rPr lang="it" sz="1400" b="0" i="0" u="none" strike="noStrike" cap="none">
                <a:solidFill>
                  <a:srgbClr val="212121"/>
                </a:solidFill>
                <a:latin typeface="Arial"/>
                <a:ea typeface="Arial"/>
                <a:cs typeface="Arial"/>
                <a:sym typeface="Arial"/>
              </a:rPr>
              <a:t>  An inclusive school: </a:t>
            </a:r>
            <a:endParaRPr sz="1400" b="0" i="0" u="none" strike="noStrike" cap="none">
              <a:solidFill>
                <a:srgbClr val="21212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it" sz="1400" b="0" i="0" u="none" strike="noStrike" cap="none">
                <a:solidFill>
                  <a:srgbClr val="212121"/>
                </a:solidFill>
                <a:latin typeface="Arial"/>
                <a:ea typeface="Arial"/>
                <a:cs typeface="Arial"/>
                <a:sym typeface="Arial"/>
              </a:rPr>
              <a:t>a school capable of welcoming  each person, </a:t>
            </a:r>
            <a:endParaRPr sz="1400" b="0" i="0" u="none" strike="noStrike" cap="none">
              <a:solidFill>
                <a:srgbClr val="21212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it" sz="1400" b="0" i="0" u="none" strike="noStrike" cap="none">
                <a:solidFill>
                  <a:srgbClr val="212121"/>
                </a:solidFill>
                <a:latin typeface="Arial"/>
                <a:ea typeface="Arial"/>
                <a:cs typeface="Arial"/>
                <a:sym typeface="Arial"/>
              </a:rPr>
              <a:t>knowing how to create an environment capable of harmonizing its intervention, </a:t>
            </a:r>
            <a:endParaRPr sz="1400" b="0" i="0" u="none" strike="noStrike" cap="none">
              <a:solidFill>
                <a:srgbClr val="21212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it" sz="1400" b="0" i="0" u="none" strike="noStrike" cap="none">
                <a:solidFill>
                  <a:srgbClr val="212121"/>
                </a:solidFill>
                <a:latin typeface="Arial"/>
                <a:ea typeface="Arial"/>
                <a:cs typeface="Arial"/>
                <a:sym typeface="Arial"/>
              </a:rPr>
              <a:t>modifying its organization so as to propose educational and teaching methods functional to the different needs, </a:t>
            </a:r>
            <a:endParaRPr sz="1400" b="0" i="0" u="none" strike="noStrike" cap="none">
              <a:solidFill>
                <a:srgbClr val="21212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it" sz="1400" b="0" i="0" u="none" strike="noStrike" cap="none">
                <a:solidFill>
                  <a:srgbClr val="212121"/>
                </a:solidFill>
                <a:latin typeface="Arial"/>
                <a:ea typeface="Arial"/>
                <a:cs typeface="Arial"/>
                <a:sym typeface="Arial"/>
              </a:rPr>
              <a:t>making each student the protagonist of learning, whatever their abilities, potential and limits.</a:t>
            </a:r>
            <a:endParaRPr sz="1400" b="0" i="0" u="none" strike="noStrike" cap="none">
              <a:solidFill>
                <a:srgbClr val="212121"/>
              </a:solidFill>
              <a:latin typeface="Arial"/>
              <a:ea typeface="Arial"/>
              <a:cs typeface="Arial"/>
              <a:sym typeface="Arial"/>
            </a:endParaRPr>
          </a:p>
        </p:txBody>
      </p:sp>
      <p:sp>
        <p:nvSpPr>
          <p:cNvPr id="230" name="Google Shape;230;p31"/>
          <p:cNvSpPr txBox="1">
            <a:spLocks noGrp="1"/>
          </p:cNvSpPr>
          <p:nvPr>
            <p:ph type="subTitle" idx="1"/>
          </p:nvPr>
        </p:nvSpPr>
        <p:spPr>
          <a:xfrm flipH="1">
            <a:off x="8485876" y="1566913"/>
            <a:ext cx="45719" cy="432900"/>
          </a:xfrm>
          <a:prstGeom prst="rect">
            <a:avLst/>
          </a:prstGeom>
          <a:noFill/>
          <a:ln>
            <a:noFill/>
          </a:ln>
        </p:spPr>
        <p:txBody>
          <a:bodyPr spcFirstLastPara="1" wrap="square" lIns="91425" tIns="91425" rIns="91425" bIns="91425" anchor="t" anchorCtr="0">
            <a:normAutofit fontScale="32500" lnSpcReduction="20000"/>
          </a:bodyPr>
          <a:lstStyle/>
          <a:p>
            <a:pPr marL="0" lvl="0" indent="0" algn="l" rtl="0">
              <a:lnSpc>
                <a:spcPct val="100000"/>
              </a:lnSpc>
              <a:spcBef>
                <a:spcPts val="0"/>
              </a:spcBef>
              <a:spcAft>
                <a:spcPts val="0"/>
              </a:spcAft>
              <a:buSzPct val="98901"/>
              <a:buNone/>
            </a:pPr>
            <a:r>
              <a:rPr lang="it" sz="5600">
                <a:solidFill>
                  <a:srgbClr val="000000"/>
                </a:solidFill>
                <a:latin typeface="Arial"/>
                <a:ea typeface="Arial"/>
                <a:cs typeface="Arial"/>
                <a:sym typeface="Arial"/>
              </a:rPr>
              <a:t> </a:t>
            </a:r>
            <a:endParaRPr sz="5600">
              <a:latin typeface="Arial"/>
              <a:ea typeface="Arial"/>
              <a:cs typeface="Arial"/>
              <a:sym typeface="Arial"/>
            </a:endParaRPr>
          </a:p>
          <a:p>
            <a:pPr marL="285750" lvl="0" indent="-171450" algn="ctr" rtl="0">
              <a:lnSpc>
                <a:spcPct val="100000"/>
              </a:lnSpc>
              <a:spcBef>
                <a:spcPts val="0"/>
              </a:spcBef>
              <a:spcAft>
                <a:spcPts val="0"/>
              </a:spcAft>
              <a:buSzPct val="307692"/>
              <a:buFont typeface="Arial"/>
              <a:buNone/>
            </a:pPr>
            <a:endParaRPr/>
          </a:p>
        </p:txBody>
      </p:sp>
      <p:pic>
        <p:nvPicPr>
          <p:cNvPr id="231" name="Google Shape;231;p31" descr="Cappello di laurea"/>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229600" y="4229100"/>
            <a:ext cx="914400" cy="914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p:nvPr/>
        </p:nvSpPr>
        <p:spPr>
          <a:xfrm>
            <a:off x="460949" y="208230"/>
            <a:ext cx="8222100" cy="1158843"/>
          </a:xfrm>
          <a:prstGeom prst="rect">
            <a:avLst/>
          </a:prstGeom>
          <a:noFill/>
          <a:ln>
            <a:noFill/>
          </a:ln>
        </p:spPr>
        <p:txBody>
          <a:bodyPr spcFirstLastPara="1" wrap="square" lIns="91425" tIns="91425" rIns="91425" bIns="91425" anchor="b" anchorCtr="0">
            <a:normAutofit fontScale="62500" lnSpcReduction="20000"/>
          </a:bodyPr>
          <a:lstStyle/>
          <a:p>
            <a:pPr marL="0" marR="0" lvl="0" indent="0" algn="ctr" rtl="0">
              <a:lnSpc>
                <a:spcPct val="100000"/>
              </a:lnSpc>
              <a:spcBef>
                <a:spcPts val="0"/>
              </a:spcBef>
              <a:spcAft>
                <a:spcPts val="0"/>
              </a:spcAft>
              <a:buClr>
                <a:schemeClr val="lt1"/>
              </a:buClr>
              <a:buSzPct val="111304"/>
              <a:buFont typeface="Roboto"/>
              <a:buNone/>
            </a:pPr>
            <a:r>
              <a:rPr lang="it" sz="6900" b="0" i="0" u="none" strike="noStrike" cap="none">
                <a:solidFill>
                  <a:schemeClr val="lt1"/>
                </a:solidFill>
                <a:latin typeface="Roboto"/>
                <a:ea typeface="Roboto"/>
                <a:cs typeface="Roboto"/>
                <a:sym typeface="Roboto"/>
              </a:rPr>
              <a:t>SEN</a:t>
            </a:r>
            <a:endParaRPr/>
          </a:p>
          <a:p>
            <a:pPr marL="0" marR="0" lvl="0" indent="0" algn="ctr" rtl="0">
              <a:lnSpc>
                <a:spcPct val="100000"/>
              </a:lnSpc>
              <a:spcBef>
                <a:spcPts val="0"/>
              </a:spcBef>
              <a:spcAft>
                <a:spcPts val="0"/>
              </a:spcAft>
              <a:buClr>
                <a:schemeClr val="lt1"/>
              </a:buClr>
              <a:buSzPct val="160000"/>
              <a:buFont typeface="Roboto"/>
              <a:buNone/>
            </a:pPr>
            <a:r>
              <a:rPr lang="it" sz="4800" b="1" i="0" u="none" strike="noStrike" cap="none">
                <a:solidFill>
                  <a:schemeClr val="lt1"/>
                </a:solidFill>
                <a:latin typeface="Roboto"/>
                <a:ea typeface="Roboto"/>
                <a:cs typeface="Roboto"/>
                <a:sym typeface="Roboto"/>
              </a:rPr>
              <a:t> </a:t>
            </a:r>
            <a:endParaRPr/>
          </a:p>
        </p:txBody>
      </p:sp>
      <p:sp>
        <p:nvSpPr>
          <p:cNvPr id="237" name="Google Shape;237;p32"/>
          <p:cNvSpPr/>
          <p:nvPr/>
        </p:nvSpPr>
        <p:spPr>
          <a:xfrm>
            <a:off x="0" y="1367073"/>
            <a:ext cx="9143999" cy="2571184"/>
          </a:xfrm>
          <a:prstGeom prst="rect">
            <a:avLst/>
          </a:prstGeom>
          <a:solidFill>
            <a:srgbClr val="BEFADD"/>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8" name="Google Shape;238;p32"/>
          <p:cNvSpPr txBox="1"/>
          <p:nvPr/>
        </p:nvSpPr>
        <p:spPr>
          <a:xfrm>
            <a:off x="70616" y="1430684"/>
            <a:ext cx="9143999" cy="203132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it" sz="1400" b="0" i="0" u="none" strike="noStrike" cap="none">
                <a:solidFill>
                  <a:srgbClr val="000000"/>
                </a:solidFill>
                <a:latin typeface="Arial"/>
                <a:ea typeface="Arial"/>
                <a:cs typeface="Arial"/>
                <a:sym typeface="Arial"/>
              </a:rPr>
              <a:t>Pupils with disabilities certified according to Italian Law 104/92</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it" sz="1400" b="0" i="0" u="none" strike="noStrike" cap="none">
                <a:solidFill>
                  <a:srgbClr val="000000"/>
                </a:solidFill>
                <a:latin typeface="Arial"/>
                <a:ea typeface="Arial"/>
                <a:cs typeface="Arial"/>
                <a:sym typeface="Arial"/>
              </a:rPr>
              <a:t>Pupils with Specific Learning Disorders - DSA (disorders in writing, reading and calculation skills)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it" sz="1400" b="0" i="0" u="none" strike="noStrike" cap="none">
                <a:solidFill>
                  <a:srgbClr val="000000"/>
                </a:solidFill>
                <a:latin typeface="Arial"/>
                <a:ea typeface="Arial"/>
                <a:cs typeface="Arial"/>
                <a:sym typeface="Arial"/>
              </a:rPr>
              <a:t>Pupils who present disadvantaged situations determined by particular social and environmental conditions </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it" sz="1400" b="0" i="0" u="none" strike="noStrike" cap="none">
                <a:solidFill>
                  <a:srgbClr val="000000"/>
                </a:solidFill>
                <a:latin typeface="Arial"/>
                <a:ea typeface="Arial"/>
                <a:cs typeface="Arial"/>
                <a:sym typeface="Arial"/>
              </a:rPr>
              <a:t>From nursery school to secondary school, pupils with special educational needs are included in the classes. Students with L 104 certification are accompanied by a support teacher.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39" name="Google Shape;239;p32" descr="Cappello di laurea"/>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229600" y="4229100"/>
            <a:ext cx="914400" cy="91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226075" y="196575"/>
            <a:ext cx="2808000" cy="581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SUMMARY</a:t>
            </a:r>
            <a:endParaRPr/>
          </a:p>
        </p:txBody>
      </p:sp>
      <p:sp>
        <p:nvSpPr>
          <p:cNvPr id="82" name="Google Shape;82;p15"/>
          <p:cNvSpPr txBox="1">
            <a:spLocks noGrp="1"/>
          </p:cNvSpPr>
          <p:nvPr>
            <p:ph type="body" idx="1"/>
          </p:nvPr>
        </p:nvSpPr>
        <p:spPr>
          <a:xfrm>
            <a:off x="226075" y="859650"/>
            <a:ext cx="2808000" cy="376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1700"/>
              <a:t>Italian school at glance</a:t>
            </a:r>
            <a:endParaRPr sz="1700"/>
          </a:p>
          <a:p>
            <a:pPr marL="0" lvl="0" indent="0" algn="l" rtl="0">
              <a:spcBef>
                <a:spcPts val="1200"/>
              </a:spcBef>
              <a:spcAft>
                <a:spcPts val="0"/>
              </a:spcAft>
              <a:buNone/>
            </a:pPr>
            <a:endParaRPr sz="1700"/>
          </a:p>
          <a:p>
            <a:pPr marL="0" lvl="0" indent="0" algn="l" rtl="0">
              <a:spcBef>
                <a:spcPts val="1200"/>
              </a:spcBef>
              <a:spcAft>
                <a:spcPts val="0"/>
              </a:spcAft>
              <a:buNone/>
            </a:pPr>
            <a:r>
              <a:rPr lang="it" sz="1700"/>
              <a:t> </a:t>
            </a:r>
            <a:endParaRPr sz="1700"/>
          </a:p>
          <a:p>
            <a:pPr marL="0" lvl="0" indent="0" algn="l" rtl="0">
              <a:spcBef>
                <a:spcPts val="1200"/>
              </a:spcBef>
              <a:spcAft>
                <a:spcPts val="0"/>
              </a:spcAft>
              <a:buNone/>
            </a:pPr>
            <a:endParaRPr sz="1700"/>
          </a:p>
          <a:p>
            <a:pPr marL="0" lvl="0" indent="0" algn="l" rtl="0">
              <a:spcBef>
                <a:spcPts val="1200"/>
              </a:spcBef>
              <a:spcAft>
                <a:spcPts val="0"/>
              </a:spcAft>
              <a:buNone/>
            </a:pPr>
            <a:r>
              <a:rPr lang="it" sz="1700"/>
              <a:t>0-14 Education</a:t>
            </a:r>
            <a:endParaRPr sz="1700"/>
          </a:p>
          <a:p>
            <a:pPr marL="0" lvl="0" indent="0" algn="l" rtl="0">
              <a:spcBef>
                <a:spcPts val="1200"/>
              </a:spcBef>
              <a:spcAft>
                <a:spcPts val="0"/>
              </a:spcAft>
              <a:buNone/>
            </a:pPr>
            <a:endParaRPr sz="1700"/>
          </a:p>
          <a:p>
            <a:pPr marL="0" lvl="0" indent="0" algn="l" rtl="0">
              <a:spcBef>
                <a:spcPts val="1200"/>
              </a:spcBef>
              <a:spcAft>
                <a:spcPts val="0"/>
              </a:spcAft>
              <a:buNone/>
            </a:pPr>
            <a:r>
              <a:rPr lang="it" sz="1700"/>
              <a:t>Secondary school - high level</a:t>
            </a:r>
            <a:endParaRPr sz="1700"/>
          </a:p>
          <a:p>
            <a:pPr marL="0" lvl="0" indent="0" algn="l" rtl="0">
              <a:spcBef>
                <a:spcPts val="1200"/>
              </a:spcBef>
              <a:spcAft>
                <a:spcPts val="1200"/>
              </a:spcAft>
              <a:buNone/>
            </a:pPr>
            <a:endParaRPr sz="1700"/>
          </a:p>
        </p:txBody>
      </p:sp>
      <p:sp>
        <p:nvSpPr>
          <p:cNvPr id="83" name="Google Shape;83;p15"/>
          <p:cNvSpPr txBox="1"/>
          <p:nvPr/>
        </p:nvSpPr>
        <p:spPr>
          <a:xfrm>
            <a:off x="3419400" y="279175"/>
            <a:ext cx="5662200" cy="469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2"/>
              </a:solidFill>
              <a:latin typeface="Roboto"/>
              <a:ea typeface="Roboto"/>
              <a:cs typeface="Roboto"/>
              <a:sym typeface="Roboto"/>
            </a:endParaRPr>
          </a:p>
          <a:p>
            <a:pPr marL="0" lvl="0" indent="0" algn="l" rtl="0">
              <a:spcBef>
                <a:spcPts val="0"/>
              </a:spcBef>
              <a:spcAft>
                <a:spcPts val="0"/>
              </a:spcAft>
              <a:buNone/>
            </a:pPr>
            <a:endParaRPr sz="1800">
              <a:solidFill>
                <a:schemeClr val="lt2"/>
              </a:solidFill>
              <a:latin typeface="Roboto"/>
              <a:ea typeface="Roboto"/>
              <a:cs typeface="Roboto"/>
              <a:sym typeface="Roboto"/>
            </a:endParaRPr>
          </a:p>
          <a:p>
            <a:pPr marL="0" lvl="0" indent="0" algn="l" rtl="0">
              <a:spcBef>
                <a:spcPts val="0"/>
              </a:spcBef>
              <a:spcAft>
                <a:spcPts val="0"/>
              </a:spcAft>
              <a:buNone/>
            </a:pPr>
            <a:r>
              <a:rPr lang="it" sz="1800">
                <a:solidFill>
                  <a:schemeClr val="lt2"/>
                </a:solidFill>
                <a:latin typeface="Roboto"/>
                <a:ea typeface="Roboto"/>
                <a:cs typeface="Roboto"/>
                <a:sym typeface="Roboto"/>
              </a:rPr>
              <a:t>The Autonomy</a:t>
            </a:r>
            <a:endParaRPr sz="1800">
              <a:solidFill>
                <a:schemeClr val="lt2"/>
              </a:solidFill>
              <a:latin typeface="Roboto"/>
              <a:ea typeface="Roboto"/>
              <a:cs typeface="Roboto"/>
              <a:sym typeface="Roboto"/>
            </a:endParaRPr>
          </a:p>
          <a:p>
            <a:pPr marL="0" lvl="0" indent="0" algn="l" rtl="0">
              <a:spcBef>
                <a:spcPts val="0"/>
              </a:spcBef>
              <a:spcAft>
                <a:spcPts val="0"/>
              </a:spcAft>
              <a:buNone/>
            </a:pPr>
            <a:r>
              <a:rPr lang="it" sz="1800">
                <a:solidFill>
                  <a:schemeClr val="lt2"/>
                </a:solidFill>
                <a:latin typeface="Roboto"/>
                <a:ea typeface="Roboto"/>
                <a:cs typeface="Roboto"/>
                <a:sym typeface="Roboto"/>
              </a:rPr>
              <a:t>The strategic documents</a:t>
            </a:r>
            <a:endParaRPr sz="1800">
              <a:solidFill>
                <a:schemeClr val="lt2"/>
              </a:solidFill>
              <a:latin typeface="Roboto"/>
              <a:ea typeface="Roboto"/>
              <a:cs typeface="Roboto"/>
              <a:sym typeface="Roboto"/>
            </a:endParaRPr>
          </a:p>
          <a:p>
            <a:pPr marL="0" lvl="0" indent="0" algn="l" rtl="0">
              <a:spcBef>
                <a:spcPts val="0"/>
              </a:spcBef>
              <a:spcAft>
                <a:spcPts val="0"/>
              </a:spcAft>
              <a:buNone/>
            </a:pPr>
            <a:r>
              <a:rPr lang="it" sz="1800">
                <a:solidFill>
                  <a:schemeClr val="lt2"/>
                </a:solidFill>
                <a:latin typeface="Roboto"/>
                <a:ea typeface="Roboto"/>
                <a:cs typeface="Roboto"/>
                <a:sym typeface="Roboto"/>
              </a:rPr>
              <a:t>The role of School principals</a:t>
            </a:r>
            <a:endParaRPr sz="1800">
              <a:solidFill>
                <a:schemeClr val="lt2"/>
              </a:solidFill>
              <a:latin typeface="Roboto"/>
              <a:ea typeface="Roboto"/>
              <a:cs typeface="Roboto"/>
              <a:sym typeface="Roboto"/>
            </a:endParaRPr>
          </a:p>
          <a:p>
            <a:pPr marL="0" lvl="0" indent="0" algn="l" rtl="0">
              <a:spcBef>
                <a:spcPts val="0"/>
              </a:spcBef>
              <a:spcAft>
                <a:spcPts val="0"/>
              </a:spcAft>
              <a:buNone/>
            </a:pPr>
            <a:r>
              <a:rPr lang="it" sz="1800">
                <a:solidFill>
                  <a:schemeClr val="lt2"/>
                </a:solidFill>
                <a:latin typeface="Roboto"/>
                <a:ea typeface="Roboto"/>
                <a:cs typeface="Roboto"/>
                <a:sym typeface="Roboto"/>
              </a:rPr>
              <a:t>The Italian education system 0-19</a:t>
            </a:r>
            <a:endParaRPr sz="1800">
              <a:solidFill>
                <a:schemeClr val="lt2"/>
              </a:solidFill>
              <a:latin typeface="Roboto"/>
              <a:ea typeface="Roboto"/>
              <a:cs typeface="Roboto"/>
              <a:sym typeface="Roboto"/>
            </a:endParaRPr>
          </a:p>
          <a:p>
            <a:pPr marL="0" lvl="0" indent="0" algn="l" rtl="0">
              <a:spcBef>
                <a:spcPts val="0"/>
              </a:spcBef>
              <a:spcAft>
                <a:spcPts val="0"/>
              </a:spcAft>
              <a:buNone/>
            </a:pPr>
            <a:endParaRPr sz="1800">
              <a:solidFill>
                <a:schemeClr val="lt2"/>
              </a:solidFill>
              <a:latin typeface="Roboto"/>
              <a:ea typeface="Roboto"/>
              <a:cs typeface="Roboto"/>
              <a:sym typeface="Roboto"/>
            </a:endParaRPr>
          </a:p>
          <a:p>
            <a:pPr marL="0" lvl="0" indent="0" algn="l" rtl="0">
              <a:spcBef>
                <a:spcPts val="0"/>
              </a:spcBef>
              <a:spcAft>
                <a:spcPts val="0"/>
              </a:spcAft>
              <a:buNone/>
            </a:pPr>
            <a:endParaRPr sz="1800">
              <a:solidFill>
                <a:schemeClr val="lt2"/>
              </a:solidFill>
              <a:latin typeface="Roboto"/>
              <a:ea typeface="Roboto"/>
              <a:cs typeface="Roboto"/>
              <a:sym typeface="Roboto"/>
            </a:endParaRPr>
          </a:p>
          <a:p>
            <a:pPr marL="0" lvl="0" indent="0" algn="l" rtl="0">
              <a:spcBef>
                <a:spcPts val="0"/>
              </a:spcBef>
              <a:spcAft>
                <a:spcPts val="0"/>
              </a:spcAft>
              <a:buNone/>
            </a:pPr>
            <a:r>
              <a:rPr lang="it" sz="1800">
                <a:solidFill>
                  <a:schemeClr val="lt2"/>
                </a:solidFill>
                <a:latin typeface="Roboto"/>
                <a:ea typeface="Roboto"/>
                <a:cs typeface="Roboto"/>
                <a:sym typeface="Roboto"/>
              </a:rPr>
              <a:t>The 0-6 integrated system</a:t>
            </a:r>
            <a:endParaRPr sz="1800">
              <a:solidFill>
                <a:schemeClr val="lt2"/>
              </a:solidFill>
              <a:latin typeface="Roboto"/>
              <a:ea typeface="Roboto"/>
              <a:cs typeface="Roboto"/>
              <a:sym typeface="Roboto"/>
            </a:endParaRPr>
          </a:p>
          <a:p>
            <a:pPr marL="0" lvl="0" indent="0" algn="l" rtl="0">
              <a:spcBef>
                <a:spcPts val="0"/>
              </a:spcBef>
              <a:spcAft>
                <a:spcPts val="0"/>
              </a:spcAft>
              <a:buNone/>
            </a:pPr>
            <a:r>
              <a:rPr lang="it" sz="1800">
                <a:solidFill>
                  <a:schemeClr val="lt2"/>
                </a:solidFill>
                <a:latin typeface="Roboto"/>
                <a:ea typeface="Roboto"/>
                <a:cs typeface="Roboto"/>
                <a:sym typeface="Roboto"/>
              </a:rPr>
              <a:t>Primary School</a:t>
            </a:r>
            <a:endParaRPr sz="1800">
              <a:solidFill>
                <a:schemeClr val="lt2"/>
              </a:solidFill>
              <a:latin typeface="Roboto"/>
              <a:ea typeface="Roboto"/>
              <a:cs typeface="Roboto"/>
              <a:sym typeface="Roboto"/>
            </a:endParaRPr>
          </a:p>
          <a:p>
            <a:pPr marL="0" lvl="0" indent="0" algn="l" rtl="0">
              <a:spcBef>
                <a:spcPts val="0"/>
              </a:spcBef>
              <a:spcAft>
                <a:spcPts val="0"/>
              </a:spcAft>
              <a:buNone/>
            </a:pPr>
            <a:r>
              <a:rPr lang="it" sz="1800">
                <a:solidFill>
                  <a:schemeClr val="lt2"/>
                </a:solidFill>
                <a:latin typeface="Roboto"/>
                <a:ea typeface="Roboto"/>
                <a:cs typeface="Roboto"/>
                <a:sym typeface="Roboto"/>
              </a:rPr>
              <a:t>Secondary school - middle level</a:t>
            </a:r>
            <a:endParaRPr sz="1800">
              <a:solidFill>
                <a:schemeClr val="lt2"/>
              </a:solidFill>
              <a:latin typeface="Roboto"/>
              <a:ea typeface="Roboto"/>
              <a:cs typeface="Roboto"/>
              <a:sym typeface="Roboto"/>
            </a:endParaRPr>
          </a:p>
          <a:p>
            <a:pPr marL="0" lvl="0" indent="0" algn="l" rtl="0">
              <a:spcBef>
                <a:spcPts val="0"/>
              </a:spcBef>
              <a:spcAft>
                <a:spcPts val="0"/>
              </a:spcAft>
              <a:buNone/>
            </a:pPr>
            <a:endParaRPr sz="1800">
              <a:solidFill>
                <a:schemeClr val="lt2"/>
              </a:solidFill>
              <a:latin typeface="Roboto"/>
              <a:ea typeface="Roboto"/>
              <a:cs typeface="Roboto"/>
              <a:sym typeface="Roboto"/>
            </a:endParaRPr>
          </a:p>
          <a:p>
            <a:pPr marL="0" lvl="0" indent="0" algn="l" rtl="0">
              <a:spcBef>
                <a:spcPts val="0"/>
              </a:spcBef>
              <a:spcAft>
                <a:spcPts val="0"/>
              </a:spcAft>
              <a:buNone/>
            </a:pPr>
            <a:r>
              <a:rPr lang="it" sz="1800">
                <a:solidFill>
                  <a:schemeClr val="lt2"/>
                </a:solidFill>
                <a:latin typeface="Roboto"/>
                <a:ea typeface="Roboto"/>
                <a:cs typeface="Roboto"/>
                <a:sym typeface="Roboto"/>
              </a:rPr>
              <a:t>Secondary school</a:t>
            </a:r>
            <a:endParaRPr sz="1800">
              <a:solidFill>
                <a:schemeClr val="lt2"/>
              </a:solidFill>
              <a:latin typeface="Roboto"/>
              <a:ea typeface="Roboto"/>
              <a:cs typeface="Roboto"/>
              <a:sym typeface="Roboto"/>
            </a:endParaRPr>
          </a:p>
          <a:p>
            <a:pPr marL="0" lvl="0" indent="0" algn="l" rtl="0">
              <a:spcBef>
                <a:spcPts val="0"/>
              </a:spcBef>
              <a:spcAft>
                <a:spcPts val="0"/>
              </a:spcAft>
              <a:buNone/>
            </a:pPr>
            <a:r>
              <a:rPr lang="it" sz="1800">
                <a:solidFill>
                  <a:schemeClr val="lt2"/>
                </a:solidFill>
                <a:latin typeface="Roboto"/>
                <a:ea typeface="Roboto"/>
                <a:cs typeface="Roboto"/>
                <a:sym typeface="Roboto"/>
              </a:rPr>
              <a:t>the regional vocational education and training (IeFP) system.</a:t>
            </a:r>
            <a:endParaRPr sz="1800">
              <a:solidFill>
                <a:schemeClr val="lt2"/>
              </a:solidFill>
              <a:latin typeface="Roboto"/>
              <a:ea typeface="Roboto"/>
              <a:cs typeface="Roboto"/>
              <a:sym typeface="Roboto"/>
            </a:endParaRPr>
          </a:p>
          <a:p>
            <a:pPr marL="0" lvl="0" indent="0" algn="l" rtl="0">
              <a:spcBef>
                <a:spcPts val="0"/>
              </a:spcBef>
              <a:spcAft>
                <a:spcPts val="0"/>
              </a:spcAft>
              <a:buNone/>
            </a:pPr>
            <a:endParaRPr sz="1800">
              <a:solidFill>
                <a:schemeClr val="lt2"/>
              </a:solidFill>
              <a:latin typeface="Roboto"/>
              <a:ea typeface="Roboto"/>
              <a:cs typeface="Roboto"/>
              <a:sym typeface="Roboto"/>
            </a:endParaRPr>
          </a:p>
          <a:p>
            <a:pPr marL="0" lvl="0" indent="0" algn="l" rtl="0">
              <a:spcBef>
                <a:spcPts val="0"/>
              </a:spcBef>
              <a:spcAft>
                <a:spcPts val="0"/>
              </a:spcAft>
              <a:buNone/>
            </a:pPr>
            <a:endParaRPr sz="1800">
              <a:solidFill>
                <a:schemeClr val="lt2"/>
              </a:solidFill>
              <a:latin typeface="Roboto"/>
              <a:ea typeface="Roboto"/>
              <a:cs typeface="Roboto"/>
              <a:sym typeface="Roboto"/>
            </a:endParaRPr>
          </a:p>
          <a:p>
            <a:pPr marL="0" lvl="0" indent="0" algn="l" rtl="0">
              <a:spcBef>
                <a:spcPts val="0"/>
              </a:spcBef>
              <a:spcAft>
                <a:spcPts val="0"/>
              </a:spcAft>
              <a:buNone/>
            </a:pPr>
            <a:endParaRPr sz="1800">
              <a:solidFill>
                <a:schemeClr val="lt2"/>
              </a:solidFill>
              <a:latin typeface="Roboto"/>
              <a:ea typeface="Roboto"/>
              <a:cs typeface="Roboto"/>
              <a:sym typeface="Roboto"/>
            </a:endParaRPr>
          </a:p>
          <a:p>
            <a:pPr marL="0" lvl="0" indent="0" algn="l" rtl="0">
              <a:spcBef>
                <a:spcPts val="0"/>
              </a:spcBef>
              <a:spcAft>
                <a:spcPts val="0"/>
              </a:spcAft>
              <a:buNone/>
            </a:pPr>
            <a:endParaRPr sz="1800">
              <a:solidFill>
                <a:schemeClr val="lt2"/>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txBox="1">
            <a:spLocks noGrp="1"/>
          </p:cNvSpPr>
          <p:nvPr>
            <p:ph type="ctrTitle"/>
          </p:nvPr>
        </p:nvSpPr>
        <p:spPr>
          <a:xfrm>
            <a:off x="390525" y="0"/>
            <a:ext cx="8222100" cy="1376127"/>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it" sz="4000" b="1"/>
              <a:t>How to create an “inclusive school</a:t>
            </a:r>
            <a:r>
              <a:rPr lang="it" sz="4000"/>
              <a:t>”</a:t>
            </a:r>
            <a:endParaRPr/>
          </a:p>
        </p:txBody>
      </p:sp>
      <p:sp>
        <p:nvSpPr>
          <p:cNvPr id="245" name="Google Shape;245;p33"/>
          <p:cNvSpPr/>
          <p:nvPr/>
        </p:nvSpPr>
        <p:spPr>
          <a:xfrm>
            <a:off x="0" y="1466661"/>
            <a:ext cx="9144000" cy="2300713"/>
          </a:xfrm>
          <a:prstGeom prst="rect">
            <a:avLst/>
          </a:prstGeom>
          <a:solidFill>
            <a:srgbClr val="BEFADD"/>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6" name="Google Shape;246;p33"/>
          <p:cNvSpPr txBox="1">
            <a:spLocks noGrp="1"/>
          </p:cNvSpPr>
          <p:nvPr>
            <p:ph type="subTitle" idx="1"/>
          </p:nvPr>
        </p:nvSpPr>
        <p:spPr>
          <a:xfrm>
            <a:off x="81480" y="1466661"/>
            <a:ext cx="9017253" cy="2373140"/>
          </a:xfrm>
          <a:prstGeom prst="rect">
            <a:avLst/>
          </a:prstGeom>
          <a:noFill/>
          <a:ln>
            <a:noFill/>
          </a:ln>
        </p:spPr>
        <p:txBody>
          <a:bodyPr spcFirstLastPara="1" wrap="square" lIns="91425" tIns="91425" rIns="91425" bIns="91425" anchor="t" anchorCtr="0">
            <a:normAutofit/>
          </a:bodyPr>
          <a:lstStyle/>
          <a:p>
            <a:pPr marL="457200" lvl="0" indent="-342900" algn="just" rtl="0">
              <a:lnSpc>
                <a:spcPct val="100000"/>
              </a:lnSpc>
              <a:spcBef>
                <a:spcPts val="0"/>
              </a:spcBef>
              <a:spcAft>
                <a:spcPts val="0"/>
              </a:spcAft>
              <a:buSzPts val="1800"/>
              <a:buNone/>
            </a:pPr>
            <a:r>
              <a:rPr lang="it">
                <a:solidFill>
                  <a:srgbClr val="212121"/>
                </a:solidFill>
              </a:rPr>
              <a:t> </a:t>
            </a:r>
            <a:endParaRPr>
              <a:solidFill>
                <a:srgbClr val="000000"/>
              </a:solidFill>
              <a:latin typeface="Arial"/>
              <a:ea typeface="Arial"/>
              <a:cs typeface="Arial"/>
              <a:sym typeface="Arial"/>
            </a:endParaRPr>
          </a:p>
          <a:p>
            <a:pPr marL="457200" lvl="0" indent="-342900" algn="just" rtl="0">
              <a:lnSpc>
                <a:spcPct val="100000"/>
              </a:lnSpc>
              <a:spcBef>
                <a:spcPts val="0"/>
              </a:spcBef>
              <a:spcAft>
                <a:spcPts val="0"/>
              </a:spcAft>
              <a:buSzPts val="1800"/>
              <a:buNone/>
            </a:pPr>
            <a:r>
              <a:rPr lang="it">
                <a:solidFill>
                  <a:srgbClr val="212121"/>
                </a:solidFill>
                <a:latin typeface="Arial"/>
                <a:ea typeface="Arial"/>
                <a:cs typeface="Arial"/>
                <a:sym typeface="Arial"/>
              </a:rPr>
              <a:t>      The development of an </a:t>
            </a:r>
            <a:r>
              <a:rPr lang="it" b="1">
                <a:solidFill>
                  <a:srgbClr val="212121"/>
                </a:solidFill>
                <a:latin typeface="Arial"/>
                <a:ea typeface="Arial"/>
                <a:cs typeface="Arial"/>
                <a:sym typeface="Arial"/>
              </a:rPr>
              <a:t>inter-institutional network </a:t>
            </a:r>
            <a:r>
              <a:rPr lang="it">
                <a:solidFill>
                  <a:srgbClr val="212121"/>
                </a:solidFill>
                <a:latin typeface="Arial"/>
                <a:ea typeface="Arial"/>
                <a:cs typeface="Arial"/>
                <a:sym typeface="Arial"/>
              </a:rPr>
              <a:t>that allows the comparison and integration of the different professional perspectives and specificities present in the area is fundamental. </a:t>
            </a:r>
            <a:r>
              <a:rPr lang="it" b="1">
                <a:solidFill>
                  <a:srgbClr val="212121"/>
                </a:solidFill>
                <a:latin typeface="Arial"/>
                <a:ea typeface="Arial"/>
                <a:cs typeface="Arial"/>
                <a:sym typeface="Arial"/>
              </a:rPr>
              <a:t>Teachers, in collaboration and sharing with families, local agencies and social and health services</a:t>
            </a:r>
            <a:r>
              <a:rPr lang="it">
                <a:solidFill>
                  <a:srgbClr val="212121"/>
                </a:solidFill>
                <a:latin typeface="Arial"/>
                <a:ea typeface="Arial"/>
                <a:cs typeface="Arial"/>
                <a:sym typeface="Arial"/>
              </a:rPr>
              <a:t>, must guarantee personalized planning to encourage the creation of positive learning paths.</a:t>
            </a:r>
            <a:endParaRPr/>
          </a:p>
          <a:p>
            <a:pPr marL="457200" lvl="0" indent="-342900" algn="l" rtl="0">
              <a:lnSpc>
                <a:spcPct val="100000"/>
              </a:lnSpc>
              <a:spcBef>
                <a:spcPts val="0"/>
              </a:spcBef>
              <a:spcAft>
                <a:spcPts val="0"/>
              </a:spcAft>
              <a:buClr>
                <a:schemeClr val="lt1"/>
              </a:buClr>
              <a:buSzPts val="1800"/>
              <a:buNone/>
            </a:pPr>
            <a:endParaRPr/>
          </a:p>
        </p:txBody>
      </p:sp>
      <p:pic>
        <p:nvPicPr>
          <p:cNvPr id="247" name="Google Shape;247;p33" descr="Cappello di laurea"/>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229600" y="4229100"/>
            <a:ext cx="914400"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ctrTitle"/>
          </p:nvPr>
        </p:nvSpPr>
        <p:spPr>
          <a:xfrm>
            <a:off x="390525" y="344032"/>
            <a:ext cx="8222100" cy="1068309"/>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800"/>
              <a:buNone/>
            </a:pPr>
            <a:r>
              <a:rPr lang="it"/>
              <a:t>SCHOOL AUTONOMY</a:t>
            </a:r>
            <a:endParaRPr/>
          </a:p>
        </p:txBody>
      </p:sp>
      <p:sp>
        <p:nvSpPr>
          <p:cNvPr id="89" name="Google Shape;89;p16"/>
          <p:cNvSpPr/>
          <p:nvPr/>
        </p:nvSpPr>
        <p:spPr>
          <a:xfrm>
            <a:off x="0" y="1412341"/>
            <a:ext cx="9143999" cy="2580237"/>
          </a:xfrm>
          <a:prstGeom prst="rect">
            <a:avLst/>
          </a:prstGeom>
          <a:solidFill>
            <a:srgbClr val="BEFADD"/>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 name="Google Shape;90;p16"/>
          <p:cNvSpPr txBox="1">
            <a:spLocks noGrp="1"/>
          </p:cNvSpPr>
          <p:nvPr>
            <p:ph type="subTitle" idx="1"/>
          </p:nvPr>
        </p:nvSpPr>
        <p:spPr>
          <a:xfrm>
            <a:off x="263777" y="1566913"/>
            <a:ext cx="8222100" cy="4329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SzPct val="128571"/>
              <a:buNone/>
            </a:pPr>
            <a:r>
              <a:rPr lang="it" sz="5600">
                <a:solidFill>
                  <a:srgbClr val="000000"/>
                </a:solidFill>
                <a:latin typeface="Arial"/>
                <a:ea typeface="Arial"/>
                <a:cs typeface="Arial"/>
                <a:sym typeface="Arial"/>
              </a:rPr>
              <a:t>Since 2000, school institutions, despite being part of the national school system, have  their own </a:t>
            </a:r>
            <a:endParaRPr/>
          </a:p>
          <a:p>
            <a:pPr marL="0" lvl="0" indent="0" algn="l" rtl="0">
              <a:lnSpc>
                <a:spcPct val="100000"/>
              </a:lnSpc>
              <a:spcBef>
                <a:spcPts val="0"/>
              </a:spcBef>
              <a:spcAft>
                <a:spcPts val="0"/>
              </a:spcAft>
              <a:buSzPts val="1800"/>
              <a:buNone/>
            </a:pPr>
            <a:endParaRPr>
              <a:latin typeface="Arial"/>
              <a:ea typeface="Arial"/>
              <a:cs typeface="Arial"/>
              <a:sym typeface="Arial"/>
            </a:endParaRPr>
          </a:p>
          <a:p>
            <a:pPr marL="0" lvl="0" indent="0" algn="l" rtl="0">
              <a:lnSpc>
                <a:spcPct val="100000"/>
              </a:lnSpc>
              <a:spcBef>
                <a:spcPts val="0"/>
              </a:spcBef>
              <a:spcAft>
                <a:spcPts val="0"/>
              </a:spcAft>
              <a:buSzPts val="1800"/>
              <a:buNone/>
            </a:pPr>
            <a:endParaRPr>
              <a:latin typeface="Arial"/>
              <a:ea typeface="Arial"/>
              <a:cs typeface="Arial"/>
              <a:sym typeface="Arial"/>
            </a:endParaRPr>
          </a:p>
          <a:p>
            <a:pPr marL="285750" lvl="0" indent="-171450" algn="ctr" rtl="0">
              <a:lnSpc>
                <a:spcPct val="100000"/>
              </a:lnSpc>
              <a:spcBef>
                <a:spcPts val="0"/>
              </a:spcBef>
              <a:spcAft>
                <a:spcPts val="0"/>
              </a:spcAft>
              <a:buSzPts val="1800"/>
              <a:buFont typeface="Arial"/>
              <a:buNone/>
            </a:pPr>
            <a:endParaRPr>
              <a:latin typeface="Arial"/>
              <a:ea typeface="Arial"/>
              <a:cs typeface="Arial"/>
              <a:sym typeface="Arial"/>
            </a:endParaRPr>
          </a:p>
          <a:p>
            <a:pPr marL="285750" lvl="0" indent="-171450" algn="ctr" rtl="0">
              <a:lnSpc>
                <a:spcPct val="100000"/>
              </a:lnSpc>
              <a:spcBef>
                <a:spcPts val="0"/>
              </a:spcBef>
              <a:spcAft>
                <a:spcPts val="0"/>
              </a:spcAft>
              <a:buSzPts val="1800"/>
              <a:buFont typeface="Arial"/>
              <a:buNone/>
            </a:pPr>
            <a:endParaRPr>
              <a:latin typeface="Arial"/>
              <a:ea typeface="Arial"/>
              <a:cs typeface="Arial"/>
              <a:sym typeface="Arial"/>
            </a:endParaRPr>
          </a:p>
          <a:p>
            <a:pPr marL="342900" lvl="0" indent="-342900" algn="ctr" rtl="0">
              <a:lnSpc>
                <a:spcPct val="64285"/>
              </a:lnSpc>
              <a:spcBef>
                <a:spcPts val="0"/>
              </a:spcBef>
              <a:spcAft>
                <a:spcPts val="0"/>
              </a:spcAft>
              <a:buSzPct val="128571"/>
              <a:buFont typeface="Noto Sans Symbols"/>
              <a:buChar char="∙"/>
            </a:pPr>
            <a:r>
              <a:rPr lang="it" sz="5600" b="1">
                <a:solidFill>
                  <a:srgbClr val="181818"/>
                </a:solidFill>
                <a:latin typeface="Arial"/>
                <a:ea typeface="Arial"/>
                <a:cs typeface="Arial"/>
                <a:sym typeface="Arial"/>
              </a:rPr>
              <a:t>didactic autonomy</a:t>
            </a:r>
            <a:endParaRPr sz="5600" b="1">
              <a:solidFill>
                <a:srgbClr val="181818"/>
              </a:solidFill>
              <a:latin typeface="Arial"/>
              <a:ea typeface="Arial"/>
              <a:cs typeface="Arial"/>
              <a:sym typeface="Arial"/>
            </a:endParaRPr>
          </a:p>
          <a:p>
            <a:pPr marL="342900" lvl="0" indent="-317500" algn="ctr" rtl="0">
              <a:lnSpc>
                <a:spcPct val="64285"/>
              </a:lnSpc>
              <a:spcBef>
                <a:spcPts val="0"/>
              </a:spcBef>
              <a:spcAft>
                <a:spcPts val="0"/>
              </a:spcAft>
              <a:buClr>
                <a:srgbClr val="181818"/>
              </a:buClr>
              <a:buSzPct val="100000"/>
              <a:buFont typeface="Arial"/>
              <a:buChar char="∙"/>
            </a:pPr>
            <a:endParaRPr sz="5600" b="1">
              <a:solidFill>
                <a:srgbClr val="181818"/>
              </a:solidFill>
              <a:latin typeface="Arial"/>
              <a:ea typeface="Arial"/>
              <a:cs typeface="Arial"/>
              <a:sym typeface="Arial"/>
            </a:endParaRPr>
          </a:p>
          <a:p>
            <a:pPr marL="342900" lvl="0" indent="-342900" algn="ctr" rtl="0">
              <a:lnSpc>
                <a:spcPct val="64285"/>
              </a:lnSpc>
              <a:spcBef>
                <a:spcPts val="0"/>
              </a:spcBef>
              <a:spcAft>
                <a:spcPts val="0"/>
              </a:spcAft>
              <a:buSzPct val="128571"/>
              <a:buFont typeface="Noto Sans Symbols"/>
              <a:buChar char="∙"/>
            </a:pPr>
            <a:r>
              <a:rPr lang="it" sz="5600" b="1">
                <a:solidFill>
                  <a:srgbClr val="181818"/>
                </a:solidFill>
                <a:latin typeface="Arial"/>
                <a:ea typeface="Arial"/>
                <a:cs typeface="Arial"/>
                <a:sym typeface="Arial"/>
              </a:rPr>
              <a:t> organizational autonomy</a:t>
            </a:r>
            <a:endParaRPr sz="5600" b="1">
              <a:solidFill>
                <a:srgbClr val="181818"/>
              </a:solidFill>
              <a:latin typeface="Arial"/>
              <a:ea typeface="Arial"/>
              <a:cs typeface="Arial"/>
              <a:sym typeface="Arial"/>
            </a:endParaRPr>
          </a:p>
          <a:p>
            <a:pPr marL="342900" lvl="0" indent="-317500" algn="ctr" rtl="0">
              <a:lnSpc>
                <a:spcPct val="64285"/>
              </a:lnSpc>
              <a:spcBef>
                <a:spcPts val="0"/>
              </a:spcBef>
              <a:spcAft>
                <a:spcPts val="0"/>
              </a:spcAft>
              <a:buClr>
                <a:srgbClr val="181818"/>
              </a:buClr>
              <a:buSzPct val="100000"/>
              <a:buFont typeface="Arial"/>
              <a:buChar char="∙"/>
            </a:pPr>
            <a:endParaRPr sz="5600" b="1">
              <a:solidFill>
                <a:srgbClr val="181818"/>
              </a:solidFill>
              <a:latin typeface="Arial"/>
              <a:ea typeface="Arial"/>
              <a:cs typeface="Arial"/>
              <a:sym typeface="Arial"/>
            </a:endParaRPr>
          </a:p>
          <a:p>
            <a:pPr marL="342900" lvl="0" indent="-342900" algn="ctr" rtl="0">
              <a:lnSpc>
                <a:spcPct val="64285"/>
              </a:lnSpc>
              <a:spcBef>
                <a:spcPts val="0"/>
              </a:spcBef>
              <a:spcAft>
                <a:spcPts val="0"/>
              </a:spcAft>
              <a:buSzPct val="128571"/>
              <a:buFont typeface="Noto Sans Symbols"/>
              <a:buChar char="∙"/>
            </a:pPr>
            <a:r>
              <a:rPr lang="it" sz="5600" b="1">
                <a:solidFill>
                  <a:srgbClr val="181818"/>
                </a:solidFill>
                <a:latin typeface="Arial"/>
                <a:ea typeface="Arial"/>
                <a:cs typeface="Arial"/>
                <a:sym typeface="Arial"/>
              </a:rPr>
              <a:t>research autonomy  </a:t>
            </a:r>
            <a:endParaRPr sz="5600" b="1">
              <a:solidFill>
                <a:srgbClr val="181818"/>
              </a:solidFill>
              <a:latin typeface="Arial"/>
              <a:ea typeface="Arial"/>
              <a:cs typeface="Arial"/>
              <a:sym typeface="Arial"/>
            </a:endParaRPr>
          </a:p>
          <a:p>
            <a:pPr marL="0" lvl="0" indent="0" algn="ctr" rtl="0">
              <a:lnSpc>
                <a:spcPct val="64285"/>
              </a:lnSpc>
              <a:spcBef>
                <a:spcPts val="0"/>
              </a:spcBef>
              <a:spcAft>
                <a:spcPts val="0"/>
              </a:spcAft>
              <a:buNone/>
            </a:pPr>
            <a:endParaRPr sz="5600" b="1">
              <a:solidFill>
                <a:srgbClr val="181818"/>
              </a:solidFill>
              <a:latin typeface="Arial"/>
              <a:ea typeface="Arial"/>
              <a:cs typeface="Arial"/>
              <a:sym typeface="Arial"/>
            </a:endParaRPr>
          </a:p>
          <a:p>
            <a:pPr marL="342900" lvl="0" indent="-317500" algn="ctr" rtl="0">
              <a:lnSpc>
                <a:spcPct val="64285"/>
              </a:lnSpc>
              <a:spcBef>
                <a:spcPts val="0"/>
              </a:spcBef>
              <a:spcAft>
                <a:spcPts val="0"/>
              </a:spcAft>
              <a:buClr>
                <a:srgbClr val="181818"/>
              </a:buClr>
              <a:buSzPct val="100000"/>
              <a:buFont typeface="Arial"/>
              <a:buChar char="∙"/>
            </a:pPr>
            <a:endParaRPr sz="5600" b="1">
              <a:solidFill>
                <a:srgbClr val="181818"/>
              </a:solidFill>
              <a:latin typeface="Arial"/>
              <a:ea typeface="Arial"/>
              <a:cs typeface="Arial"/>
              <a:sym typeface="Arial"/>
            </a:endParaRPr>
          </a:p>
          <a:p>
            <a:pPr marL="457200" lvl="0" indent="-342900" algn="ctr" rtl="0">
              <a:lnSpc>
                <a:spcPct val="64285"/>
              </a:lnSpc>
              <a:spcBef>
                <a:spcPts val="0"/>
              </a:spcBef>
              <a:spcAft>
                <a:spcPts val="0"/>
              </a:spcAft>
              <a:buSzPct val="128571"/>
              <a:buNone/>
            </a:pPr>
            <a:r>
              <a:rPr lang="it" sz="5600">
                <a:solidFill>
                  <a:srgbClr val="181818"/>
                </a:solidFill>
                <a:latin typeface="Arial"/>
                <a:ea typeface="Arial"/>
                <a:cs typeface="Arial"/>
                <a:sym typeface="Arial"/>
              </a:rPr>
              <a:t>and some </a:t>
            </a:r>
            <a:r>
              <a:rPr lang="it" sz="5600" b="1">
                <a:solidFill>
                  <a:srgbClr val="181818"/>
                </a:solidFill>
                <a:latin typeface="Arial"/>
                <a:ea typeface="Arial"/>
                <a:cs typeface="Arial"/>
                <a:sym typeface="Arial"/>
              </a:rPr>
              <a:t>elements of financial autonomy</a:t>
            </a:r>
            <a:r>
              <a:rPr lang="it" sz="5600">
                <a:solidFill>
                  <a:srgbClr val="181818"/>
                </a:solidFill>
                <a:latin typeface="Arial"/>
                <a:ea typeface="Arial"/>
                <a:cs typeface="Arial"/>
                <a:sym typeface="Arial"/>
              </a:rPr>
              <a:t>.</a:t>
            </a:r>
            <a:endParaRPr sz="5600">
              <a:solidFill>
                <a:srgbClr val="181818"/>
              </a:solidFill>
              <a:latin typeface="Arial"/>
              <a:ea typeface="Arial"/>
              <a:cs typeface="Arial"/>
              <a:sym typeface="Arial"/>
            </a:endParaRPr>
          </a:p>
          <a:p>
            <a:pPr marL="457200" lvl="0" indent="-342900" algn="ctr" rtl="0">
              <a:lnSpc>
                <a:spcPct val="64285"/>
              </a:lnSpc>
              <a:spcBef>
                <a:spcPts val="0"/>
              </a:spcBef>
              <a:spcAft>
                <a:spcPts val="0"/>
              </a:spcAft>
              <a:buSzPct val="128571"/>
              <a:buNone/>
            </a:pPr>
            <a:endParaRPr sz="5600">
              <a:solidFill>
                <a:srgbClr val="181818"/>
              </a:solidFill>
              <a:latin typeface="Arial"/>
              <a:ea typeface="Arial"/>
              <a:cs typeface="Arial"/>
              <a:sym typeface="Arial"/>
            </a:endParaRPr>
          </a:p>
          <a:p>
            <a:pPr marL="285750" lvl="0" indent="-171450" algn="ctr" rtl="0">
              <a:lnSpc>
                <a:spcPct val="100000"/>
              </a:lnSpc>
              <a:spcBef>
                <a:spcPts val="0"/>
              </a:spcBef>
              <a:spcAft>
                <a:spcPts val="0"/>
              </a:spcAft>
              <a:buSzPts val="1800"/>
              <a:buFont typeface="Arial"/>
              <a:buNone/>
            </a:pPr>
            <a:endParaRPr/>
          </a:p>
        </p:txBody>
      </p:sp>
      <p:cxnSp>
        <p:nvCxnSpPr>
          <p:cNvPr id="91" name="Google Shape;91;p16"/>
          <p:cNvCxnSpPr/>
          <p:nvPr/>
        </p:nvCxnSpPr>
        <p:spPr>
          <a:xfrm>
            <a:off x="2978590" y="1999813"/>
            <a:ext cx="2906162" cy="0"/>
          </a:xfrm>
          <a:prstGeom prst="straightConnector1">
            <a:avLst/>
          </a:prstGeom>
          <a:noFill/>
          <a:ln w="9525" cap="flat" cmpd="sng">
            <a:solidFill>
              <a:schemeClr val="dk2"/>
            </a:solidFill>
            <a:prstDash val="solid"/>
            <a:round/>
            <a:headEnd type="none" w="sm" len="sm"/>
            <a:tailEnd type="none" w="sm" len="sm"/>
          </a:ln>
        </p:spPr>
      </p:cxnSp>
      <p:pic>
        <p:nvPicPr>
          <p:cNvPr id="92" name="Google Shape;92;p16" descr="Cappello di laurea"/>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229600" y="4229100"/>
            <a:ext cx="914400" cy="91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p:nvPr/>
        </p:nvSpPr>
        <p:spPr>
          <a:xfrm>
            <a:off x="460949" y="208230"/>
            <a:ext cx="8222100" cy="1158843"/>
          </a:xfrm>
          <a:prstGeom prst="rect">
            <a:avLst/>
          </a:prstGeom>
          <a:noFill/>
          <a:ln>
            <a:noFill/>
          </a:ln>
        </p:spPr>
        <p:txBody>
          <a:bodyPr spcFirstLastPara="1" wrap="square" lIns="91425" tIns="91425" rIns="91425" bIns="91425" anchor="b" anchorCtr="0">
            <a:normAutofit/>
          </a:bodyPr>
          <a:lstStyle/>
          <a:p>
            <a:pPr marL="0" marR="0" lvl="0" indent="0" algn="ctr" rtl="0">
              <a:lnSpc>
                <a:spcPct val="100000"/>
              </a:lnSpc>
              <a:spcBef>
                <a:spcPts val="0"/>
              </a:spcBef>
              <a:spcAft>
                <a:spcPts val="0"/>
              </a:spcAft>
              <a:buClr>
                <a:schemeClr val="lt1"/>
              </a:buClr>
              <a:buSzPts val="4800"/>
              <a:buFont typeface="Roboto"/>
              <a:buNone/>
            </a:pPr>
            <a:r>
              <a:rPr lang="it" sz="4800" b="1" i="0" u="none" strike="noStrike" cap="none">
                <a:solidFill>
                  <a:schemeClr val="lt1"/>
                </a:solidFill>
                <a:latin typeface="Roboto"/>
                <a:ea typeface="Roboto"/>
                <a:cs typeface="Roboto"/>
                <a:sym typeface="Roboto"/>
              </a:rPr>
              <a:t>PTOF </a:t>
            </a:r>
            <a:endParaRPr sz="4800" b="1" i="0" u="none" strike="noStrike" cap="none">
              <a:solidFill>
                <a:schemeClr val="lt1"/>
              </a:solidFill>
              <a:latin typeface="Roboto"/>
              <a:ea typeface="Roboto"/>
              <a:cs typeface="Roboto"/>
              <a:sym typeface="Roboto"/>
            </a:endParaRPr>
          </a:p>
        </p:txBody>
      </p:sp>
      <p:sp>
        <p:nvSpPr>
          <p:cNvPr id="98" name="Google Shape;98;p17"/>
          <p:cNvSpPr/>
          <p:nvPr/>
        </p:nvSpPr>
        <p:spPr>
          <a:xfrm>
            <a:off x="0" y="1367073"/>
            <a:ext cx="9143999" cy="2571184"/>
          </a:xfrm>
          <a:prstGeom prst="rect">
            <a:avLst/>
          </a:prstGeom>
          <a:solidFill>
            <a:srgbClr val="BEFADD"/>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 name="Google Shape;99;p17"/>
          <p:cNvSpPr txBox="1"/>
          <p:nvPr/>
        </p:nvSpPr>
        <p:spPr>
          <a:xfrm>
            <a:off x="0" y="1367073"/>
            <a:ext cx="9144000" cy="2462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it" sz="1400" b="0" i="0" u="none" strike="noStrike" cap="none">
                <a:solidFill>
                  <a:srgbClr val="000000"/>
                </a:solidFill>
                <a:latin typeface="Arial"/>
                <a:ea typeface="Arial"/>
                <a:cs typeface="Arial"/>
                <a:sym typeface="Arial"/>
              </a:rPr>
              <a:t>Each school prepares the three-yearly Plan of the </a:t>
            </a:r>
            <a:r>
              <a:rPr lang="it"/>
              <a:t>Education </a:t>
            </a:r>
            <a:r>
              <a:rPr lang="it" sz="1400" b="0" i="0" u="none" strike="noStrike" cap="none">
                <a:solidFill>
                  <a:srgbClr val="000000"/>
                </a:solidFill>
                <a:latin typeface="Arial"/>
                <a:ea typeface="Arial"/>
                <a:cs typeface="Arial"/>
                <a:sym typeface="Arial"/>
              </a:rPr>
              <a:t>Offer (PTOF), the fundamental document constitutive of the cultural identity of the school itself and explains its curricular, extra-curricular, didactic and organizational planning. The PTOF must be consistent with the general and educational objectives of the different types and directions of study determined at national level and, at the same time, must reflect the needs of the cultural, social and economic context of the local reality. </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it" sz="1400" b="0" i="0" u="none" strike="noStrike" cap="none">
                <a:solidFill>
                  <a:srgbClr val="000000"/>
                </a:solidFill>
                <a:latin typeface="Arial"/>
                <a:ea typeface="Arial"/>
                <a:cs typeface="Arial"/>
                <a:sym typeface="Arial"/>
              </a:rPr>
              <a:t>The priorities that schools need to include in their PTOF are:</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it" sz="1400" b="0" i="0" u="none" strike="noStrike" cap="none">
                <a:solidFill>
                  <a:srgbClr val="000000"/>
                </a:solidFill>
                <a:latin typeface="Arial"/>
                <a:ea typeface="Arial"/>
                <a:cs typeface="Arial"/>
                <a:sym typeface="Arial"/>
              </a:rPr>
              <a:t>strengthening linguistic, artistic, musical, mathematical and scientific, sports and active citizenship skills and the development of digital skills</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it" sz="1400" b="0" i="0" u="none" strike="noStrike" cap="none">
                <a:solidFill>
                  <a:srgbClr val="000000"/>
                </a:solidFill>
                <a:latin typeface="Arial"/>
                <a:ea typeface="Arial"/>
                <a:cs typeface="Arial"/>
                <a:sym typeface="Arial"/>
              </a:rPr>
              <a:t>the impulse to school-work alternation</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it" sz="1400" b="0" i="0" u="none" strike="noStrike" cap="none">
                <a:solidFill>
                  <a:srgbClr val="000000"/>
                </a:solidFill>
                <a:latin typeface="Arial"/>
                <a:ea typeface="Arial"/>
                <a:cs typeface="Arial"/>
                <a:sym typeface="Arial"/>
              </a:rPr>
              <a:t>the fight against early school leaving, gender inequalities and discrimination</a:t>
            </a:r>
            <a:endParaRPr sz="1400" b="0" i="0" u="none" strike="noStrike" cap="none">
              <a:solidFill>
                <a:srgbClr val="000000"/>
              </a:solidFill>
              <a:latin typeface="Arial"/>
              <a:ea typeface="Arial"/>
              <a:cs typeface="Arial"/>
              <a:sym typeface="Arial"/>
            </a:endParaRPr>
          </a:p>
        </p:txBody>
      </p:sp>
      <p:pic>
        <p:nvPicPr>
          <p:cNvPr id="100" name="Google Shape;100;p17" descr="Cappello di laurea"/>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229600" y="4229100"/>
            <a:ext cx="914400" cy="91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ctrTitle"/>
          </p:nvPr>
        </p:nvSpPr>
        <p:spPr>
          <a:xfrm>
            <a:off x="390525" y="0"/>
            <a:ext cx="8222100" cy="1376127"/>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800"/>
              <a:buNone/>
            </a:pPr>
            <a:r>
              <a:rPr lang="it"/>
              <a:t>SCHOOL HEAD</a:t>
            </a:r>
            <a:endParaRPr/>
          </a:p>
        </p:txBody>
      </p:sp>
      <p:sp>
        <p:nvSpPr>
          <p:cNvPr id="106" name="Google Shape;106;p18"/>
          <p:cNvSpPr/>
          <p:nvPr/>
        </p:nvSpPr>
        <p:spPr>
          <a:xfrm>
            <a:off x="0" y="1466661"/>
            <a:ext cx="9144000" cy="2300713"/>
          </a:xfrm>
          <a:prstGeom prst="rect">
            <a:avLst/>
          </a:prstGeom>
          <a:solidFill>
            <a:srgbClr val="BEFADD"/>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 name="Google Shape;107;p18"/>
          <p:cNvSpPr txBox="1">
            <a:spLocks noGrp="1"/>
          </p:cNvSpPr>
          <p:nvPr>
            <p:ph type="subTitle" idx="1"/>
          </p:nvPr>
        </p:nvSpPr>
        <p:spPr>
          <a:xfrm>
            <a:off x="0" y="1466650"/>
            <a:ext cx="9098700" cy="2373300"/>
          </a:xfrm>
          <a:prstGeom prst="rect">
            <a:avLst/>
          </a:prstGeom>
          <a:noFill/>
          <a:ln>
            <a:noFill/>
          </a:ln>
        </p:spPr>
        <p:txBody>
          <a:bodyPr spcFirstLastPara="1" wrap="square" lIns="91425" tIns="91425" rIns="91425" bIns="91425" anchor="t" anchorCtr="0">
            <a:normAutofit lnSpcReduction="10000"/>
          </a:bodyPr>
          <a:lstStyle/>
          <a:p>
            <a:pPr marL="457200" lvl="0" indent="-342900" algn="just" rtl="0">
              <a:lnSpc>
                <a:spcPct val="100000"/>
              </a:lnSpc>
              <a:spcBef>
                <a:spcPts val="0"/>
              </a:spcBef>
              <a:spcAft>
                <a:spcPts val="0"/>
              </a:spcAft>
              <a:buSzPts val="1800"/>
              <a:buNone/>
            </a:pPr>
            <a:r>
              <a:rPr lang="it">
                <a:solidFill>
                  <a:srgbClr val="212121"/>
                </a:solidFill>
              </a:rPr>
              <a:t>     </a:t>
            </a:r>
            <a:r>
              <a:rPr lang="it">
                <a:solidFill>
                  <a:srgbClr val="212121"/>
                </a:solidFill>
                <a:latin typeface="Arial"/>
                <a:ea typeface="Arial"/>
                <a:cs typeface="Arial"/>
                <a:sym typeface="Arial"/>
              </a:rPr>
              <a:t>School heads ensure the unified management of educational institutions and legally represent the institution they manage. </a:t>
            </a:r>
            <a:endParaRPr>
              <a:solidFill>
                <a:srgbClr val="212121"/>
              </a:solidFill>
              <a:latin typeface="Arial"/>
              <a:ea typeface="Arial"/>
              <a:cs typeface="Arial"/>
              <a:sym typeface="Arial"/>
            </a:endParaRPr>
          </a:p>
          <a:p>
            <a:pPr marL="457200" lvl="0" indent="-342900" algn="just" rtl="0">
              <a:lnSpc>
                <a:spcPct val="100000"/>
              </a:lnSpc>
              <a:spcBef>
                <a:spcPts val="0"/>
              </a:spcBef>
              <a:spcAft>
                <a:spcPts val="0"/>
              </a:spcAft>
              <a:buSzPts val="1800"/>
              <a:buNone/>
            </a:pPr>
            <a:endParaRPr>
              <a:solidFill>
                <a:srgbClr val="212121"/>
              </a:solidFill>
              <a:latin typeface="Arial"/>
              <a:ea typeface="Arial"/>
              <a:cs typeface="Arial"/>
              <a:sym typeface="Arial"/>
            </a:endParaRPr>
          </a:p>
          <a:p>
            <a:pPr marL="457200" lvl="0" indent="-342900" algn="just" rtl="0">
              <a:lnSpc>
                <a:spcPct val="100000"/>
              </a:lnSpc>
              <a:spcBef>
                <a:spcPts val="0"/>
              </a:spcBef>
              <a:spcAft>
                <a:spcPts val="0"/>
              </a:spcAft>
              <a:buSzPts val="1800"/>
              <a:buNone/>
            </a:pPr>
            <a:r>
              <a:rPr lang="it">
                <a:solidFill>
                  <a:srgbClr val="212121"/>
                </a:solidFill>
                <a:latin typeface="Arial"/>
                <a:ea typeface="Arial"/>
                <a:cs typeface="Arial"/>
                <a:sym typeface="Arial"/>
              </a:rPr>
              <a:t>   They </a:t>
            </a:r>
            <a:r>
              <a:rPr lang="it">
                <a:solidFill>
                  <a:srgbClr val="000000"/>
                </a:solidFill>
                <a:latin typeface="Arial"/>
                <a:ea typeface="Arial"/>
                <a:cs typeface="Arial"/>
                <a:sym typeface="Arial"/>
              </a:rPr>
              <a:t>are responsible for the management of financial, instrumental and human resources and the results of the service. They have autonomous powers of management, coordination and enhancement of human resources. They organize school activities according to criteria of educational efficiency and effectiveness and are responsible for trade union relations.</a:t>
            </a:r>
            <a:endParaRPr>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chemeClr val="lt1"/>
              </a:buClr>
              <a:buSzPts val="1800"/>
              <a:buNone/>
            </a:pPr>
            <a:endParaRPr/>
          </a:p>
        </p:txBody>
      </p:sp>
      <p:pic>
        <p:nvPicPr>
          <p:cNvPr id="108" name="Google Shape;108;p18" descr="Cappello di laurea"/>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229600" y="4229100"/>
            <a:ext cx="914400" cy="91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390525" y="251675"/>
            <a:ext cx="8222100" cy="7944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it"/>
              <a:t>ITALIAN SCHOOL SYSTEM</a:t>
            </a:r>
            <a:endParaRPr/>
          </a:p>
        </p:txBody>
      </p:sp>
      <p:sp>
        <p:nvSpPr>
          <p:cNvPr id="114" name="Google Shape;114;p19"/>
          <p:cNvSpPr txBox="1">
            <a:spLocks noGrp="1"/>
          </p:cNvSpPr>
          <p:nvPr>
            <p:ph type="subTitle" idx="1"/>
          </p:nvPr>
        </p:nvSpPr>
        <p:spPr>
          <a:xfrm>
            <a:off x="2380300" y="2914955"/>
            <a:ext cx="8222100" cy="432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a:p>
        </p:txBody>
      </p:sp>
      <p:pic>
        <p:nvPicPr>
          <p:cNvPr id="115" name="Google Shape;115;p19"/>
          <p:cNvPicPr preferRelativeResize="0"/>
          <p:nvPr/>
        </p:nvPicPr>
        <p:blipFill>
          <a:blip r:embed="rId3">
            <a:alphaModFix/>
          </a:blip>
          <a:stretch>
            <a:fillRect/>
          </a:stretch>
        </p:blipFill>
        <p:spPr>
          <a:xfrm>
            <a:off x="495500" y="967350"/>
            <a:ext cx="7392800" cy="3531250"/>
          </a:xfrm>
          <a:prstGeom prst="rect">
            <a:avLst/>
          </a:prstGeom>
          <a:noFill/>
          <a:ln>
            <a:noFill/>
          </a:ln>
        </p:spPr>
      </p:pic>
      <p:sp>
        <p:nvSpPr>
          <p:cNvPr id="116" name="Google Shape;116;p19"/>
          <p:cNvSpPr txBox="1"/>
          <p:nvPr/>
        </p:nvSpPr>
        <p:spPr>
          <a:xfrm>
            <a:off x="390525" y="4286250"/>
            <a:ext cx="4894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lt1"/>
                </a:solidFill>
                <a:latin typeface="Roboto"/>
                <a:ea typeface="Roboto"/>
                <a:cs typeface="Roboto"/>
                <a:sym typeface="Roboto"/>
              </a:rPr>
              <a:t>Istituto Comprensivo: from 3 to 14</a:t>
            </a:r>
            <a:endParaRPr sz="1800">
              <a:solidFill>
                <a:schemeClr val="lt1"/>
              </a:solidFill>
              <a:latin typeface="Roboto"/>
              <a:ea typeface="Roboto"/>
              <a:cs typeface="Roboto"/>
              <a:sym typeface="Roboto"/>
            </a:endParaRPr>
          </a:p>
          <a:p>
            <a:pPr marL="0" lvl="0" indent="0" algn="l" rtl="0">
              <a:spcBef>
                <a:spcPts val="0"/>
              </a:spcBef>
              <a:spcAft>
                <a:spcPts val="0"/>
              </a:spcAft>
              <a:buNone/>
            </a:pPr>
            <a:r>
              <a:rPr lang="it" sz="1800">
                <a:solidFill>
                  <a:schemeClr val="lt1"/>
                </a:solidFill>
                <a:latin typeface="Roboto"/>
                <a:ea typeface="Roboto"/>
                <a:cs typeface="Roboto"/>
                <a:sym typeface="Roboto"/>
              </a:rPr>
              <a:t>Istituto Superiore: from 14 to 19</a:t>
            </a:r>
            <a:endParaRPr sz="1800">
              <a:solidFill>
                <a:schemeClr val="lt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ctrTitle"/>
          </p:nvPr>
        </p:nvSpPr>
        <p:spPr>
          <a:xfrm>
            <a:off x="390525" y="0"/>
            <a:ext cx="8222100" cy="1376100"/>
          </a:xfrm>
          <a:prstGeom prst="rect">
            <a:avLst/>
          </a:prstGeom>
          <a:noFill/>
          <a:ln>
            <a:noFill/>
          </a:ln>
        </p:spPr>
        <p:txBody>
          <a:bodyPr spcFirstLastPara="1" wrap="square" lIns="91425" tIns="91425" rIns="91425" bIns="91425" anchor="b" anchorCtr="0">
            <a:normAutofit/>
          </a:bodyPr>
          <a:lstStyle/>
          <a:p>
            <a:pPr marL="0" lvl="0" indent="0" algn="l" rtl="0">
              <a:spcBef>
                <a:spcPts val="0"/>
              </a:spcBef>
              <a:spcAft>
                <a:spcPts val="0"/>
              </a:spcAft>
              <a:buNone/>
            </a:pPr>
            <a:r>
              <a:rPr lang="it"/>
              <a:t>ITALIAN SCHOOL SYSTEM</a:t>
            </a:r>
            <a:endParaRPr/>
          </a:p>
        </p:txBody>
      </p:sp>
      <p:sp>
        <p:nvSpPr>
          <p:cNvPr id="122" name="Google Shape;122;p20"/>
          <p:cNvSpPr/>
          <p:nvPr/>
        </p:nvSpPr>
        <p:spPr>
          <a:xfrm>
            <a:off x="0" y="1466661"/>
            <a:ext cx="9144000" cy="2300700"/>
          </a:xfrm>
          <a:prstGeom prst="rect">
            <a:avLst/>
          </a:prstGeom>
          <a:solidFill>
            <a:srgbClr val="BEFADD"/>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3" name="Google Shape;123;p20"/>
          <p:cNvSpPr txBox="1">
            <a:spLocks noGrp="1"/>
          </p:cNvSpPr>
          <p:nvPr>
            <p:ph type="subTitle" idx="1"/>
          </p:nvPr>
        </p:nvSpPr>
        <p:spPr>
          <a:xfrm>
            <a:off x="0" y="1480400"/>
            <a:ext cx="9098700" cy="2507210"/>
          </a:xfrm>
          <a:prstGeom prst="rect">
            <a:avLst/>
          </a:prstGeom>
          <a:noFill/>
          <a:ln>
            <a:noFill/>
          </a:ln>
        </p:spPr>
        <p:txBody>
          <a:bodyPr spcFirstLastPara="1" wrap="square" lIns="91425" tIns="91425" rIns="91425" bIns="91425" anchor="t" anchorCtr="0">
            <a:normAutofit fontScale="62500" lnSpcReduction="20000"/>
          </a:bodyPr>
          <a:lstStyle/>
          <a:p>
            <a:pPr marL="457200" lvl="0" indent="-342900" algn="just" rtl="0">
              <a:lnSpc>
                <a:spcPct val="100000"/>
              </a:lnSpc>
              <a:spcBef>
                <a:spcPts val="0"/>
              </a:spcBef>
              <a:spcAft>
                <a:spcPts val="0"/>
              </a:spcAft>
              <a:buSzPct val="85714"/>
              <a:buNone/>
            </a:pPr>
            <a:r>
              <a:rPr lang="it" dirty="0">
                <a:solidFill>
                  <a:srgbClr val="212121"/>
                </a:solidFill>
              </a:rPr>
              <a:t>    </a:t>
            </a:r>
            <a:r>
              <a:rPr lang="it" sz="2100" dirty="0">
                <a:solidFill>
                  <a:srgbClr val="1F1F1F"/>
                </a:solidFill>
                <a:latin typeface="Arial"/>
                <a:ea typeface="Arial"/>
                <a:cs typeface="Arial"/>
                <a:sym typeface="Arial"/>
              </a:rPr>
              <a:t>Italian constitution, art.34</a:t>
            </a:r>
            <a:endParaRPr sz="2100" dirty="0">
              <a:solidFill>
                <a:srgbClr val="1F1F1F"/>
              </a:solidFill>
              <a:latin typeface="Arial"/>
              <a:ea typeface="Arial"/>
              <a:cs typeface="Arial"/>
              <a:sym typeface="Arial"/>
            </a:endParaRPr>
          </a:p>
          <a:p>
            <a:pPr marL="457200" lvl="0" indent="-342900" algn="just" rtl="0">
              <a:lnSpc>
                <a:spcPct val="100000"/>
              </a:lnSpc>
              <a:spcBef>
                <a:spcPts val="0"/>
              </a:spcBef>
              <a:spcAft>
                <a:spcPts val="0"/>
              </a:spcAft>
              <a:buSzPct val="85714"/>
              <a:buNone/>
            </a:pPr>
            <a:r>
              <a:rPr lang="it" sz="2100" dirty="0">
                <a:solidFill>
                  <a:srgbClr val="1F1F1F"/>
                </a:solidFill>
                <a:latin typeface="Arial"/>
                <a:ea typeface="Arial"/>
                <a:cs typeface="Arial"/>
                <a:sym typeface="Arial"/>
              </a:rPr>
              <a:t>   School is open to </a:t>
            </a:r>
            <a:r>
              <a:rPr lang="it" sz="2100" b="1" dirty="0">
                <a:solidFill>
                  <a:srgbClr val="1F1F1F"/>
                </a:solidFill>
                <a:latin typeface="Arial"/>
                <a:ea typeface="Arial"/>
                <a:cs typeface="Arial"/>
                <a:sym typeface="Arial"/>
              </a:rPr>
              <a:t>everybody</a:t>
            </a:r>
            <a:r>
              <a:rPr lang="it" sz="2100" dirty="0">
                <a:solidFill>
                  <a:srgbClr val="1F1F1F"/>
                </a:solidFill>
                <a:latin typeface="Arial"/>
                <a:ea typeface="Arial"/>
                <a:cs typeface="Arial"/>
                <a:sym typeface="Arial"/>
              </a:rPr>
              <a:t>. Lower education, taught for at least eight years, is </a:t>
            </a:r>
            <a:r>
              <a:rPr lang="it" sz="2100" b="1" dirty="0">
                <a:solidFill>
                  <a:srgbClr val="1F1F1F"/>
                </a:solidFill>
                <a:latin typeface="Arial"/>
                <a:ea typeface="Arial"/>
                <a:cs typeface="Arial"/>
                <a:sym typeface="Arial"/>
              </a:rPr>
              <a:t>compulsory</a:t>
            </a:r>
            <a:r>
              <a:rPr lang="it" sz="2100" dirty="0">
                <a:solidFill>
                  <a:srgbClr val="1F1F1F"/>
                </a:solidFill>
                <a:latin typeface="Arial"/>
                <a:ea typeface="Arial"/>
                <a:cs typeface="Arial"/>
                <a:sym typeface="Arial"/>
              </a:rPr>
              <a:t> and </a:t>
            </a:r>
            <a:r>
              <a:rPr lang="it" sz="2100" b="1" dirty="0">
                <a:solidFill>
                  <a:srgbClr val="1F1F1F"/>
                </a:solidFill>
                <a:latin typeface="Arial"/>
                <a:ea typeface="Arial"/>
                <a:cs typeface="Arial"/>
                <a:sym typeface="Arial"/>
              </a:rPr>
              <a:t>free</a:t>
            </a:r>
            <a:r>
              <a:rPr lang="it" sz="2100" dirty="0">
                <a:solidFill>
                  <a:srgbClr val="1F1F1F"/>
                </a:solidFill>
                <a:latin typeface="Arial"/>
                <a:ea typeface="Arial"/>
                <a:cs typeface="Arial"/>
                <a:sym typeface="Arial"/>
              </a:rPr>
              <a:t>. The capable and deserving, even if </a:t>
            </a:r>
            <a:r>
              <a:rPr lang="it" sz="2100" b="1" dirty="0">
                <a:solidFill>
                  <a:srgbClr val="1F1F1F"/>
                </a:solidFill>
                <a:latin typeface="Arial"/>
                <a:ea typeface="Arial"/>
                <a:cs typeface="Arial"/>
                <a:sym typeface="Arial"/>
              </a:rPr>
              <a:t>without means</a:t>
            </a:r>
            <a:r>
              <a:rPr lang="it" sz="2100" dirty="0">
                <a:solidFill>
                  <a:srgbClr val="1F1F1F"/>
                </a:solidFill>
                <a:latin typeface="Arial"/>
                <a:ea typeface="Arial"/>
                <a:cs typeface="Arial"/>
                <a:sym typeface="Arial"/>
              </a:rPr>
              <a:t>, have the right to reach the highest levels of education.</a:t>
            </a:r>
            <a:endParaRPr sz="2100" dirty="0">
              <a:solidFill>
                <a:srgbClr val="1F1F1F"/>
              </a:solidFill>
              <a:latin typeface="Arial"/>
              <a:ea typeface="Arial"/>
              <a:cs typeface="Arial"/>
              <a:sym typeface="Arial"/>
            </a:endParaRPr>
          </a:p>
          <a:p>
            <a:pPr marL="457200" lvl="0" indent="-342900" algn="just" rtl="0">
              <a:lnSpc>
                <a:spcPct val="100000"/>
              </a:lnSpc>
              <a:spcBef>
                <a:spcPts val="0"/>
              </a:spcBef>
              <a:spcAft>
                <a:spcPts val="0"/>
              </a:spcAft>
              <a:buSzPct val="85714"/>
              <a:buNone/>
            </a:pPr>
            <a:endParaRPr sz="2100" dirty="0">
              <a:solidFill>
                <a:srgbClr val="1F1F1F"/>
              </a:solidFill>
              <a:latin typeface="Arial"/>
              <a:ea typeface="Arial"/>
              <a:cs typeface="Arial"/>
              <a:sym typeface="Arial"/>
            </a:endParaRPr>
          </a:p>
          <a:p>
            <a:pPr marL="457200" lvl="0" indent="-342900" algn="just" rtl="0">
              <a:lnSpc>
                <a:spcPct val="100000"/>
              </a:lnSpc>
              <a:spcBef>
                <a:spcPts val="0"/>
              </a:spcBef>
              <a:spcAft>
                <a:spcPts val="0"/>
              </a:spcAft>
              <a:buSzPct val="85714"/>
              <a:buNone/>
            </a:pPr>
            <a:r>
              <a:rPr lang="it" sz="2100" dirty="0">
                <a:solidFill>
                  <a:srgbClr val="1F1F1F"/>
                </a:solidFill>
                <a:latin typeface="Arial"/>
                <a:ea typeface="Arial"/>
                <a:cs typeface="Arial"/>
                <a:sym typeface="Arial"/>
              </a:rPr>
              <a:t>EVERYBODY→ no matter gender, nationality, religion, disability, …</a:t>
            </a:r>
            <a:endParaRPr sz="2100" dirty="0">
              <a:solidFill>
                <a:srgbClr val="1F1F1F"/>
              </a:solidFill>
              <a:latin typeface="Arial"/>
              <a:ea typeface="Arial"/>
              <a:cs typeface="Arial"/>
              <a:sym typeface="Arial"/>
            </a:endParaRPr>
          </a:p>
          <a:p>
            <a:pPr marL="457200" lvl="0" indent="-342900" algn="just" rtl="0">
              <a:lnSpc>
                <a:spcPct val="100000"/>
              </a:lnSpc>
              <a:spcBef>
                <a:spcPts val="0"/>
              </a:spcBef>
              <a:spcAft>
                <a:spcPts val="0"/>
              </a:spcAft>
              <a:buSzPct val="85714"/>
              <a:buNone/>
            </a:pPr>
            <a:r>
              <a:rPr lang="it" sz="2100" dirty="0">
                <a:solidFill>
                  <a:srgbClr val="1F1F1F"/>
                </a:solidFill>
                <a:latin typeface="Arial"/>
                <a:ea typeface="Arial"/>
                <a:cs typeface="Arial"/>
                <a:sym typeface="Arial"/>
              </a:rPr>
              <a:t>CATHOLIC RELIGION → not mandatory</a:t>
            </a:r>
            <a:endParaRPr sz="2100" dirty="0">
              <a:solidFill>
                <a:srgbClr val="1F1F1F"/>
              </a:solidFill>
              <a:latin typeface="Arial"/>
              <a:ea typeface="Arial"/>
              <a:cs typeface="Arial"/>
              <a:sym typeface="Arial"/>
            </a:endParaRPr>
          </a:p>
          <a:p>
            <a:pPr marL="457200" lvl="0" indent="-342900" algn="just" rtl="0">
              <a:lnSpc>
                <a:spcPct val="100000"/>
              </a:lnSpc>
              <a:spcBef>
                <a:spcPts val="0"/>
              </a:spcBef>
              <a:spcAft>
                <a:spcPts val="0"/>
              </a:spcAft>
              <a:buSzPct val="85714"/>
              <a:buNone/>
            </a:pPr>
            <a:r>
              <a:rPr lang="it" sz="2100" dirty="0">
                <a:solidFill>
                  <a:srgbClr val="1F1F1F"/>
                </a:solidFill>
                <a:latin typeface="Arial"/>
                <a:ea typeface="Arial"/>
                <a:cs typeface="Arial"/>
                <a:sym typeface="Arial"/>
              </a:rPr>
              <a:t>COMPULSORY → from 6 to 16 years old students</a:t>
            </a:r>
            <a:endParaRPr sz="2100" dirty="0">
              <a:solidFill>
                <a:srgbClr val="1F1F1F"/>
              </a:solidFill>
              <a:latin typeface="Arial"/>
              <a:ea typeface="Arial"/>
              <a:cs typeface="Arial"/>
              <a:sym typeface="Arial"/>
            </a:endParaRPr>
          </a:p>
          <a:p>
            <a:pPr marL="457200" lvl="0" indent="-342900" algn="just" rtl="0">
              <a:lnSpc>
                <a:spcPct val="100000"/>
              </a:lnSpc>
              <a:spcBef>
                <a:spcPts val="0"/>
              </a:spcBef>
              <a:spcAft>
                <a:spcPts val="0"/>
              </a:spcAft>
              <a:buSzPct val="85714"/>
              <a:buNone/>
            </a:pPr>
            <a:r>
              <a:rPr lang="it" sz="2100" dirty="0">
                <a:solidFill>
                  <a:srgbClr val="1F1F1F"/>
                </a:solidFill>
                <a:latin typeface="Arial"/>
                <a:ea typeface="Arial"/>
                <a:cs typeface="Arial"/>
                <a:sym typeface="Arial"/>
              </a:rPr>
              <a:t>FREE → state school is free, books are free just for primary school</a:t>
            </a:r>
            <a:endParaRPr sz="2100" dirty="0">
              <a:solidFill>
                <a:srgbClr val="1F1F1F"/>
              </a:solidFill>
              <a:latin typeface="Arial"/>
              <a:ea typeface="Arial"/>
              <a:cs typeface="Arial"/>
              <a:sym typeface="Arial"/>
            </a:endParaRPr>
          </a:p>
          <a:p>
            <a:pPr marL="457200" lvl="0" indent="-342900" algn="just" rtl="0">
              <a:lnSpc>
                <a:spcPct val="100000"/>
              </a:lnSpc>
              <a:spcBef>
                <a:spcPts val="0"/>
              </a:spcBef>
              <a:spcAft>
                <a:spcPts val="0"/>
              </a:spcAft>
              <a:buSzPct val="85714"/>
              <a:buNone/>
            </a:pPr>
            <a:r>
              <a:rPr lang="it" sz="2100" dirty="0">
                <a:solidFill>
                  <a:srgbClr val="1F1F1F"/>
                </a:solidFill>
                <a:latin typeface="Arial"/>
                <a:ea typeface="Arial"/>
                <a:cs typeface="Arial"/>
                <a:sym typeface="Arial"/>
              </a:rPr>
              <a:t>WITHOUT MEANS → Scholarships, bonuses for purchasing books</a:t>
            </a:r>
            <a:endParaRPr sz="2100" dirty="0">
              <a:solidFill>
                <a:srgbClr val="1F1F1F"/>
              </a:solidFill>
              <a:latin typeface="Arial"/>
              <a:ea typeface="Arial"/>
              <a:cs typeface="Arial"/>
              <a:sym typeface="Arial"/>
            </a:endParaRPr>
          </a:p>
          <a:p>
            <a:pPr marL="457200" lvl="0" indent="-342900" algn="just" rtl="0">
              <a:lnSpc>
                <a:spcPct val="100000"/>
              </a:lnSpc>
              <a:spcBef>
                <a:spcPts val="0"/>
              </a:spcBef>
              <a:spcAft>
                <a:spcPts val="0"/>
              </a:spcAft>
              <a:buSzPct val="85714"/>
              <a:buNone/>
            </a:pPr>
            <a:r>
              <a:rPr lang="it" sz="2100" dirty="0">
                <a:solidFill>
                  <a:srgbClr val="1F1F1F"/>
                </a:solidFill>
                <a:latin typeface="Arial"/>
                <a:ea typeface="Arial"/>
                <a:cs typeface="Arial"/>
                <a:sym typeface="Arial"/>
              </a:rPr>
              <a:t>FAMILIES PARTICIPATION →  to collegial school management bodies</a:t>
            </a:r>
            <a:endParaRPr sz="2100" dirty="0">
              <a:solidFill>
                <a:srgbClr val="1F1F1F"/>
              </a:solidFill>
              <a:latin typeface="Arial"/>
              <a:ea typeface="Arial"/>
              <a:cs typeface="Arial"/>
              <a:sym typeface="Arial"/>
            </a:endParaRPr>
          </a:p>
          <a:p>
            <a:pPr marL="457200" lvl="0" indent="-342900" algn="just" rtl="0">
              <a:lnSpc>
                <a:spcPct val="100000"/>
              </a:lnSpc>
              <a:spcBef>
                <a:spcPts val="0"/>
              </a:spcBef>
              <a:spcAft>
                <a:spcPts val="0"/>
              </a:spcAft>
              <a:buSzPct val="85714"/>
              <a:buNone/>
            </a:pPr>
            <a:r>
              <a:rPr lang="it" sz="2100" dirty="0">
                <a:solidFill>
                  <a:srgbClr val="1F1F1F"/>
                </a:solidFill>
                <a:latin typeface="Arial"/>
                <a:ea typeface="Arial"/>
                <a:cs typeface="Arial"/>
                <a:sym typeface="Arial"/>
              </a:rPr>
              <a:t>STUDENTS’ ASSESSMENT → primary school: evaluations expressed in descriptive judgments;</a:t>
            </a:r>
            <a:endParaRPr sz="2100" dirty="0">
              <a:solidFill>
                <a:srgbClr val="1F1F1F"/>
              </a:solidFill>
              <a:latin typeface="Arial"/>
              <a:ea typeface="Arial"/>
              <a:cs typeface="Arial"/>
              <a:sym typeface="Arial"/>
            </a:endParaRPr>
          </a:p>
          <a:p>
            <a:pPr marL="114300" lvl="0" indent="0" algn="just" rtl="0">
              <a:lnSpc>
                <a:spcPct val="100000"/>
              </a:lnSpc>
              <a:spcBef>
                <a:spcPts val="0"/>
              </a:spcBef>
              <a:spcAft>
                <a:spcPts val="0"/>
              </a:spcAft>
              <a:buSzPct val="85714"/>
              <a:buNone/>
            </a:pPr>
            <a:r>
              <a:rPr lang="it" sz="2100" dirty="0">
                <a:solidFill>
                  <a:srgbClr val="1F1F1F"/>
                </a:solidFill>
                <a:latin typeface="Arial"/>
                <a:ea typeface="Arial"/>
                <a:cs typeface="Arial"/>
                <a:sym typeface="Arial"/>
              </a:rPr>
              <a:t>secondary school: votes 3 - 10</a:t>
            </a:r>
            <a:endParaRPr sz="2100" dirty="0">
              <a:solidFill>
                <a:srgbClr val="1F1F1F"/>
              </a:solidFill>
              <a:latin typeface="Arial"/>
              <a:ea typeface="Arial"/>
              <a:cs typeface="Arial"/>
              <a:sym typeface="Arial"/>
            </a:endParaRPr>
          </a:p>
          <a:p>
            <a:pPr marL="457200" lvl="0" indent="-342900" algn="just" rtl="0">
              <a:lnSpc>
                <a:spcPct val="100000"/>
              </a:lnSpc>
              <a:spcBef>
                <a:spcPts val="0"/>
              </a:spcBef>
              <a:spcAft>
                <a:spcPts val="0"/>
              </a:spcAft>
              <a:buSzPct val="85714"/>
              <a:buNone/>
            </a:pPr>
            <a:endParaRPr sz="2100" dirty="0">
              <a:solidFill>
                <a:srgbClr val="1F1F1F"/>
              </a:solidFill>
              <a:latin typeface="Arial"/>
              <a:ea typeface="Arial"/>
              <a:cs typeface="Arial"/>
              <a:sym typeface="Arial"/>
            </a:endParaRPr>
          </a:p>
          <a:p>
            <a:pPr marL="457200" lvl="0" indent="-342900" algn="just" rtl="0">
              <a:lnSpc>
                <a:spcPct val="100000"/>
              </a:lnSpc>
              <a:spcBef>
                <a:spcPts val="0"/>
              </a:spcBef>
              <a:spcAft>
                <a:spcPts val="0"/>
              </a:spcAft>
              <a:buSzPct val="85714"/>
              <a:buNone/>
            </a:pPr>
            <a:endParaRPr sz="2100" dirty="0">
              <a:solidFill>
                <a:srgbClr val="1F1F1F"/>
              </a:solidFill>
              <a:latin typeface="Arial"/>
              <a:ea typeface="Arial"/>
              <a:cs typeface="Arial"/>
              <a:sym typeface="Arial"/>
            </a:endParaRPr>
          </a:p>
          <a:p>
            <a:pPr marL="457200" lvl="0" indent="-342900" algn="just" rtl="0">
              <a:lnSpc>
                <a:spcPct val="100000"/>
              </a:lnSpc>
              <a:spcBef>
                <a:spcPts val="0"/>
              </a:spcBef>
              <a:spcAft>
                <a:spcPts val="0"/>
              </a:spcAft>
              <a:buSzPct val="120000"/>
              <a:buNone/>
            </a:pPr>
            <a:endParaRPr sz="1500" dirty="0">
              <a:solidFill>
                <a:srgbClr val="1F1F1F"/>
              </a:solidFill>
              <a:latin typeface="Arial"/>
              <a:ea typeface="Arial"/>
              <a:cs typeface="Arial"/>
              <a:sym typeface="Arial"/>
            </a:endParaRPr>
          </a:p>
          <a:p>
            <a:pPr marL="457200" lvl="0" indent="-342900" algn="l" rtl="0">
              <a:lnSpc>
                <a:spcPct val="100000"/>
              </a:lnSpc>
              <a:spcBef>
                <a:spcPts val="0"/>
              </a:spcBef>
              <a:spcAft>
                <a:spcPts val="0"/>
              </a:spcAft>
              <a:buClr>
                <a:schemeClr val="lt1"/>
              </a:buClr>
              <a:buSzPct val="100000"/>
              <a:buNone/>
            </a:pPr>
            <a:endParaRPr dirty="0"/>
          </a:p>
        </p:txBody>
      </p:sp>
      <p:pic>
        <p:nvPicPr>
          <p:cNvPr id="124" name="Google Shape;124;p20" descr="Cappello di laurea"/>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229600" y="4229100"/>
            <a:ext cx="914400" cy="91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ctrTitle"/>
          </p:nvPr>
        </p:nvSpPr>
        <p:spPr>
          <a:xfrm>
            <a:off x="390525" y="0"/>
            <a:ext cx="8222100" cy="1376100"/>
          </a:xfrm>
          <a:prstGeom prst="rect">
            <a:avLst/>
          </a:prstGeom>
          <a:noFill/>
          <a:ln>
            <a:noFill/>
          </a:ln>
        </p:spPr>
        <p:txBody>
          <a:bodyPr spcFirstLastPara="1" wrap="square" lIns="91425" tIns="91425" rIns="91425" bIns="91425" anchor="b" anchorCtr="0">
            <a:normAutofit fontScale="90000"/>
          </a:bodyPr>
          <a:lstStyle/>
          <a:p>
            <a:pPr marL="0" lvl="0" indent="0" algn="l" rtl="0">
              <a:spcBef>
                <a:spcPts val="0"/>
              </a:spcBef>
              <a:spcAft>
                <a:spcPts val="0"/>
              </a:spcAft>
              <a:buNone/>
            </a:pPr>
            <a:r>
              <a:rPr lang="it"/>
              <a:t>THE INTEGRATED 0 - 6 SYSTEM</a:t>
            </a:r>
            <a:endParaRPr/>
          </a:p>
        </p:txBody>
      </p:sp>
      <p:sp>
        <p:nvSpPr>
          <p:cNvPr id="130" name="Google Shape;130;p21"/>
          <p:cNvSpPr/>
          <p:nvPr/>
        </p:nvSpPr>
        <p:spPr>
          <a:xfrm>
            <a:off x="0" y="1466661"/>
            <a:ext cx="9144000" cy="2300700"/>
          </a:xfrm>
          <a:prstGeom prst="rect">
            <a:avLst/>
          </a:prstGeom>
          <a:solidFill>
            <a:srgbClr val="BEFADD"/>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1" name="Google Shape;131;p21"/>
          <p:cNvSpPr txBox="1">
            <a:spLocks noGrp="1"/>
          </p:cNvSpPr>
          <p:nvPr>
            <p:ph type="subTitle" idx="1"/>
          </p:nvPr>
        </p:nvSpPr>
        <p:spPr>
          <a:xfrm>
            <a:off x="0" y="1466650"/>
            <a:ext cx="9098700" cy="2373300"/>
          </a:xfrm>
          <a:prstGeom prst="rect">
            <a:avLst/>
          </a:prstGeom>
          <a:noFill/>
          <a:ln>
            <a:noFill/>
          </a:ln>
        </p:spPr>
        <p:txBody>
          <a:bodyPr spcFirstLastPara="1" wrap="square" lIns="91425" tIns="91425" rIns="91425" bIns="91425" anchor="t" anchorCtr="0">
            <a:normAutofit fontScale="85000" lnSpcReduction="20000"/>
          </a:bodyPr>
          <a:lstStyle/>
          <a:p>
            <a:pPr marL="457200" lvl="0" indent="-342900" algn="just" rtl="0">
              <a:lnSpc>
                <a:spcPct val="100000"/>
              </a:lnSpc>
              <a:spcBef>
                <a:spcPts val="0"/>
              </a:spcBef>
              <a:spcAft>
                <a:spcPts val="0"/>
              </a:spcAft>
              <a:buSzPct val="100000"/>
              <a:buNone/>
            </a:pPr>
            <a:r>
              <a:rPr lang="it">
                <a:solidFill>
                  <a:srgbClr val="212121"/>
                </a:solidFill>
              </a:rPr>
              <a:t>The zero-six integrated system is divided into </a:t>
            </a:r>
            <a:endParaRPr>
              <a:solidFill>
                <a:srgbClr val="212121"/>
              </a:solidFill>
            </a:endParaRPr>
          </a:p>
          <a:p>
            <a:pPr marL="457200" lvl="0" indent="-342900" algn="just" rtl="0">
              <a:lnSpc>
                <a:spcPct val="100000"/>
              </a:lnSpc>
              <a:spcBef>
                <a:spcPts val="0"/>
              </a:spcBef>
              <a:spcAft>
                <a:spcPts val="0"/>
              </a:spcAft>
              <a:buSzPct val="100000"/>
              <a:buNone/>
            </a:pPr>
            <a:r>
              <a:rPr lang="it" u="sng">
                <a:solidFill>
                  <a:srgbClr val="212121"/>
                </a:solidFill>
              </a:rPr>
              <a:t>educational services </a:t>
            </a:r>
            <a:r>
              <a:rPr lang="it">
                <a:solidFill>
                  <a:srgbClr val="212121"/>
                </a:solidFill>
              </a:rPr>
              <a:t>for infants and </a:t>
            </a:r>
            <a:r>
              <a:rPr lang="it" u="sng">
                <a:solidFill>
                  <a:srgbClr val="212121"/>
                </a:solidFill>
              </a:rPr>
              <a:t>nursery school</a:t>
            </a:r>
            <a:r>
              <a:rPr lang="it">
                <a:solidFill>
                  <a:srgbClr val="212121"/>
                </a:solidFill>
              </a:rPr>
              <a:t>.</a:t>
            </a:r>
            <a:endParaRPr>
              <a:solidFill>
                <a:srgbClr val="212121"/>
              </a:solidFill>
            </a:endParaRPr>
          </a:p>
          <a:p>
            <a:pPr marL="457200" lvl="0" indent="-342900" algn="just" rtl="0">
              <a:lnSpc>
                <a:spcPct val="100000"/>
              </a:lnSpc>
              <a:spcBef>
                <a:spcPts val="0"/>
              </a:spcBef>
              <a:spcAft>
                <a:spcPts val="0"/>
              </a:spcAft>
              <a:buSzPct val="100000"/>
              <a:buNone/>
            </a:pPr>
            <a:endParaRPr>
              <a:solidFill>
                <a:srgbClr val="212121"/>
              </a:solidFill>
            </a:endParaRPr>
          </a:p>
          <a:p>
            <a:pPr marL="457200" marR="0" lvl="0" indent="-342900" algn="just" rtl="0">
              <a:lnSpc>
                <a:spcPct val="100000"/>
              </a:lnSpc>
              <a:spcBef>
                <a:spcPts val="0"/>
              </a:spcBef>
              <a:spcAft>
                <a:spcPts val="0"/>
              </a:spcAft>
              <a:buSzPct val="100000"/>
              <a:buNone/>
            </a:pPr>
            <a:r>
              <a:rPr lang="it" b="1">
                <a:solidFill>
                  <a:srgbClr val="212121"/>
                </a:solidFill>
              </a:rPr>
              <a:t>Educational services</a:t>
            </a:r>
            <a:r>
              <a:rPr lang="it">
                <a:solidFill>
                  <a:srgbClr val="212121"/>
                </a:solidFill>
              </a:rPr>
              <a:t> are managed by local authorities, </a:t>
            </a:r>
            <a:endParaRPr>
              <a:solidFill>
                <a:srgbClr val="212121"/>
              </a:solidFill>
            </a:endParaRPr>
          </a:p>
          <a:p>
            <a:pPr marL="457200" marR="0" lvl="0" indent="-342900" algn="just" rtl="0">
              <a:lnSpc>
                <a:spcPct val="100000"/>
              </a:lnSpc>
              <a:spcBef>
                <a:spcPts val="0"/>
              </a:spcBef>
              <a:spcAft>
                <a:spcPts val="0"/>
              </a:spcAft>
              <a:buSzPct val="100000"/>
              <a:buNone/>
            </a:pPr>
            <a:r>
              <a:rPr lang="it">
                <a:solidFill>
                  <a:srgbClr val="212121"/>
                </a:solidFill>
              </a:rPr>
              <a:t>directly or through the signing of agreements with private </a:t>
            </a:r>
            <a:endParaRPr>
              <a:solidFill>
                <a:srgbClr val="212121"/>
              </a:solidFill>
            </a:endParaRPr>
          </a:p>
          <a:p>
            <a:pPr marL="457200" marR="0" lvl="0" indent="-342900" algn="just" rtl="0">
              <a:lnSpc>
                <a:spcPct val="100000"/>
              </a:lnSpc>
              <a:spcBef>
                <a:spcPts val="0"/>
              </a:spcBef>
              <a:spcAft>
                <a:spcPts val="0"/>
              </a:spcAft>
              <a:buSzPct val="100000"/>
              <a:buNone/>
            </a:pPr>
            <a:r>
              <a:rPr lang="it">
                <a:solidFill>
                  <a:srgbClr val="212121"/>
                </a:solidFill>
              </a:rPr>
              <a:t>associations, which welcome children </a:t>
            </a:r>
            <a:endParaRPr>
              <a:solidFill>
                <a:srgbClr val="212121"/>
              </a:solidFill>
            </a:endParaRPr>
          </a:p>
          <a:p>
            <a:pPr marL="457200" marR="0" lvl="0" indent="-342900" algn="just" rtl="0">
              <a:lnSpc>
                <a:spcPct val="100000"/>
              </a:lnSpc>
              <a:spcBef>
                <a:spcPts val="0"/>
              </a:spcBef>
              <a:spcAft>
                <a:spcPts val="0"/>
              </a:spcAft>
              <a:buSzPct val="100000"/>
              <a:buNone/>
            </a:pPr>
            <a:r>
              <a:rPr lang="it">
                <a:solidFill>
                  <a:srgbClr val="212121"/>
                </a:solidFill>
              </a:rPr>
              <a:t>between three and thirty-six months.</a:t>
            </a:r>
            <a:endParaRPr>
              <a:solidFill>
                <a:srgbClr val="212121"/>
              </a:solidFill>
            </a:endParaRPr>
          </a:p>
          <a:p>
            <a:pPr marL="457200" marR="0" lvl="0" indent="-342900" algn="just" rtl="0">
              <a:lnSpc>
                <a:spcPct val="100000"/>
              </a:lnSpc>
              <a:spcBef>
                <a:spcPts val="0"/>
              </a:spcBef>
              <a:spcAft>
                <a:spcPts val="0"/>
              </a:spcAft>
              <a:buClr>
                <a:srgbClr val="000000"/>
              </a:buClr>
              <a:buSzPct val="100000"/>
              <a:buFont typeface="Arial"/>
              <a:buNone/>
            </a:pPr>
            <a:endParaRPr>
              <a:solidFill>
                <a:srgbClr val="212121"/>
              </a:solidFill>
            </a:endParaRPr>
          </a:p>
          <a:p>
            <a:pPr marL="457200" lvl="0" indent="-342900" algn="just" rtl="0">
              <a:lnSpc>
                <a:spcPct val="100000"/>
              </a:lnSpc>
              <a:spcBef>
                <a:spcPts val="0"/>
              </a:spcBef>
              <a:spcAft>
                <a:spcPts val="0"/>
              </a:spcAft>
              <a:buSzPct val="100000"/>
              <a:buNone/>
            </a:pPr>
            <a:endParaRPr>
              <a:solidFill>
                <a:srgbClr val="212121"/>
              </a:solidFill>
            </a:endParaRPr>
          </a:p>
          <a:p>
            <a:pPr marL="457200" lvl="0" indent="-342900" algn="just" rtl="0">
              <a:lnSpc>
                <a:spcPct val="100000"/>
              </a:lnSpc>
              <a:spcBef>
                <a:spcPts val="0"/>
              </a:spcBef>
              <a:spcAft>
                <a:spcPts val="0"/>
              </a:spcAft>
              <a:buSzPct val="100000"/>
              <a:buNone/>
            </a:pPr>
            <a:r>
              <a:rPr lang="it" b="1">
                <a:solidFill>
                  <a:srgbClr val="212121"/>
                </a:solidFill>
              </a:rPr>
              <a:t>Nursery school</a:t>
            </a:r>
            <a:r>
              <a:rPr lang="it">
                <a:solidFill>
                  <a:srgbClr val="212121"/>
                </a:solidFill>
              </a:rPr>
              <a:t> is the first step in the education path. </a:t>
            </a:r>
            <a:endParaRPr>
              <a:solidFill>
                <a:srgbClr val="212121"/>
              </a:solidFill>
            </a:endParaRPr>
          </a:p>
          <a:p>
            <a:pPr marL="457200" lvl="0" indent="-342900" algn="just" rtl="0">
              <a:lnSpc>
                <a:spcPct val="100000"/>
              </a:lnSpc>
              <a:spcBef>
                <a:spcPts val="0"/>
              </a:spcBef>
              <a:spcAft>
                <a:spcPts val="0"/>
              </a:spcAft>
              <a:buSzPct val="100000"/>
              <a:buNone/>
            </a:pPr>
            <a:r>
              <a:rPr lang="it">
                <a:solidFill>
                  <a:srgbClr val="212121"/>
                </a:solidFill>
              </a:rPr>
              <a:t>It can be public (free) or private.</a:t>
            </a:r>
            <a:endParaRPr>
              <a:solidFill>
                <a:srgbClr val="212121"/>
              </a:solidFill>
            </a:endParaRPr>
          </a:p>
          <a:p>
            <a:pPr marL="457200" lvl="0" indent="-342900" algn="l" rtl="0">
              <a:lnSpc>
                <a:spcPct val="100000"/>
              </a:lnSpc>
              <a:spcBef>
                <a:spcPts val="0"/>
              </a:spcBef>
              <a:spcAft>
                <a:spcPts val="0"/>
              </a:spcAft>
              <a:buClr>
                <a:schemeClr val="lt1"/>
              </a:buClr>
              <a:buSzPct val="100000"/>
              <a:buNone/>
            </a:pPr>
            <a:endParaRPr/>
          </a:p>
        </p:txBody>
      </p:sp>
      <p:pic>
        <p:nvPicPr>
          <p:cNvPr id="132" name="Google Shape;132;p21" descr="Cappello di laurea"/>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229600" y="4229100"/>
            <a:ext cx="914400" cy="914400"/>
          </a:xfrm>
          <a:prstGeom prst="rect">
            <a:avLst/>
          </a:prstGeom>
          <a:noFill/>
          <a:ln>
            <a:noFill/>
          </a:ln>
        </p:spPr>
      </p:pic>
      <p:pic>
        <p:nvPicPr>
          <p:cNvPr id="133" name="Google Shape;133;p21"/>
          <p:cNvPicPr preferRelativeResize="0"/>
          <p:nvPr/>
        </p:nvPicPr>
        <p:blipFill>
          <a:blip r:embed="rId4">
            <a:alphaModFix/>
          </a:blip>
          <a:stretch>
            <a:fillRect/>
          </a:stretch>
        </p:blipFill>
        <p:spPr>
          <a:xfrm>
            <a:off x="6153175" y="1700200"/>
            <a:ext cx="2619375" cy="1743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ctrTitle"/>
          </p:nvPr>
        </p:nvSpPr>
        <p:spPr>
          <a:xfrm>
            <a:off x="390525" y="0"/>
            <a:ext cx="8222100" cy="1376100"/>
          </a:xfrm>
          <a:prstGeom prst="rect">
            <a:avLst/>
          </a:prstGeom>
          <a:noFill/>
          <a:ln>
            <a:noFill/>
          </a:ln>
        </p:spPr>
        <p:txBody>
          <a:bodyPr spcFirstLastPara="1" wrap="square" lIns="91425" tIns="91425" rIns="91425" bIns="91425" anchor="b" anchorCtr="0">
            <a:normAutofit/>
          </a:bodyPr>
          <a:lstStyle/>
          <a:p>
            <a:pPr marL="0" lvl="0" indent="0" algn="l" rtl="0">
              <a:spcBef>
                <a:spcPts val="0"/>
              </a:spcBef>
              <a:spcAft>
                <a:spcPts val="0"/>
              </a:spcAft>
              <a:buNone/>
            </a:pPr>
            <a:r>
              <a:rPr lang="it"/>
              <a:t>NURSERY SCHOOL</a:t>
            </a:r>
            <a:endParaRPr/>
          </a:p>
        </p:txBody>
      </p:sp>
      <p:sp>
        <p:nvSpPr>
          <p:cNvPr id="139" name="Google Shape;139;p22"/>
          <p:cNvSpPr/>
          <p:nvPr/>
        </p:nvSpPr>
        <p:spPr>
          <a:xfrm>
            <a:off x="0" y="1466661"/>
            <a:ext cx="9144000" cy="2300700"/>
          </a:xfrm>
          <a:prstGeom prst="rect">
            <a:avLst/>
          </a:prstGeom>
          <a:solidFill>
            <a:srgbClr val="BEFADD"/>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0" name="Google Shape;140;p22"/>
          <p:cNvSpPr txBox="1">
            <a:spLocks noGrp="1"/>
          </p:cNvSpPr>
          <p:nvPr>
            <p:ph type="subTitle" idx="1"/>
          </p:nvPr>
        </p:nvSpPr>
        <p:spPr>
          <a:xfrm>
            <a:off x="22650" y="1466650"/>
            <a:ext cx="9098700" cy="2373300"/>
          </a:xfrm>
          <a:prstGeom prst="rect">
            <a:avLst/>
          </a:prstGeom>
          <a:noFill/>
          <a:ln>
            <a:noFill/>
          </a:ln>
        </p:spPr>
        <p:txBody>
          <a:bodyPr spcFirstLastPara="1" wrap="square" lIns="91425" tIns="91425" rIns="91425" bIns="91425" anchor="t" anchorCtr="0">
            <a:normAutofit fontScale="77500" lnSpcReduction="20000"/>
          </a:bodyPr>
          <a:lstStyle/>
          <a:p>
            <a:pPr marL="457200" lvl="0" indent="-342900" algn="just" rtl="0">
              <a:lnSpc>
                <a:spcPct val="100000"/>
              </a:lnSpc>
              <a:spcBef>
                <a:spcPts val="0"/>
              </a:spcBef>
              <a:spcAft>
                <a:spcPts val="0"/>
              </a:spcAft>
              <a:buSzPct val="100000"/>
              <a:buNone/>
            </a:pPr>
            <a:r>
              <a:rPr lang="it">
                <a:solidFill>
                  <a:srgbClr val="212121"/>
                </a:solidFill>
              </a:rPr>
              <a:t>     </a:t>
            </a:r>
            <a:endParaRPr>
              <a:solidFill>
                <a:srgbClr val="000000"/>
              </a:solidFill>
              <a:latin typeface="Arial"/>
              <a:ea typeface="Arial"/>
              <a:cs typeface="Arial"/>
              <a:sym typeface="Arial"/>
            </a:endParaRPr>
          </a:p>
          <a:p>
            <a:pPr marL="0" lvl="0" indent="0" algn="l" rtl="0">
              <a:spcBef>
                <a:spcPts val="0"/>
              </a:spcBef>
              <a:spcAft>
                <a:spcPts val="0"/>
              </a:spcAft>
              <a:buNone/>
            </a:pPr>
            <a:r>
              <a:rPr lang="it">
                <a:solidFill>
                  <a:srgbClr val="000000"/>
                </a:solidFill>
              </a:rPr>
              <a:t>It lasts 3 years, it is open to boys and girls from 3 to 6 </a:t>
            </a:r>
            <a:endParaRPr>
              <a:solidFill>
                <a:srgbClr val="000000"/>
              </a:solidFill>
            </a:endParaRPr>
          </a:p>
          <a:p>
            <a:pPr marL="0" lvl="0" indent="0" algn="l" rtl="0">
              <a:spcBef>
                <a:spcPts val="0"/>
              </a:spcBef>
              <a:spcAft>
                <a:spcPts val="0"/>
              </a:spcAft>
              <a:buNone/>
            </a:pPr>
            <a:r>
              <a:rPr lang="it">
                <a:solidFill>
                  <a:srgbClr val="000000"/>
                </a:solidFill>
              </a:rPr>
              <a:t>years old, it is not compulsory. Its timetable goes from 25</a:t>
            </a:r>
            <a:endParaRPr>
              <a:solidFill>
                <a:srgbClr val="000000"/>
              </a:solidFill>
            </a:endParaRPr>
          </a:p>
          <a:p>
            <a:pPr marL="0" lvl="0" indent="0" algn="l" rtl="0">
              <a:spcBef>
                <a:spcPts val="0"/>
              </a:spcBef>
              <a:spcAft>
                <a:spcPts val="0"/>
              </a:spcAft>
              <a:buNone/>
            </a:pPr>
            <a:r>
              <a:rPr lang="it">
                <a:solidFill>
                  <a:srgbClr val="000000"/>
                </a:solidFill>
              </a:rPr>
              <a:t> to 40 hours per week.</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it">
                <a:solidFill>
                  <a:srgbClr val="000000"/>
                </a:solidFill>
              </a:rPr>
              <a:t>Its objectives come from “</a:t>
            </a:r>
            <a:r>
              <a:rPr lang="it" i="1">
                <a:solidFill>
                  <a:srgbClr val="000000"/>
                </a:solidFill>
              </a:rPr>
              <a:t>Indicazioni nazionali</a:t>
            </a:r>
            <a:r>
              <a:rPr lang="it">
                <a:solidFill>
                  <a:srgbClr val="000000"/>
                </a:solidFill>
              </a:rPr>
              <a:t>” and they are</a:t>
            </a:r>
            <a:endParaRPr>
              <a:solidFill>
                <a:srgbClr val="000000"/>
              </a:solidFill>
            </a:endParaRPr>
          </a:p>
          <a:p>
            <a:pPr marL="0" lvl="0" indent="0" algn="l" rtl="0">
              <a:spcBef>
                <a:spcPts val="0"/>
              </a:spcBef>
              <a:spcAft>
                <a:spcPts val="0"/>
              </a:spcAft>
              <a:buNone/>
            </a:pPr>
            <a:r>
              <a:rPr lang="it">
                <a:solidFill>
                  <a:srgbClr val="000000"/>
                </a:solidFill>
              </a:rPr>
              <a:t>integrated with the institute curriculum, decided by each school.</a:t>
            </a:r>
            <a:endParaRPr>
              <a:solidFill>
                <a:srgbClr val="000000"/>
              </a:solidFill>
            </a:endParaRPr>
          </a:p>
          <a:p>
            <a:pPr marL="0" lvl="0" indent="0" algn="l" rtl="0">
              <a:spcBef>
                <a:spcPts val="0"/>
              </a:spcBef>
              <a:spcAft>
                <a:spcPts val="0"/>
              </a:spcAft>
              <a:buNone/>
            </a:pPr>
            <a:r>
              <a:rPr lang="it">
                <a:solidFill>
                  <a:srgbClr val="000000"/>
                </a:solidFill>
              </a:rPr>
              <a:t>It is related to:</a:t>
            </a:r>
            <a:endParaRPr>
              <a:solidFill>
                <a:srgbClr val="000000"/>
              </a:solidFill>
            </a:endParaRPr>
          </a:p>
          <a:p>
            <a:pPr marL="457200" lvl="0" indent="-317182" algn="l" rtl="0">
              <a:spcBef>
                <a:spcPts val="0"/>
              </a:spcBef>
              <a:spcAft>
                <a:spcPts val="0"/>
              </a:spcAft>
              <a:buClr>
                <a:srgbClr val="000000"/>
              </a:buClr>
              <a:buSzPct val="100000"/>
              <a:buChar char=""/>
            </a:pPr>
            <a:r>
              <a:rPr lang="it">
                <a:solidFill>
                  <a:srgbClr val="000000"/>
                </a:solidFill>
              </a:rPr>
              <a:t>Identity and autonomy development</a:t>
            </a:r>
            <a:endParaRPr>
              <a:solidFill>
                <a:srgbClr val="000000"/>
              </a:solidFill>
            </a:endParaRPr>
          </a:p>
          <a:p>
            <a:pPr marL="457200" lvl="0" indent="-317182" algn="l" rtl="0">
              <a:spcBef>
                <a:spcPts val="0"/>
              </a:spcBef>
              <a:spcAft>
                <a:spcPts val="0"/>
              </a:spcAft>
              <a:buClr>
                <a:srgbClr val="000000"/>
              </a:buClr>
              <a:buSzPct val="100000"/>
              <a:buChar char=""/>
            </a:pPr>
            <a:r>
              <a:rPr lang="it">
                <a:solidFill>
                  <a:srgbClr val="000000"/>
                </a:solidFill>
              </a:rPr>
              <a:t>skills acquisition</a:t>
            </a:r>
            <a:endParaRPr>
              <a:solidFill>
                <a:srgbClr val="000000"/>
              </a:solidFill>
            </a:endParaRPr>
          </a:p>
          <a:p>
            <a:pPr marL="457200" lvl="0" indent="-317182" algn="l" rtl="0">
              <a:spcBef>
                <a:spcPts val="0"/>
              </a:spcBef>
              <a:spcAft>
                <a:spcPts val="0"/>
              </a:spcAft>
              <a:buClr>
                <a:srgbClr val="000000"/>
              </a:buClr>
              <a:buSzPct val="100000"/>
              <a:buChar char=""/>
            </a:pPr>
            <a:r>
              <a:rPr lang="it">
                <a:solidFill>
                  <a:srgbClr val="000000"/>
                </a:solidFill>
              </a:rPr>
              <a:t>living the first experiences of citizenship</a:t>
            </a:r>
            <a:endParaRPr>
              <a:solidFill>
                <a:srgbClr val="000000"/>
              </a:solidFill>
            </a:endParaRPr>
          </a:p>
        </p:txBody>
      </p:sp>
      <p:pic>
        <p:nvPicPr>
          <p:cNvPr id="141" name="Google Shape;141;p22" descr="Cappello di laurea"/>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229600" y="4229100"/>
            <a:ext cx="914400" cy="914400"/>
          </a:xfrm>
          <a:prstGeom prst="rect">
            <a:avLst/>
          </a:prstGeom>
          <a:noFill/>
          <a:ln>
            <a:noFill/>
          </a:ln>
        </p:spPr>
      </p:pic>
      <p:pic>
        <p:nvPicPr>
          <p:cNvPr id="142" name="Google Shape;142;p22"/>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5816575" y="1466650"/>
            <a:ext cx="2952368" cy="2643513"/>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1253</Words>
  <Application>Microsoft Office PowerPoint</Application>
  <PresentationFormat>On-screen Show (16:9)</PresentationFormat>
  <Paragraphs>186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Noto Sans Symbols</vt:lpstr>
      <vt:lpstr>Roboto</vt:lpstr>
      <vt:lpstr>Calibri</vt:lpstr>
      <vt:lpstr>Arial</vt:lpstr>
      <vt:lpstr>Material</vt:lpstr>
      <vt:lpstr>ITALIAN SCHOOL SYSTEM</vt:lpstr>
      <vt:lpstr>SUMMARY</vt:lpstr>
      <vt:lpstr>SCHOOL AUTONOMY</vt:lpstr>
      <vt:lpstr>PowerPoint Presentation</vt:lpstr>
      <vt:lpstr>SCHOOL HEAD</vt:lpstr>
      <vt:lpstr>ITALIAN SCHOOL SYSTEM</vt:lpstr>
      <vt:lpstr>ITALIAN SCHOOL SYSTEM</vt:lpstr>
      <vt:lpstr>THE INTEGRATED 0 - 6 SYSTEM</vt:lpstr>
      <vt:lpstr>NURSERY SCHOOL</vt:lpstr>
      <vt:lpstr>FIELDS OF EXPERIENCE</vt:lpstr>
      <vt:lpstr>PRIMARY SCHOOL</vt:lpstr>
      <vt:lpstr>PRIMARY SCHOOL</vt:lpstr>
      <vt:lpstr>LOWER SECONDARY SCHOOL</vt:lpstr>
      <vt:lpstr>UPPER SECONDARY SCHOOL 14-19</vt:lpstr>
      <vt:lpstr>Lyceum </vt:lpstr>
      <vt:lpstr>Technical education </vt:lpstr>
      <vt:lpstr>Vocational education </vt:lpstr>
      <vt:lpstr>INCLUSION</vt:lpstr>
      <vt:lpstr>PowerPoint Presentation</vt:lpstr>
      <vt:lpstr>How to create an “inclusive school”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ITALIAN SCHOOL SYSTEM</dc:title>
  <dc:creator>Maria1</dc:creator>
  <cp:lastModifiedBy>Maria1</cp:lastModifiedBy>
  <cp:revision>2</cp:revision>
  <dcterms:modified xsi:type="dcterms:W3CDTF">2024-12-13T10:28:38Z</dcterms:modified>
</cp:coreProperties>
</file>