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embeddedFontLst>
    <p:embeddedFont>
      <p:font typeface="Garamond" panose="02020404030301010803" pitchFamily="18" charset="0"/>
      <p:regular r:id="rId17"/>
      <p:bold r:id="rId18"/>
      <p:italic r:id="rId19"/>
    </p:embeddedFont>
    <p:embeddedFont>
      <p:font typeface="Calibri" panose="020F0502020204030204" pitchFamily="34" charset="0"/>
      <p:regular r:id="rId20"/>
      <p:bold r:id="rId21"/>
      <p:italic r:id="rId22"/>
      <p:boldItalic r:id="rId23"/>
    </p:embeddedFont>
    <p:embeddedFont>
      <p:font typeface="Arial Narrow" panose="020B0606020202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gBi/CIZz0coojruyIvPnooWmr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A17CF4-73B8-4714-B5DC-B3EF6A6FAF6E}">
  <a:tblStyle styleId="{4AA17CF4-73B8-4714-B5DC-B3EF6A6FAF6E}" styleName="Table_0">
    <a:wholeTbl>
      <a:tcTxStyle b="off" i="off">
        <a:font>
          <a:latin typeface="Garamond"/>
          <a:ea typeface="Garamond"/>
          <a:cs typeface="Garamon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FE7"/>
          </a:solidFill>
        </a:fill>
      </a:tcStyle>
    </a:wholeTbl>
    <a:band1H>
      <a:tcTxStyle/>
      <a:tcStyle>
        <a:tcBdr/>
        <a:fill>
          <a:solidFill>
            <a:srgbClr val="D8DDCB"/>
          </a:solidFill>
        </a:fill>
      </a:tcStyle>
    </a:band1H>
    <a:band2H>
      <a:tcTxStyle/>
      <a:tcStyle>
        <a:tcBdr/>
      </a:tcStyle>
    </a:band2H>
    <a:band1V>
      <a:tcTxStyle/>
      <a:tcStyle>
        <a:tcBdr/>
        <a:fill>
          <a:solidFill>
            <a:srgbClr val="D8DDCB"/>
          </a:solidFill>
        </a:fill>
      </a:tcStyle>
    </a:band1V>
    <a:band2V>
      <a:tcTxStyle/>
      <a:tcStyle>
        <a:tcBdr/>
      </a:tcStyle>
    </a:band2V>
    <a:lastCol>
      <a:tcTxStyle b="on" i="off">
        <a:font>
          <a:latin typeface="Garamond"/>
          <a:ea typeface="Garamond"/>
          <a:cs typeface="Garamond"/>
        </a:font>
        <a:schemeClr val="lt1"/>
      </a:tcTxStyle>
      <a:tcStyle>
        <a:tcBdr/>
        <a:fill>
          <a:solidFill>
            <a:schemeClr val="accent1"/>
          </a:solidFill>
        </a:fill>
      </a:tcStyle>
    </a:lastCol>
    <a:firstCol>
      <a:tcTxStyle b="on" i="off">
        <a:font>
          <a:latin typeface="Garamond"/>
          <a:ea typeface="Garamond"/>
          <a:cs typeface="Garamond"/>
        </a:font>
        <a:schemeClr val="lt1"/>
      </a:tcTxStyle>
      <a:tcStyle>
        <a:tcBdr/>
        <a:fill>
          <a:solidFill>
            <a:schemeClr val="accent1"/>
          </a:solidFill>
        </a:fill>
      </a:tcStyle>
    </a:firstCol>
    <a:lastRow>
      <a:tcTxStyle b="on" i="off">
        <a:font>
          <a:latin typeface="Garamond"/>
          <a:ea typeface="Garamond"/>
          <a:cs typeface="Garamon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aramond"/>
          <a:ea typeface="Garamond"/>
          <a:cs typeface="Garamon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672"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172478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3665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5673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549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3744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202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4821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6477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689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15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832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220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2528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007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1"/>
        <p:cNvGrpSpPr/>
        <p:nvPr/>
      </p:nvGrpSpPr>
      <p:grpSpPr>
        <a:xfrm>
          <a:off x="0" y="0"/>
          <a:ext cx="0" cy="0"/>
          <a:chOff x="0" y="0"/>
          <a:chExt cx="0" cy="0"/>
        </a:xfrm>
      </p:grpSpPr>
      <p:grpSp>
        <p:nvGrpSpPr>
          <p:cNvPr id="92" name="Google Shape;92;p17"/>
          <p:cNvGrpSpPr/>
          <p:nvPr/>
        </p:nvGrpSpPr>
        <p:grpSpPr>
          <a:xfrm>
            <a:off x="-16934" y="0"/>
            <a:ext cx="12231160" cy="6856214"/>
            <a:chOff x="-16934" y="0"/>
            <a:chExt cx="12231160" cy="6856214"/>
          </a:xfrm>
        </p:grpSpPr>
        <p:pic>
          <p:nvPicPr>
            <p:cNvPr id="93" name="Google Shape;93;p17"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94" name="Google Shape;94;p17"/>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 name="Google Shape;95;p17"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96" name="Google Shape;96;p17"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97" name="Google Shape;97;p17"/>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7E2C27"/>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7"/>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968989"/>
                </a:solidFill>
              </a:defRPr>
            </a:lvl2pPr>
            <a:lvl3pPr lvl="2" algn="ctr">
              <a:spcBef>
                <a:spcPts val="600"/>
              </a:spcBef>
              <a:spcAft>
                <a:spcPts val="0"/>
              </a:spcAft>
              <a:buSzPts val="2070"/>
              <a:buNone/>
              <a:defRPr>
                <a:solidFill>
                  <a:srgbClr val="968989"/>
                </a:solidFill>
              </a:defRPr>
            </a:lvl3pPr>
            <a:lvl4pPr lvl="3" algn="ctr">
              <a:spcBef>
                <a:spcPts val="600"/>
              </a:spcBef>
              <a:spcAft>
                <a:spcPts val="0"/>
              </a:spcAft>
              <a:buSzPts val="1840"/>
              <a:buNone/>
              <a:defRPr>
                <a:solidFill>
                  <a:srgbClr val="968989"/>
                </a:solidFill>
              </a:defRPr>
            </a:lvl4pPr>
            <a:lvl5pPr lvl="4" algn="ctr">
              <a:spcBef>
                <a:spcPts val="600"/>
              </a:spcBef>
              <a:spcAft>
                <a:spcPts val="0"/>
              </a:spcAft>
              <a:buSzPts val="1610"/>
              <a:buNone/>
              <a:defRPr>
                <a:solidFill>
                  <a:srgbClr val="968989"/>
                </a:solidFill>
              </a:defRPr>
            </a:lvl5pPr>
            <a:lvl6pPr lvl="5" algn="ctr">
              <a:spcBef>
                <a:spcPts val="600"/>
              </a:spcBef>
              <a:spcAft>
                <a:spcPts val="0"/>
              </a:spcAft>
              <a:buSzPts val="1610"/>
              <a:buNone/>
              <a:defRPr>
                <a:solidFill>
                  <a:srgbClr val="968989"/>
                </a:solidFill>
              </a:defRPr>
            </a:lvl6pPr>
            <a:lvl7pPr lvl="6" algn="ctr">
              <a:spcBef>
                <a:spcPts val="600"/>
              </a:spcBef>
              <a:spcAft>
                <a:spcPts val="0"/>
              </a:spcAft>
              <a:buSzPts val="1610"/>
              <a:buNone/>
              <a:defRPr>
                <a:solidFill>
                  <a:srgbClr val="968989"/>
                </a:solidFill>
              </a:defRPr>
            </a:lvl7pPr>
            <a:lvl8pPr lvl="7" algn="ctr">
              <a:spcBef>
                <a:spcPts val="600"/>
              </a:spcBef>
              <a:spcAft>
                <a:spcPts val="0"/>
              </a:spcAft>
              <a:buSzPts val="1610"/>
              <a:buNone/>
              <a:defRPr>
                <a:solidFill>
                  <a:srgbClr val="968989"/>
                </a:solidFill>
              </a:defRPr>
            </a:lvl8pPr>
            <a:lvl9pPr lvl="8" algn="ctr">
              <a:spcBef>
                <a:spcPts val="600"/>
              </a:spcBef>
              <a:spcAft>
                <a:spcPts val="600"/>
              </a:spcAft>
              <a:buSzPts val="1610"/>
              <a:buNone/>
              <a:defRPr>
                <a:solidFill>
                  <a:srgbClr val="968989"/>
                </a:solidFill>
              </a:defRPr>
            </a:lvl9pPr>
          </a:lstStyle>
          <a:p>
            <a:endParaRPr/>
          </a:p>
        </p:txBody>
      </p:sp>
      <p:sp>
        <p:nvSpPr>
          <p:cNvPr id="99" name="Google Shape;99;p17"/>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7"/>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7"/>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02" name="Google Shape;102;p17"/>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cxnSp>
        <p:nvCxnSpPr>
          <p:cNvPr id="104" name="Google Shape;104;p1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105" name="Google Shape;105;p1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7E2C27"/>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7" name="Google Shape;107;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1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7E2C27"/>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0"/>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968989"/>
                </a:solidFill>
              </a:defRPr>
            </a:lvl2pPr>
            <a:lvl3pPr marL="1371600" lvl="2" indent="-228600" algn="l">
              <a:spcBef>
                <a:spcPts val="600"/>
              </a:spcBef>
              <a:spcAft>
                <a:spcPts val="0"/>
              </a:spcAft>
              <a:buSzPts val="1840"/>
              <a:buNone/>
              <a:defRPr sz="1600">
                <a:solidFill>
                  <a:srgbClr val="968989"/>
                </a:solidFill>
              </a:defRPr>
            </a:lvl3pPr>
            <a:lvl4pPr marL="1828800" lvl="3" indent="-228600" algn="l">
              <a:spcBef>
                <a:spcPts val="600"/>
              </a:spcBef>
              <a:spcAft>
                <a:spcPts val="0"/>
              </a:spcAft>
              <a:buSzPts val="1610"/>
              <a:buNone/>
              <a:defRPr sz="1400">
                <a:solidFill>
                  <a:srgbClr val="968989"/>
                </a:solidFill>
              </a:defRPr>
            </a:lvl4pPr>
            <a:lvl5pPr marL="2286000" lvl="4" indent="-228600" algn="l">
              <a:spcBef>
                <a:spcPts val="600"/>
              </a:spcBef>
              <a:spcAft>
                <a:spcPts val="0"/>
              </a:spcAft>
              <a:buSzPts val="1610"/>
              <a:buNone/>
              <a:defRPr sz="1400">
                <a:solidFill>
                  <a:srgbClr val="968989"/>
                </a:solidFill>
              </a:defRPr>
            </a:lvl5pPr>
            <a:lvl6pPr marL="2743200" lvl="5" indent="-228600" algn="l">
              <a:spcBef>
                <a:spcPts val="600"/>
              </a:spcBef>
              <a:spcAft>
                <a:spcPts val="0"/>
              </a:spcAft>
              <a:buSzPts val="1610"/>
              <a:buNone/>
              <a:defRPr sz="1400">
                <a:solidFill>
                  <a:srgbClr val="968989"/>
                </a:solidFill>
              </a:defRPr>
            </a:lvl6pPr>
            <a:lvl7pPr marL="3200400" lvl="6" indent="-228600" algn="l">
              <a:spcBef>
                <a:spcPts val="600"/>
              </a:spcBef>
              <a:spcAft>
                <a:spcPts val="0"/>
              </a:spcAft>
              <a:buSzPts val="1610"/>
              <a:buNone/>
              <a:defRPr sz="1400">
                <a:solidFill>
                  <a:srgbClr val="968989"/>
                </a:solidFill>
              </a:defRPr>
            </a:lvl7pPr>
            <a:lvl8pPr marL="3657600" lvl="7" indent="-228600" algn="l">
              <a:spcBef>
                <a:spcPts val="600"/>
              </a:spcBef>
              <a:spcAft>
                <a:spcPts val="0"/>
              </a:spcAft>
              <a:buSzPts val="1610"/>
              <a:buNone/>
              <a:defRPr sz="1400">
                <a:solidFill>
                  <a:srgbClr val="968989"/>
                </a:solidFill>
              </a:defRPr>
            </a:lvl8pPr>
            <a:lvl9pPr marL="4114800" lvl="8" indent="-228600" algn="l">
              <a:spcBef>
                <a:spcPts val="600"/>
              </a:spcBef>
              <a:spcAft>
                <a:spcPts val="600"/>
              </a:spcAft>
              <a:buSzPts val="1610"/>
              <a:buNone/>
              <a:defRPr sz="1400">
                <a:solidFill>
                  <a:srgbClr val="968989"/>
                </a:solidFill>
              </a:defRPr>
            </a:lvl9pPr>
          </a:lstStyle>
          <a:p>
            <a:endParaRPr/>
          </a:p>
        </p:txBody>
      </p:sp>
      <p:sp>
        <p:nvSpPr>
          <p:cNvPr id="117" name="Google Shape;117;p2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20" name="Google Shape;120;p20"/>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1"/>
        <p:cNvGrpSpPr/>
        <p:nvPr/>
      </p:nvGrpSpPr>
      <p:grpSpPr>
        <a:xfrm>
          <a:off x="0" y="0"/>
          <a:ext cx="0" cy="0"/>
          <a:chOff x="0" y="0"/>
          <a:chExt cx="0" cy="0"/>
        </a:xfrm>
      </p:grpSpPr>
      <p:cxnSp>
        <p:nvCxnSpPr>
          <p:cNvPr id="122" name="Google Shape;122;p21"/>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123" name="Google Shape;123;p2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7E2C27"/>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1"/>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25" name="Google Shape;125;p21"/>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26" name="Google Shape;126;p2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7E2C27"/>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2"/>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132" name="Google Shape;132;p22"/>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3" name="Google Shape;133;p22"/>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134" name="Google Shape;134;p22"/>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5" name="Google Shape;135;p2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38" name="Google Shape;138;p22"/>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7E2C27"/>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44" name="Google Shape;144;p2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7E2C27"/>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4"/>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8" name="Google Shape;148;p24"/>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149" name="Google Shape;149;p2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52" name="Google Shape;152;p24"/>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7E2C27"/>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5"/>
          <p:cNvSpPr>
            <a:spLocks noGrp="1"/>
          </p:cNvSpPr>
          <p:nvPr>
            <p:ph type="pic" idx="2"/>
          </p:nvPr>
        </p:nvSpPr>
        <p:spPr>
          <a:xfrm>
            <a:off x="8094831" y="1041400"/>
            <a:ext cx="3063347" cy="4775200"/>
          </a:xfrm>
          <a:prstGeom prst="roundRect">
            <a:avLst>
              <a:gd name="adj" fmla="val 0"/>
            </a:avLst>
          </a:prstGeom>
          <a:noFill/>
          <a:ln w="57150" cap="flat" cmpd="thickThin">
            <a:solidFill>
              <a:srgbClr val="D06A62"/>
            </a:solidFill>
            <a:prstDash val="solid"/>
            <a:miter lim="800000"/>
            <a:headEnd type="none" w="sm" len="sm"/>
            <a:tailEnd type="none" w="sm" len="sm"/>
          </a:ln>
        </p:spPr>
      </p:sp>
      <p:sp>
        <p:nvSpPr>
          <p:cNvPr id="156" name="Google Shape;156;p25"/>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157" name="Google Shape;157;p2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7E2C27"/>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6"/>
          <p:cNvSpPr>
            <a:spLocks noGrp="1"/>
          </p:cNvSpPr>
          <p:nvPr>
            <p:ph type="pic" idx="2"/>
          </p:nvPr>
        </p:nvSpPr>
        <p:spPr>
          <a:xfrm>
            <a:off x="1041427" y="1041399"/>
            <a:ext cx="10105972" cy="3335869"/>
          </a:xfrm>
          <a:prstGeom prst="roundRect">
            <a:avLst>
              <a:gd name="adj" fmla="val 0"/>
            </a:avLst>
          </a:prstGeom>
          <a:noFill/>
          <a:ln w="57150" cap="flat" cmpd="thickThin">
            <a:solidFill>
              <a:srgbClr val="D06A62"/>
            </a:solidFill>
            <a:prstDash val="solid"/>
            <a:miter lim="800000"/>
            <a:headEnd type="none" w="sm" len="sm"/>
            <a:tailEnd type="none" w="sm" len="sm"/>
          </a:ln>
        </p:spPr>
      </p:sp>
      <p:sp>
        <p:nvSpPr>
          <p:cNvPr id="163" name="Google Shape;163;p26"/>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164" name="Google Shape;164;p2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7E2C27"/>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7"/>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968989"/>
                </a:solidFill>
              </a:defRPr>
            </a:lvl2pPr>
            <a:lvl3pPr marL="1371600" lvl="2" indent="-228600" algn="l">
              <a:spcBef>
                <a:spcPts val="600"/>
              </a:spcBef>
              <a:spcAft>
                <a:spcPts val="0"/>
              </a:spcAft>
              <a:buSzPts val="1840"/>
              <a:buNone/>
              <a:defRPr sz="1600">
                <a:solidFill>
                  <a:srgbClr val="968989"/>
                </a:solidFill>
              </a:defRPr>
            </a:lvl3pPr>
            <a:lvl4pPr marL="1828800" lvl="3" indent="-228600" algn="l">
              <a:spcBef>
                <a:spcPts val="600"/>
              </a:spcBef>
              <a:spcAft>
                <a:spcPts val="0"/>
              </a:spcAft>
              <a:buSzPts val="1610"/>
              <a:buNone/>
              <a:defRPr sz="1400">
                <a:solidFill>
                  <a:srgbClr val="968989"/>
                </a:solidFill>
              </a:defRPr>
            </a:lvl4pPr>
            <a:lvl5pPr marL="2286000" lvl="4" indent="-228600" algn="l">
              <a:spcBef>
                <a:spcPts val="600"/>
              </a:spcBef>
              <a:spcAft>
                <a:spcPts val="0"/>
              </a:spcAft>
              <a:buSzPts val="1610"/>
              <a:buNone/>
              <a:defRPr sz="1400">
                <a:solidFill>
                  <a:srgbClr val="968989"/>
                </a:solidFill>
              </a:defRPr>
            </a:lvl5pPr>
            <a:lvl6pPr marL="2743200" lvl="5" indent="-228600" algn="l">
              <a:spcBef>
                <a:spcPts val="600"/>
              </a:spcBef>
              <a:spcAft>
                <a:spcPts val="0"/>
              </a:spcAft>
              <a:buSzPts val="1610"/>
              <a:buNone/>
              <a:defRPr sz="1400">
                <a:solidFill>
                  <a:srgbClr val="968989"/>
                </a:solidFill>
              </a:defRPr>
            </a:lvl6pPr>
            <a:lvl7pPr marL="3200400" lvl="6" indent="-228600" algn="l">
              <a:spcBef>
                <a:spcPts val="600"/>
              </a:spcBef>
              <a:spcAft>
                <a:spcPts val="0"/>
              </a:spcAft>
              <a:buSzPts val="1610"/>
              <a:buNone/>
              <a:defRPr sz="1400">
                <a:solidFill>
                  <a:srgbClr val="968989"/>
                </a:solidFill>
              </a:defRPr>
            </a:lvl7pPr>
            <a:lvl8pPr marL="3657600" lvl="7" indent="-228600" algn="l">
              <a:spcBef>
                <a:spcPts val="600"/>
              </a:spcBef>
              <a:spcAft>
                <a:spcPts val="0"/>
              </a:spcAft>
              <a:buSzPts val="1610"/>
              <a:buNone/>
              <a:defRPr sz="1400">
                <a:solidFill>
                  <a:srgbClr val="968989"/>
                </a:solidFill>
              </a:defRPr>
            </a:lvl8pPr>
            <a:lvl9pPr marL="4114800" lvl="8" indent="-228600" algn="l">
              <a:spcBef>
                <a:spcPts val="600"/>
              </a:spcBef>
              <a:spcAft>
                <a:spcPts val="600"/>
              </a:spcAft>
              <a:buSzPts val="1610"/>
              <a:buNone/>
              <a:defRPr sz="1400">
                <a:solidFill>
                  <a:srgbClr val="968989"/>
                </a:solidFill>
              </a:defRPr>
            </a:lvl9pPr>
          </a:lstStyle>
          <a:p>
            <a:endParaRPr/>
          </a:p>
        </p:txBody>
      </p:sp>
      <p:sp>
        <p:nvSpPr>
          <p:cNvPr id="170" name="Google Shape;170;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73" name="Google Shape;173;p27"/>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8"/>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77" name="Google Shape;177;p28"/>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968989"/>
                </a:solidFill>
              </a:defRPr>
            </a:lvl2pPr>
            <a:lvl3pPr marL="1371600" lvl="2" indent="-228600" algn="l">
              <a:spcBef>
                <a:spcPts val="600"/>
              </a:spcBef>
              <a:spcAft>
                <a:spcPts val="0"/>
              </a:spcAft>
              <a:buSzPts val="1840"/>
              <a:buNone/>
              <a:defRPr sz="1600">
                <a:solidFill>
                  <a:srgbClr val="968989"/>
                </a:solidFill>
              </a:defRPr>
            </a:lvl3pPr>
            <a:lvl4pPr marL="1828800" lvl="3" indent="-228600" algn="l">
              <a:spcBef>
                <a:spcPts val="600"/>
              </a:spcBef>
              <a:spcAft>
                <a:spcPts val="0"/>
              </a:spcAft>
              <a:buSzPts val="1610"/>
              <a:buNone/>
              <a:defRPr sz="1400">
                <a:solidFill>
                  <a:srgbClr val="968989"/>
                </a:solidFill>
              </a:defRPr>
            </a:lvl4pPr>
            <a:lvl5pPr marL="2286000" lvl="4" indent="-228600" algn="l">
              <a:spcBef>
                <a:spcPts val="600"/>
              </a:spcBef>
              <a:spcAft>
                <a:spcPts val="0"/>
              </a:spcAft>
              <a:buSzPts val="1610"/>
              <a:buNone/>
              <a:defRPr sz="1400">
                <a:solidFill>
                  <a:srgbClr val="968989"/>
                </a:solidFill>
              </a:defRPr>
            </a:lvl5pPr>
            <a:lvl6pPr marL="2743200" lvl="5" indent="-228600" algn="l">
              <a:spcBef>
                <a:spcPts val="600"/>
              </a:spcBef>
              <a:spcAft>
                <a:spcPts val="0"/>
              </a:spcAft>
              <a:buSzPts val="1610"/>
              <a:buNone/>
              <a:defRPr sz="1400">
                <a:solidFill>
                  <a:srgbClr val="968989"/>
                </a:solidFill>
              </a:defRPr>
            </a:lvl6pPr>
            <a:lvl7pPr marL="3200400" lvl="6" indent="-228600" algn="l">
              <a:spcBef>
                <a:spcPts val="600"/>
              </a:spcBef>
              <a:spcAft>
                <a:spcPts val="0"/>
              </a:spcAft>
              <a:buSzPts val="1610"/>
              <a:buNone/>
              <a:defRPr sz="1400">
                <a:solidFill>
                  <a:srgbClr val="968989"/>
                </a:solidFill>
              </a:defRPr>
            </a:lvl7pPr>
            <a:lvl8pPr marL="3657600" lvl="7" indent="-228600" algn="l">
              <a:spcBef>
                <a:spcPts val="600"/>
              </a:spcBef>
              <a:spcAft>
                <a:spcPts val="0"/>
              </a:spcAft>
              <a:buSzPts val="1610"/>
              <a:buNone/>
              <a:defRPr sz="1400">
                <a:solidFill>
                  <a:srgbClr val="968989"/>
                </a:solidFill>
              </a:defRPr>
            </a:lvl8pPr>
            <a:lvl9pPr marL="4114800" lvl="8" indent="-228600" algn="l">
              <a:spcBef>
                <a:spcPts val="600"/>
              </a:spcBef>
              <a:spcAft>
                <a:spcPts val="600"/>
              </a:spcAft>
              <a:buSzPts val="1610"/>
              <a:buNone/>
              <a:defRPr sz="1400">
                <a:solidFill>
                  <a:srgbClr val="968989"/>
                </a:solidFill>
              </a:defRPr>
            </a:lvl9pPr>
          </a:lstStyle>
          <a:p>
            <a:endParaRPr/>
          </a:p>
        </p:txBody>
      </p:sp>
      <p:sp>
        <p:nvSpPr>
          <p:cNvPr id="178" name="Google Shape;178;p2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81" name="Google Shape;181;p28"/>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82" name="Google Shape;182;p28"/>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83" name="Google Shape;183;p28"/>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7E2C27"/>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9"/>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968989"/>
                </a:solidFill>
              </a:defRPr>
            </a:lvl2pPr>
            <a:lvl3pPr marL="1371600" lvl="2" indent="-228600" algn="l">
              <a:spcBef>
                <a:spcPts val="600"/>
              </a:spcBef>
              <a:spcAft>
                <a:spcPts val="0"/>
              </a:spcAft>
              <a:buSzPts val="1840"/>
              <a:buNone/>
              <a:defRPr sz="1600">
                <a:solidFill>
                  <a:srgbClr val="968989"/>
                </a:solidFill>
              </a:defRPr>
            </a:lvl3pPr>
            <a:lvl4pPr marL="1828800" lvl="3" indent="-228600" algn="l">
              <a:spcBef>
                <a:spcPts val="600"/>
              </a:spcBef>
              <a:spcAft>
                <a:spcPts val="0"/>
              </a:spcAft>
              <a:buSzPts val="1610"/>
              <a:buNone/>
              <a:defRPr sz="1400">
                <a:solidFill>
                  <a:srgbClr val="968989"/>
                </a:solidFill>
              </a:defRPr>
            </a:lvl4pPr>
            <a:lvl5pPr marL="2286000" lvl="4" indent="-228600" algn="l">
              <a:spcBef>
                <a:spcPts val="600"/>
              </a:spcBef>
              <a:spcAft>
                <a:spcPts val="0"/>
              </a:spcAft>
              <a:buSzPts val="1610"/>
              <a:buNone/>
              <a:defRPr sz="1400">
                <a:solidFill>
                  <a:srgbClr val="968989"/>
                </a:solidFill>
              </a:defRPr>
            </a:lvl5pPr>
            <a:lvl6pPr marL="2743200" lvl="5" indent="-228600" algn="l">
              <a:spcBef>
                <a:spcPts val="600"/>
              </a:spcBef>
              <a:spcAft>
                <a:spcPts val="0"/>
              </a:spcAft>
              <a:buSzPts val="1610"/>
              <a:buNone/>
              <a:defRPr sz="1400">
                <a:solidFill>
                  <a:srgbClr val="968989"/>
                </a:solidFill>
              </a:defRPr>
            </a:lvl6pPr>
            <a:lvl7pPr marL="3200400" lvl="6" indent="-228600" algn="l">
              <a:spcBef>
                <a:spcPts val="600"/>
              </a:spcBef>
              <a:spcAft>
                <a:spcPts val="0"/>
              </a:spcAft>
              <a:buSzPts val="1610"/>
              <a:buNone/>
              <a:defRPr sz="1400">
                <a:solidFill>
                  <a:srgbClr val="968989"/>
                </a:solidFill>
              </a:defRPr>
            </a:lvl7pPr>
            <a:lvl8pPr marL="3657600" lvl="7" indent="-228600" algn="l">
              <a:spcBef>
                <a:spcPts val="600"/>
              </a:spcBef>
              <a:spcAft>
                <a:spcPts val="0"/>
              </a:spcAft>
              <a:buSzPts val="1610"/>
              <a:buNone/>
              <a:defRPr sz="1400">
                <a:solidFill>
                  <a:srgbClr val="968989"/>
                </a:solidFill>
              </a:defRPr>
            </a:lvl8pPr>
            <a:lvl9pPr marL="4114800" lvl="8" indent="-228600" algn="l">
              <a:spcBef>
                <a:spcPts val="600"/>
              </a:spcBef>
              <a:spcAft>
                <a:spcPts val="600"/>
              </a:spcAft>
              <a:buSzPts val="1610"/>
              <a:buNone/>
              <a:defRPr sz="1400">
                <a:solidFill>
                  <a:srgbClr val="968989"/>
                </a:solidFill>
              </a:defRPr>
            </a:lvl9pPr>
          </a:lstStyle>
          <a:p>
            <a:endParaRPr/>
          </a:p>
        </p:txBody>
      </p:sp>
      <p:sp>
        <p:nvSpPr>
          <p:cNvPr id="187" name="Google Shape;187;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0"/>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968989"/>
                </a:solidFill>
              </a:defRPr>
            </a:lvl2pPr>
            <a:lvl3pPr marL="1371600" lvl="2" indent="-228600" algn="l">
              <a:spcBef>
                <a:spcPts val="600"/>
              </a:spcBef>
              <a:spcAft>
                <a:spcPts val="0"/>
              </a:spcAft>
              <a:buSzPts val="1840"/>
              <a:buNone/>
              <a:defRPr sz="1600">
                <a:solidFill>
                  <a:srgbClr val="968989"/>
                </a:solidFill>
              </a:defRPr>
            </a:lvl3pPr>
            <a:lvl4pPr marL="1828800" lvl="3" indent="-228600" algn="l">
              <a:spcBef>
                <a:spcPts val="600"/>
              </a:spcBef>
              <a:spcAft>
                <a:spcPts val="0"/>
              </a:spcAft>
              <a:buSzPts val="1610"/>
              <a:buNone/>
              <a:defRPr sz="1400">
                <a:solidFill>
                  <a:srgbClr val="968989"/>
                </a:solidFill>
              </a:defRPr>
            </a:lvl4pPr>
            <a:lvl5pPr marL="2286000" lvl="4" indent="-228600" algn="l">
              <a:spcBef>
                <a:spcPts val="600"/>
              </a:spcBef>
              <a:spcAft>
                <a:spcPts val="0"/>
              </a:spcAft>
              <a:buSzPts val="1610"/>
              <a:buNone/>
              <a:defRPr sz="1400">
                <a:solidFill>
                  <a:srgbClr val="968989"/>
                </a:solidFill>
              </a:defRPr>
            </a:lvl5pPr>
            <a:lvl6pPr marL="2743200" lvl="5" indent="-228600" algn="l">
              <a:spcBef>
                <a:spcPts val="600"/>
              </a:spcBef>
              <a:spcAft>
                <a:spcPts val="0"/>
              </a:spcAft>
              <a:buSzPts val="1610"/>
              <a:buNone/>
              <a:defRPr sz="1400">
                <a:solidFill>
                  <a:srgbClr val="968989"/>
                </a:solidFill>
              </a:defRPr>
            </a:lvl6pPr>
            <a:lvl7pPr marL="3200400" lvl="6" indent="-228600" algn="l">
              <a:spcBef>
                <a:spcPts val="600"/>
              </a:spcBef>
              <a:spcAft>
                <a:spcPts val="0"/>
              </a:spcAft>
              <a:buSzPts val="1610"/>
              <a:buNone/>
              <a:defRPr sz="1400">
                <a:solidFill>
                  <a:srgbClr val="968989"/>
                </a:solidFill>
              </a:defRPr>
            </a:lvl7pPr>
            <a:lvl8pPr marL="3657600" lvl="7" indent="-228600" algn="l">
              <a:spcBef>
                <a:spcPts val="600"/>
              </a:spcBef>
              <a:spcAft>
                <a:spcPts val="0"/>
              </a:spcAft>
              <a:buSzPts val="1610"/>
              <a:buNone/>
              <a:defRPr sz="1400">
                <a:solidFill>
                  <a:srgbClr val="968989"/>
                </a:solidFill>
              </a:defRPr>
            </a:lvl8pPr>
            <a:lvl9pPr marL="4114800" lvl="8" indent="-228600" algn="l">
              <a:spcBef>
                <a:spcPts val="600"/>
              </a:spcBef>
              <a:spcAft>
                <a:spcPts val="600"/>
              </a:spcAft>
              <a:buSzPts val="1610"/>
              <a:buNone/>
              <a:defRPr sz="1400">
                <a:solidFill>
                  <a:srgbClr val="968989"/>
                </a:solidFill>
              </a:defRPr>
            </a:lvl9pPr>
          </a:lstStyle>
          <a:p>
            <a:endParaRPr/>
          </a:p>
        </p:txBody>
      </p:sp>
      <p:sp>
        <p:nvSpPr>
          <p:cNvPr id="193" name="Google Shape;193;p30"/>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968989"/>
                </a:solidFill>
              </a:defRPr>
            </a:lvl2pPr>
            <a:lvl3pPr marL="1371600" lvl="2" indent="-228600" algn="l">
              <a:spcBef>
                <a:spcPts val="600"/>
              </a:spcBef>
              <a:spcAft>
                <a:spcPts val="0"/>
              </a:spcAft>
              <a:buSzPts val="1840"/>
              <a:buNone/>
              <a:defRPr sz="1600">
                <a:solidFill>
                  <a:srgbClr val="968989"/>
                </a:solidFill>
              </a:defRPr>
            </a:lvl3pPr>
            <a:lvl4pPr marL="1828800" lvl="3" indent="-228600" algn="l">
              <a:spcBef>
                <a:spcPts val="600"/>
              </a:spcBef>
              <a:spcAft>
                <a:spcPts val="0"/>
              </a:spcAft>
              <a:buSzPts val="1610"/>
              <a:buNone/>
              <a:defRPr sz="1400">
                <a:solidFill>
                  <a:srgbClr val="968989"/>
                </a:solidFill>
              </a:defRPr>
            </a:lvl4pPr>
            <a:lvl5pPr marL="2286000" lvl="4" indent="-228600" algn="l">
              <a:spcBef>
                <a:spcPts val="600"/>
              </a:spcBef>
              <a:spcAft>
                <a:spcPts val="0"/>
              </a:spcAft>
              <a:buSzPts val="1610"/>
              <a:buNone/>
              <a:defRPr sz="1400">
                <a:solidFill>
                  <a:srgbClr val="968989"/>
                </a:solidFill>
              </a:defRPr>
            </a:lvl5pPr>
            <a:lvl6pPr marL="2743200" lvl="5" indent="-228600" algn="l">
              <a:spcBef>
                <a:spcPts val="600"/>
              </a:spcBef>
              <a:spcAft>
                <a:spcPts val="0"/>
              </a:spcAft>
              <a:buSzPts val="1610"/>
              <a:buNone/>
              <a:defRPr sz="1400">
                <a:solidFill>
                  <a:srgbClr val="968989"/>
                </a:solidFill>
              </a:defRPr>
            </a:lvl6pPr>
            <a:lvl7pPr marL="3200400" lvl="6" indent="-228600" algn="l">
              <a:spcBef>
                <a:spcPts val="600"/>
              </a:spcBef>
              <a:spcAft>
                <a:spcPts val="0"/>
              </a:spcAft>
              <a:buSzPts val="1610"/>
              <a:buNone/>
              <a:defRPr sz="1400">
                <a:solidFill>
                  <a:srgbClr val="968989"/>
                </a:solidFill>
              </a:defRPr>
            </a:lvl7pPr>
            <a:lvl8pPr marL="3657600" lvl="7" indent="-228600" algn="l">
              <a:spcBef>
                <a:spcPts val="600"/>
              </a:spcBef>
              <a:spcAft>
                <a:spcPts val="0"/>
              </a:spcAft>
              <a:buSzPts val="1610"/>
              <a:buNone/>
              <a:defRPr sz="1400">
                <a:solidFill>
                  <a:srgbClr val="968989"/>
                </a:solidFill>
              </a:defRPr>
            </a:lvl8pPr>
            <a:lvl9pPr marL="4114800" lvl="8" indent="-228600" algn="l">
              <a:spcBef>
                <a:spcPts val="600"/>
              </a:spcBef>
              <a:spcAft>
                <a:spcPts val="600"/>
              </a:spcAft>
              <a:buSzPts val="1610"/>
              <a:buNone/>
              <a:defRPr sz="1400">
                <a:solidFill>
                  <a:srgbClr val="968989"/>
                </a:solidFill>
              </a:defRPr>
            </a:lvl9pPr>
          </a:lstStyle>
          <a:p>
            <a:endParaRPr/>
          </a:p>
        </p:txBody>
      </p:sp>
      <p:sp>
        <p:nvSpPr>
          <p:cNvPr id="194" name="Google Shape;194;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97" name="Google Shape;197;p30"/>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98" name="Google Shape;198;p30"/>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99" name="Google Shape;199;p30"/>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00"/>
        <p:cNvGrpSpPr/>
        <p:nvPr/>
      </p:nvGrpSpPr>
      <p:grpSpPr>
        <a:xfrm>
          <a:off x="0" y="0"/>
          <a:ext cx="0" cy="0"/>
          <a:chOff x="0" y="0"/>
          <a:chExt cx="0" cy="0"/>
        </a:xfrm>
      </p:grpSpPr>
      <p:sp>
        <p:nvSpPr>
          <p:cNvPr id="201" name="Google Shape;201;p31"/>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7E2C27"/>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1"/>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968989"/>
                </a:solidFill>
              </a:defRPr>
            </a:lvl2pPr>
            <a:lvl3pPr marL="1371600" lvl="2" indent="-228600" algn="l">
              <a:spcBef>
                <a:spcPts val="600"/>
              </a:spcBef>
              <a:spcAft>
                <a:spcPts val="0"/>
              </a:spcAft>
              <a:buSzPts val="1840"/>
              <a:buNone/>
              <a:defRPr sz="1600">
                <a:solidFill>
                  <a:srgbClr val="968989"/>
                </a:solidFill>
              </a:defRPr>
            </a:lvl3pPr>
            <a:lvl4pPr marL="1828800" lvl="3" indent="-228600" algn="l">
              <a:spcBef>
                <a:spcPts val="600"/>
              </a:spcBef>
              <a:spcAft>
                <a:spcPts val="0"/>
              </a:spcAft>
              <a:buSzPts val="1610"/>
              <a:buNone/>
              <a:defRPr sz="1400">
                <a:solidFill>
                  <a:srgbClr val="968989"/>
                </a:solidFill>
              </a:defRPr>
            </a:lvl4pPr>
            <a:lvl5pPr marL="2286000" lvl="4" indent="-228600" algn="l">
              <a:spcBef>
                <a:spcPts val="600"/>
              </a:spcBef>
              <a:spcAft>
                <a:spcPts val="0"/>
              </a:spcAft>
              <a:buSzPts val="1610"/>
              <a:buNone/>
              <a:defRPr sz="1400">
                <a:solidFill>
                  <a:srgbClr val="968989"/>
                </a:solidFill>
              </a:defRPr>
            </a:lvl5pPr>
            <a:lvl6pPr marL="2743200" lvl="5" indent="-228600" algn="l">
              <a:spcBef>
                <a:spcPts val="600"/>
              </a:spcBef>
              <a:spcAft>
                <a:spcPts val="0"/>
              </a:spcAft>
              <a:buSzPts val="1610"/>
              <a:buNone/>
              <a:defRPr sz="1400">
                <a:solidFill>
                  <a:srgbClr val="968989"/>
                </a:solidFill>
              </a:defRPr>
            </a:lvl6pPr>
            <a:lvl7pPr marL="3200400" lvl="6" indent="-228600" algn="l">
              <a:spcBef>
                <a:spcPts val="600"/>
              </a:spcBef>
              <a:spcAft>
                <a:spcPts val="0"/>
              </a:spcAft>
              <a:buSzPts val="1610"/>
              <a:buNone/>
              <a:defRPr sz="1400">
                <a:solidFill>
                  <a:srgbClr val="968989"/>
                </a:solidFill>
              </a:defRPr>
            </a:lvl7pPr>
            <a:lvl8pPr marL="3657600" lvl="7" indent="-228600" algn="l">
              <a:spcBef>
                <a:spcPts val="600"/>
              </a:spcBef>
              <a:spcAft>
                <a:spcPts val="0"/>
              </a:spcAft>
              <a:buSzPts val="1610"/>
              <a:buNone/>
              <a:defRPr sz="1400">
                <a:solidFill>
                  <a:srgbClr val="968989"/>
                </a:solidFill>
              </a:defRPr>
            </a:lvl8pPr>
            <a:lvl9pPr marL="4114800" lvl="8" indent="-228600" algn="l">
              <a:spcBef>
                <a:spcPts val="600"/>
              </a:spcBef>
              <a:spcAft>
                <a:spcPts val="600"/>
              </a:spcAft>
              <a:buSzPts val="1610"/>
              <a:buNone/>
              <a:defRPr sz="1400">
                <a:solidFill>
                  <a:srgbClr val="968989"/>
                </a:solidFill>
              </a:defRPr>
            </a:lvl9pPr>
          </a:lstStyle>
          <a:p>
            <a:endParaRPr/>
          </a:p>
        </p:txBody>
      </p:sp>
      <p:sp>
        <p:nvSpPr>
          <p:cNvPr id="203" name="Google Shape;203;p31"/>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968989"/>
                </a:solidFill>
              </a:defRPr>
            </a:lvl2pPr>
            <a:lvl3pPr marL="1371600" lvl="2" indent="-228600" algn="l">
              <a:spcBef>
                <a:spcPts val="600"/>
              </a:spcBef>
              <a:spcAft>
                <a:spcPts val="0"/>
              </a:spcAft>
              <a:buSzPts val="1840"/>
              <a:buNone/>
              <a:defRPr sz="1600">
                <a:solidFill>
                  <a:srgbClr val="968989"/>
                </a:solidFill>
              </a:defRPr>
            </a:lvl3pPr>
            <a:lvl4pPr marL="1828800" lvl="3" indent="-228600" algn="l">
              <a:spcBef>
                <a:spcPts val="600"/>
              </a:spcBef>
              <a:spcAft>
                <a:spcPts val="0"/>
              </a:spcAft>
              <a:buSzPts val="1610"/>
              <a:buNone/>
              <a:defRPr sz="1400">
                <a:solidFill>
                  <a:srgbClr val="968989"/>
                </a:solidFill>
              </a:defRPr>
            </a:lvl4pPr>
            <a:lvl5pPr marL="2286000" lvl="4" indent="-228600" algn="l">
              <a:spcBef>
                <a:spcPts val="600"/>
              </a:spcBef>
              <a:spcAft>
                <a:spcPts val="0"/>
              </a:spcAft>
              <a:buSzPts val="1610"/>
              <a:buNone/>
              <a:defRPr sz="1400">
                <a:solidFill>
                  <a:srgbClr val="968989"/>
                </a:solidFill>
              </a:defRPr>
            </a:lvl5pPr>
            <a:lvl6pPr marL="2743200" lvl="5" indent="-228600" algn="l">
              <a:spcBef>
                <a:spcPts val="600"/>
              </a:spcBef>
              <a:spcAft>
                <a:spcPts val="0"/>
              </a:spcAft>
              <a:buSzPts val="1610"/>
              <a:buNone/>
              <a:defRPr sz="1400">
                <a:solidFill>
                  <a:srgbClr val="968989"/>
                </a:solidFill>
              </a:defRPr>
            </a:lvl6pPr>
            <a:lvl7pPr marL="3200400" lvl="6" indent="-228600" algn="l">
              <a:spcBef>
                <a:spcPts val="600"/>
              </a:spcBef>
              <a:spcAft>
                <a:spcPts val="0"/>
              </a:spcAft>
              <a:buSzPts val="1610"/>
              <a:buNone/>
              <a:defRPr sz="1400">
                <a:solidFill>
                  <a:srgbClr val="968989"/>
                </a:solidFill>
              </a:defRPr>
            </a:lvl7pPr>
            <a:lvl8pPr marL="3657600" lvl="7" indent="-228600" algn="l">
              <a:spcBef>
                <a:spcPts val="600"/>
              </a:spcBef>
              <a:spcAft>
                <a:spcPts val="0"/>
              </a:spcAft>
              <a:buSzPts val="1610"/>
              <a:buNone/>
              <a:defRPr sz="1400">
                <a:solidFill>
                  <a:srgbClr val="968989"/>
                </a:solidFill>
              </a:defRPr>
            </a:lvl8pPr>
            <a:lvl9pPr marL="4114800" lvl="8" indent="-228600" algn="l">
              <a:spcBef>
                <a:spcPts val="600"/>
              </a:spcBef>
              <a:spcAft>
                <a:spcPts val="600"/>
              </a:spcAft>
              <a:buSzPts val="1610"/>
              <a:buNone/>
              <a:defRPr sz="1400">
                <a:solidFill>
                  <a:srgbClr val="968989"/>
                </a:solidFill>
              </a:defRPr>
            </a:lvl9pPr>
          </a:lstStyle>
          <a:p>
            <a:endParaRPr/>
          </a:p>
        </p:txBody>
      </p:sp>
      <p:sp>
        <p:nvSpPr>
          <p:cNvPr id="204" name="Google Shape;204;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207" name="Google Shape;207;p31"/>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7E2C27"/>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2"/>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11" name="Google Shape;211;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214" name="Google Shape;214;p32"/>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7E2C27"/>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3"/>
          <p:cNvSpPr txBox="1">
            <a:spLocks noGrp="1"/>
          </p:cNvSpPr>
          <p:nvPr>
            <p:ph type="body" idx="1"/>
          </p:nvPr>
        </p:nvSpPr>
        <p:spPr>
          <a:xfrm rot="5400000">
            <a:off x="2565043"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18" name="Google Shape;218;p3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221" name="Google Shape;221;p33"/>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1"/>
          <p:cNvSpPr>
            <a:spLocks noGrp="1"/>
          </p:cNvSpPr>
          <p:nvPr>
            <p:ph type="pic" idx="2"/>
          </p:nvPr>
        </p:nvSpPr>
        <p:spPr>
          <a:xfrm>
            <a:off x="5183188" y="987425"/>
            <a:ext cx="6172200" cy="4873625"/>
          </a:xfrm>
          <a:prstGeom prst="rect">
            <a:avLst/>
          </a:prstGeom>
          <a:noFill/>
          <a:ln>
            <a:noFill/>
          </a:ln>
        </p:spPr>
      </p:sp>
      <p:sp>
        <p:nvSpPr>
          <p:cNvPr id="64" name="Google Shape;64;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80"/>
        <p:cNvGrpSpPr/>
        <p:nvPr/>
      </p:nvGrpSpPr>
      <p:grpSpPr>
        <a:xfrm>
          <a:off x="0" y="0"/>
          <a:ext cx="0" cy="0"/>
          <a:chOff x="0" y="0"/>
          <a:chExt cx="0" cy="0"/>
        </a:xfrm>
      </p:grpSpPr>
      <p:grpSp>
        <p:nvGrpSpPr>
          <p:cNvPr id="81" name="Google Shape;81;p16"/>
          <p:cNvGrpSpPr/>
          <p:nvPr/>
        </p:nvGrpSpPr>
        <p:grpSpPr>
          <a:xfrm>
            <a:off x="-15736" y="0"/>
            <a:ext cx="12229962" cy="6856214"/>
            <a:chOff x="-15736" y="0"/>
            <a:chExt cx="12229962" cy="6856214"/>
          </a:xfrm>
        </p:grpSpPr>
        <p:pic>
          <p:nvPicPr>
            <p:cNvPr id="82" name="Google Shape;82;p16"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3" name="Google Shape;83;p16"/>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 name="Google Shape;84;p16"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85" name="Google Shape;85;p16"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86" name="Google Shape;86;p1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7E2C27"/>
              </a:buClr>
              <a:buSzPts val="4400"/>
              <a:buFont typeface="Garamond"/>
              <a:buNone/>
              <a:defRPr sz="4400" b="0" i="0" u="none" strike="noStrike" cap="none">
                <a:solidFill>
                  <a:srgbClr val="7E2C27"/>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7" name="Google Shape;87;p1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7E2C27"/>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7E2C27"/>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7E2C27"/>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7E2C27"/>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7E2C27"/>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7E2C27"/>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7E2C27"/>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7E2C27"/>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7E2C27"/>
                </a:solidFill>
                <a:latin typeface="Garamond"/>
                <a:ea typeface="Garamond"/>
                <a:cs typeface="Garamond"/>
                <a:sym typeface="Garamond"/>
              </a:defRPr>
            </a:lvl9pPr>
          </a:lstStyle>
          <a:p>
            <a:endParaRPr/>
          </a:p>
        </p:txBody>
      </p:sp>
      <p:sp>
        <p:nvSpPr>
          <p:cNvPr id="88" name="Google Shape;88;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9" name="Google Shape;89;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0" name="Google Shape;90;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Garamond"/>
                <a:ea typeface="Garamond"/>
                <a:cs typeface="Garamond"/>
                <a:sym typeface="Garamond"/>
              </a:defRPr>
            </a:lvl1pPr>
            <a:lvl2pPr marL="0" marR="0" lvl="1" indent="0" algn="r" rtl="0">
              <a:spcBef>
                <a:spcPts val="0"/>
              </a:spcBef>
              <a:buNone/>
              <a:defRPr sz="1000" b="0" i="0">
                <a:solidFill>
                  <a:schemeClr val="dk1"/>
                </a:solidFill>
                <a:latin typeface="Garamond"/>
                <a:ea typeface="Garamond"/>
                <a:cs typeface="Garamond"/>
                <a:sym typeface="Garamond"/>
              </a:defRPr>
            </a:lvl2pPr>
            <a:lvl3pPr marL="0" marR="0" lvl="2" indent="0" algn="r" rtl="0">
              <a:spcBef>
                <a:spcPts val="0"/>
              </a:spcBef>
              <a:buNone/>
              <a:defRPr sz="1000" b="0" i="0">
                <a:solidFill>
                  <a:schemeClr val="dk1"/>
                </a:solidFill>
                <a:latin typeface="Garamond"/>
                <a:ea typeface="Garamond"/>
                <a:cs typeface="Garamond"/>
                <a:sym typeface="Garamond"/>
              </a:defRPr>
            </a:lvl3pPr>
            <a:lvl4pPr marL="0" marR="0" lvl="3" indent="0" algn="r" rtl="0">
              <a:spcBef>
                <a:spcPts val="0"/>
              </a:spcBef>
              <a:buNone/>
              <a:defRPr sz="1000" b="0" i="0">
                <a:solidFill>
                  <a:schemeClr val="dk1"/>
                </a:solidFill>
                <a:latin typeface="Garamond"/>
                <a:ea typeface="Garamond"/>
                <a:cs typeface="Garamond"/>
                <a:sym typeface="Garamond"/>
              </a:defRPr>
            </a:lvl4pPr>
            <a:lvl5pPr marL="0" marR="0" lvl="4" indent="0" algn="r" rtl="0">
              <a:spcBef>
                <a:spcPts val="0"/>
              </a:spcBef>
              <a:buNone/>
              <a:defRPr sz="1000" b="0" i="0">
                <a:solidFill>
                  <a:schemeClr val="dk1"/>
                </a:solidFill>
                <a:latin typeface="Garamond"/>
                <a:ea typeface="Garamond"/>
                <a:cs typeface="Garamond"/>
                <a:sym typeface="Garamond"/>
              </a:defRPr>
            </a:lvl5pPr>
            <a:lvl6pPr marL="0" marR="0" lvl="5" indent="0" algn="r" rtl="0">
              <a:spcBef>
                <a:spcPts val="0"/>
              </a:spcBef>
              <a:buNone/>
              <a:defRPr sz="1000" b="0" i="0">
                <a:solidFill>
                  <a:schemeClr val="dk1"/>
                </a:solidFill>
                <a:latin typeface="Garamond"/>
                <a:ea typeface="Garamond"/>
                <a:cs typeface="Garamond"/>
                <a:sym typeface="Garamond"/>
              </a:defRPr>
            </a:lvl6pPr>
            <a:lvl7pPr marL="0" marR="0" lvl="6" indent="0" algn="r" rtl="0">
              <a:spcBef>
                <a:spcPts val="0"/>
              </a:spcBef>
              <a:buNone/>
              <a:defRPr sz="1000" b="0" i="0">
                <a:solidFill>
                  <a:schemeClr val="dk1"/>
                </a:solidFill>
                <a:latin typeface="Garamond"/>
                <a:ea typeface="Garamond"/>
                <a:cs typeface="Garamond"/>
                <a:sym typeface="Garamond"/>
              </a:defRPr>
            </a:lvl7pPr>
            <a:lvl8pPr marL="0" marR="0" lvl="7" indent="0" algn="r" rtl="0">
              <a:spcBef>
                <a:spcPts val="0"/>
              </a:spcBef>
              <a:buNone/>
              <a:defRPr sz="1000" b="0" i="0">
                <a:solidFill>
                  <a:schemeClr val="dk1"/>
                </a:solidFill>
                <a:latin typeface="Garamond"/>
                <a:ea typeface="Garamond"/>
                <a:cs typeface="Garamond"/>
                <a:sym typeface="Garamond"/>
              </a:defRPr>
            </a:lvl8pPr>
            <a:lvl9pPr marL="0" marR="0" lvl="8" indent="0" algn="r" rtl="0">
              <a:spcBef>
                <a:spcPts val="0"/>
              </a:spcBef>
              <a:buNone/>
              <a:defRPr sz="1000" b="0" i="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hyperlink" Target="https://blogs.sch.gr/dipelas"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Google Shape;226;p1"/>
          <p:cNvSpPr txBox="1"/>
          <p:nvPr/>
        </p:nvSpPr>
        <p:spPr>
          <a:xfrm>
            <a:off x="3091748" y="5759137"/>
            <a:ext cx="600850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smtClean="0">
                <a:solidFill>
                  <a:schemeClr val="accent1">
                    <a:lumMod val="75000"/>
                  </a:schemeClr>
                </a:solidFill>
                <a:latin typeface="Calibri"/>
                <a:ea typeface="Calibri"/>
                <a:cs typeface="Calibri"/>
                <a:sym typeface="Calibri"/>
              </a:rPr>
              <a:t>Our </a:t>
            </a:r>
            <a:r>
              <a:rPr lang="en-US" sz="4000" b="1" dirty="0" err="1" smtClean="0">
                <a:solidFill>
                  <a:schemeClr val="accent1">
                    <a:lumMod val="75000"/>
                  </a:schemeClr>
                </a:solidFill>
                <a:latin typeface="Calibri"/>
                <a:ea typeface="Calibri"/>
                <a:cs typeface="Calibri"/>
                <a:sym typeface="Calibri"/>
              </a:rPr>
              <a:t>Organisation</a:t>
            </a:r>
            <a:endParaRPr sz="4000" b="1" dirty="0">
              <a:solidFill>
                <a:schemeClr val="accent1">
                  <a:lumMod val="75000"/>
                </a:schemeClr>
              </a:solidFill>
              <a:latin typeface="Calibri"/>
              <a:ea typeface="Calibri"/>
              <a:cs typeface="Calibri"/>
              <a:sym typeface="Calibri"/>
            </a:endParaRPr>
          </a:p>
        </p:txBody>
      </p:sp>
      <p:pic>
        <p:nvPicPr>
          <p:cNvPr id="229" name="Google Shape;229;p1"/>
          <p:cNvPicPr preferRelativeResize="0"/>
          <p:nvPr/>
        </p:nvPicPr>
        <p:blipFill rotWithShape="1">
          <a:blip r:embed="rId4">
            <a:alphaModFix/>
          </a:blip>
          <a:srcRect/>
          <a:stretch/>
        </p:blipFill>
        <p:spPr>
          <a:xfrm>
            <a:off x="3756000" y="1089000"/>
            <a:ext cx="4680000" cy="468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50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8"/>
        <p:cNvGrpSpPr/>
        <p:nvPr/>
      </p:nvGrpSpPr>
      <p:grpSpPr>
        <a:xfrm>
          <a:off x="0" y="0"/>
          <a:ext cx="0" cy="0"/>
          <a:chOff x="0" y="0"/>
          <a:chExt cx="0" cy="0"/>
        </a:xfrm>
      </p:grpSpPr>
      <p:pic>
        <p:nvPicPr>
          <p:cNvPr id="309" name="Google Shape;309;p10"/>
          <p:cNvPicPr preferRelativeResize="0"/>
          <p:nvPr/>
        </p:nvPicPr>
        <p:blipFill rotWithShape="1">
          <a:blip r:embed="rId4">
            <a:alphaModFix/>
          </a:blip>
          <a:srcRect/>
          <a:stretch/>
        </p:blipFill>
        <p:spPr>
          <a:xfrm>
            <a:off x="612173" y="609601"/>
            <a:ext cx="1440000" cy="1440000"/>
          </a:xfrm>
          <a:prstGeom prst="rect">
            <a:avLst/>
          </a:prstGeom>
          <a:noFill/>
          <a:ln>
            <a:noFill/>
          </a:ln>
        </p:spPr>
      </p:pic>
      <p:sp>
        <p:nvSpPr>
          <p:cNvPr id="310" name="Google Shape;310;p1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11D19"/>
              </a:buClr>
              <a:buSzPts val="4000"/>
              <a:buFont typeface="Garamond"/>
              <a:buNone/>
            </a:pPr>
            <a:r>
              <a:rPr lang="en-US" sz="4000">
                <a:solidFill>
                  <a:srgbClr val="511D19"/>
                </a:solidFill>
              </a:rPr>
              <a:t>Our main Strong Points</a:t>
            </a:r>
            <a:endParaRPr sz="4000">
              <a:solidFill>
                <a:srgbClr val="511D19"/>
              </a:solidFill>
            </a:endParaRPr>
          </a:p>
        </p:txBody>
      </p:sp>
      <p:sp>
        <p:nvSpPr>
          <p:cNvPr id="311" name="Google Shape;311;p1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just" rtl="0">
              <a:spcBef>
                <a:spcPts val="0"/>
              </a:spcBef>
              <a:spcAft>
                <a:spcPts val="0"/>
              </a:spcAft>
              <a:buSzPts val="2760"/>
              <a:buChar char="•"/>
            </a:pPr>
            <a:r>
              <a:rPr lang="en-US">
                <a:solidFill>
                  <a:srgbClr val="511D19"/>
                </a:solidFill>
              </a:rPr>
              <a:t>Our offices personnel is our main strong point. These are people usually with education work background, adequately technologically experienced, that embrace creativity and innovation in long-term goals as much as in daily task management cooperating in a positive working environment.</a:t>
            </a:r>
            <a:endParaRPr/>
          </a:p>
          <a:p>
            <a:pPr marL="285750" lvl="0" indent="-285750" algn="just" rtl="0">
              <a:spcBef>
                <a:spcPts val="1080"/>
              </a:spcBef>
              <a:spcAft>
                <a:spcPts val="0"/>
              </a:spcAft>
              <a:buSzPts val="2760"/>
              <a:buChar char="•"/>
            </a:pPr>
            <a:r>
              <a:rPr lang="en-US">
                <a:solidFill>
                  <a:srgbClr val="511D19"/>
                </a:solidFill>
              </a:rPr>
              <a:t>Lasithi’s prefecture has a relatively small population providing the opportunity in our staff and educators usually to know each other in person.</a:t>
            </a:r>
            <a:endParaRPr/>
          </a:p>
          <a:p>
            <a:pPr marL="285750" lvl="0" indent="-285750" algn="just" rtl="0">
              <a:spcBef>
                <a:spcPts val="1080"/>
              </a:spcBef>
              <a:spcAft>
                <a:spcPts val="0"/>
              </a:spcAft>
              <a:buSzPts val="2760"/>
              <a:buChar char="•"/>
            </a:pPr>
            <a:r>
              <a:rPr lang="en-US">
                <a:solidFill>
                  <a:srgbClr val="511D19"/>
                </a:solidFill>
              </a:rPr>
              <a:t>DPEL’s clear orientation in Internationalization which is served better after the establishment of the European Projects Sub-department in 2022.</a:t>
            </a:r>
            <a:endParaRPr/>
          </a:p>
          <a:p>
            <a:pPr marL="0" lvl="0" indent="0" algn="just" rtl="0">
              <a:spcBef>
                <a:spcPts val="1080"/>
              </a:spcBef>
              <a:spcAft>
                <a:spcPts val="0"/>
              </a:spcAft>
              <a:buSzPts val="2760"/>
              <a:buNone/>
            </a:pPr>
            <a:endParaRPr>
              <a:solidFill>
                <a:srgbClr val="511D19"/>
              </a:solidFill>
            </a:endParaRPr>
          </a:p>
        </p:txBody>
      </p:sp>
      <p:pic>
        <p:nvPicPr>
          <p:cNvPr id="312" name="Google Shape;312;p10"/>
          <p:cNvPicPr preferRelativeResize="0"/>
          <p:nvPr/>
        </p:nvPicPr>
        <p:blipFill rotWithShape="1">
          <a:blip r:embed="rId5">
            <a:alphaModFix/>
          </a:blip>
          <a:srcRect/>
          <a:stretch/>
        </p:blipFill>
        <p:spPr>
          <a:xfrm>
            <a:off x="10083131" y="677134"/>
            <a:ext cx="1440000" cy="1310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6"/>
        <p:cNvGrpSpPr/>
        <p:nvPr/>
      </p:nvGrpSpPr>
      <p:grpSpPr>
        <a:xfrm>
          <a:off x="0" y="0"/>
          <a:ext cx="0" cy="0"/>
          <a:chOff x="0" y="0"/>
          <a:chExt cx="0" cy="0"/>
        </a:xfrm>
      </p:grpSpPr>
      <p:pic>
        <p:nvPicPr>
          <p:cNvPr id="317" name="Google Shape;317;p11"/>
          <p:cNvPicPr preferRelativeResize="0"/>
          <p:nvPr/>
        </p:nvPicPr>
        <p:blipFill rotWithShape="1">
          <a:blip r:embed="rId4">
            <a:alphaModFix/>
          </a:blip>
          <a:srcRect/>
          <a:stretch/>
        </p:blipFill>
        <p:spPr>
          <a:xfrm>
            <a:off x="612173" y="609601"/>
            <a:ext cx="1440000" cy="1440000"/>
          </a:xfrm>
          <a:prstGeom prst="rect">
            <a:avLst/>
          </a:prstGeom>
          <a:noFill/>
          <a:ln>
            <a:noFill/>
          </a:ln>
        </p:spPr>
      </p:pic>
      <p:sp>
        <p:nvSpPr>
          <p:cNvPr id="318" name="Google Shape;318;p1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11D19"/>
              </a:buClr>
              <a:buSzPts val="4000"/>
              <a:buFont typeface="Garamond"/>
              <a:buNone/>
            </a:pPr>
            <a:r>
              <a:rPr lang="en-US" sz="4000" dirty="0">
                <a:solidFill>
                  <a:srgbClr val="511D19"/>
                </a:solidFill>
              </a:rPr>
              <a:t>Steps towards Internationalization</a:t>
            </a:r>
            <a:endParaRPr sz="4000">
              <a:solidFill>
                <a:srgbClr val="511D19"/>
              </a:solidFill>
            </a:endParaRPr>
          </a:p>
        </p:txBody>
      </p:sp>
      <p:sp>
        <p:nvSpPr>
          <p:cNvPr id="319" name="Google Shape;319;p11"/>
          <p:cNvSpPr txBox="1">
            <a:spLocks noGrp="1"/>
          </p:cNvSpPr>
          <p:nvPr>
            <p:ph type="body" idx="1"/>
          </p:nvPr>
        </p:nvSpPr>
        <p:spPr>
          <a:xfrm>
            <a:off x="3251201" y="2556931"/>
            <a:ext cx="7577674" cy="3674536"/>
          </a:xfrm>
          <a:prstGeom prst="rect">
            <a:avLst/>
          </a:prstGeom>
          <a:noFill/>
          <a:ln>
            <a:noFill/>
          </a:ln>
        </p:spPr>
        <p:txBody>
          <a:bodyPr spcFirstLastPara="1" wrap="square" lIns="91425" tIns="45700" rIns="91425" bIns="45700" anchor="t" anchorCtr="0">
            <a:normAutofit fontScale="77500" lnSpcReduction="20000"/>
          </a:bodyPr>
          <a:lstStyle/>
          <a:p>
            <a:pPr marL="358775" lvl="0" indent="0" algn="just" rtl="0">
              <a:spcBef>
                <a:spcPts val="0"/>
              </a:spcBef>
              <a:spcAft>
                <a:spcPts val="0"/>
              </a:spcAft>
              <a:buSzPct val="115000"/>
              <a:buNone/>
            </a:pPr>
            <a:r>
              <a:rPr lang="en-US" dirty="0">
                <a:solidFill>
                  <a:srgbClr val="511D19"/>
                </a:solidFill>
              </a:rPr>
              <a:t>Since 2022 when DPEL’s European Projects Sub-department was initiated:</a:t>
            </a:r>
            <a:endParaRPr dirty="0"/>
          </a:p>
          <a:p>
            <a:pPr marL="1879600" lvl="1" indent="-169863" algn="just" rtl="0">
              <a:spcBef>
                <a:spcPts val="940"/>
              </a:spcBef>
              <a:spcAft>
                <a:spcPts val="0"/>
              </a:spcAft>
              <a:buSzPct val="115000"/>
              <a:buChar char="•"/>
            </a:pPr>
            <a:r>
              <a:rPr lang="en-US" dirty="0">
                <a:solidFill>
                  <a:srgbClr val="511D19"/>
                </a:solidFill>
              </a:rPr>
              <a:t>Establishment of a European identity and registration in the official European platforms (e.g. </a:t>
            </a:r>
            <a:r>
              <a:rPr lang="en-US" dirty="0" err="1">
                <a:solidFill>
                  <a:srgbClr val="511D19"/>
                </a:solidFill>
              </a:rPr>
              <a:t>EUlogin</a:t>
            </a:r>
            <a:r>
              <a:rPr lang="en-US" dirty="0">
                <a:solidFill>
                  <a:srgbClr val="511D19"/>
                </a:solidFill>
              </a:rPr>
              <a:t>, e-twinning, ESEP etc</a:t>
            </a:r>
            <a:r>
              <a:rPr lang="en-US" dirty="0" smtClean="0">
                <a:solidFill>
                  <a:srgbClr val="511D19"/>
                </a:solidFill>
              </a:rPr>
              <a:t>.).</a:t>
            </a:r>
            <a:endParaRPr dirty="0"/>
          </a:p>
          <a:p>
            <a:pPr marL="1879600" lvl="1" indent="-169863" algn="just" rtl="0">
              <a:spcBef>
                <a:spcPts val="940"/>
              </a:spcBef>
              <a:spcAft>
                <a:spcPts val="0"/>
              </a:spcAft>
              <a:buSzPct val="115000"/>
              <a:buChar char="•"/>
            </a:pPr>
            <a:r>
              <a:rPr lang="en-US" dirty="0">
                <a:solidFill>
                  <a:srgbClr val="511D19"/>
                </a:solidFill>
              </a:rPr>
              <a:t>Built a significant international contacts network of potential Erasmus+ partners</a:t>
            </a:r>
            <a:endParaRPr dirty="0"/>
          </a:p>
          <a:p>
            <a:pPr marL="1879600" lvl="1" indent="-169863" algn="just" rtl="0">
              <a:spcBef>
                <a:spcPts val="940"/>
              </a:spcBef>
              <a:spcAft>
                <a:spcPts val="0"/>
              </a:spcAft>
              <a:buSzPct val="115000"/>
              <a:buChar char="•"/>
            </a:pPr>
            <a:r>
              <a:rPr lang="en-US" dirty="0">
                <a:solidFill>
                  <a:srgbClr val="511D19"/>
                </a:solidFill>
              </a:rPr>
              <a:t>Submission of </a:t>
            </a:r>
            <a:r>
              <a:rPr lang="en-US" dirty="0" smtClean="0">
                <a:solidFill>
                  <a:srgbClr val="511D19"/>
                </a:solidFill>
              </a:rPr>
              <a:t>8 </a:t>
            </a:r>
            <a:r>
              <a:rPr lang="en-US" dirty="0">
                <a:solidFill>
                  <a:srgbClr val="511D19"/>
                </a:solidFill>
              </a:rPr>
              <a:t>Erasmus+ Projects in school education (details in next slide)</a:t>
            </a:r>
            <a:endParaRPr dirty="0"/>
          </a:p>
          <a:p>
            <a:pPr marL="1879600" lvl="1" indent="-169863" algn="just" rtl="0">
              <a:spcBef>
                <a:spcPts val="940"/>
              </a:spcBef>
              <a:spcAft>
                <a:spcPts val="0"/>
              </a:spcAft>
              <a:buSzPct val="115000"/>
              <a:buChar char="•"/>
            </a:pPr>
            <a:r>
              <a:rPr lang="en-US" dirty="0">
                <a:solidFill>
                  <a:srgbClr val="511D19"/>
                </a:solidFill>
              </a:rPr>
              <a:t>Reception of Erasmus+ project participants from other countries (job shadowing)</a:t>
            </a:r>
            <a:endParaRPr dirty="0"/>
          </a:p>
          <a:p>
            <a:pPr marL="1879600" lvl="1" indent="-169863" algn="just" rtl="0">
              <a:spcBef>
                <a:spcPts val="940"/>
              </a:spcBef>
              <a:spcAft>
                <a:spcPts val="0"/>
              </a:spcAft>
              <a:buSzPct val="115000"/>
              <a:buChar char="•"/>
            </a:pPr>
            <a:r>
              <a:rPr lang="en-US" dirty="0">
                <a:solidFill>
                  <a:srgbClr val="511D19"/>
                </a:solidFill>
              </a:rPr>
              <a:t>Cooperation with schools in order to find for them, partners in Erasmus+ student mobility</a:t>
            </a:r>
            <a:endParaRPr dirty="0"/>
          </a:p>
          <a:p>
            <a:pPr marL="1879600" lvl="1" indent="-169863" algn="just" rtl="0">
              <a:spcBef>
                <a:spcPts val="940"/>
              </a:spcBef>
              <a:spcAft>
                <a:spcPts val="0"/>
              </a:spcAft>
              <a:buSzPct val="115000"/>
              <a:buChar char="•"/>
            </a:pPr>
            <a:r>
              <a:rPr lang="en-US" dirty="0">
                <a:solidFill>
                  <a:srgbClr val="511D19"/>
                </a:solidFill>
              </a:rPr>
              <a:t>Meetings and workshops with our school groups and our teachers for the development of strategic internationalization</a:t>
            </a:r>
            <a:endParaRPr dirty="0">
              <a:solidFill>
                <a:srgbClr val="511D19"/>
              </a:solidFill>
            </a:endParaRPr>
          </a:p>
          <a:p>
            <a:pPr marL="742950" lvl="1" indent="-161607" algn="just" rtl="0">
              <a:spcBef>
                <a:spcPts val="940"/>
              </a:spcBef>
              <a:spcAft>
                <a:spcPts val="0"/>
              </a:spcAft>
              <a:buSzPct val="115000"/>
              <a:buNone/>
            </a:pPr>
            <a:endParaRPr dirty="0">
              <a:solidFill>
                <a:srgbClr val="511D19"/>
              </a:solidFill>
            </a:endParaRPr>
          </a:p>
          <a:p>
            <a:pPr marL="0" lvl="0" indent="0" algn="just" rtl="0">
              <a:spcBef>
                <a:spcPts val="1008"/>
              </a:spcBef>
              <a:spcAft>
                <a:spcPts val="0"/>
              </a:spcAft>
              <a:buSzPct val="115000"/>
              <a:buNone/>
            </a:pPr>
            <a:endParaRPr dirty="0">
              <a:solidFill>
                <a:srgbClr val="511D19"/>
              </a:solidFill>
            </a:endParaRPr>
          </a:p>
        </p:txBody>
      </p:sp>
      <p:pic>
        <p:nvPicPr>
          <p:cNvPr id="320" name="Google Shape;320;p11"/>
          <p:cNvPicPr preferRelativeResize="0"/>
          <p:nvPr/>
        </p:nvPicPr>
        <p:blipFill rotWithShape="1">
          <a:blip r:embed="rId5">
            <a:alphaModFix/>
          </a:blip>
          <a:srcRect/>
          <a:stretch/>
        </p:blipFill>
        <p:spPr>
          <a:xfrm>
            <a:off x="10083131" y="677134"/>
            <a:ext cx="1440000" cy="1310075"/>
          </a:xfrm>
          <a:prstGeom prst="rect">
            <a:avLst/>
          </a:prstGeom>
          <a:noFill/>
          <a:ln>
            <a:noFill/>
          </a:ln>
        </p:spPr>
      </p:pic>
      <p:pic>
        <p:nvPicPr>
          <p:cNvPr id="321" name="Google Shape;321;p11"/>
          <p:cNvPicPr preferRelativeResize="0"/>
          <p:nvPr/>
        </p:nvPicPr>
        <p:blipFill rotWithShape="1">
          <a:blip r:embed="rId6">
            <a:alphaModFix/>
          </a:blip>
          <a:srcRect/>
          <a:stretch/>
        </p:blipFill>
        <p:spPr>
          <a:xfrm>
            <a:off x="1295401" y="3175003"/>
            <a:ext cx="3633612" cy="26162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5"/>
        <p:cNvGrpSpPr/>
        <p:nvPr/>
      </p:nvGrpSpPr>
      <p:grpSpPr>
        <a:xfrm>
          <a:off x="0" y="0"/>
          <a:ext cx="0" cy="0"/>
          <a:chOff x="0" y="0"/>
          <a:chExt cx="0" cy="0"/>
        </a:xfrm>
      </p:grpSpPr>
      <p:pic>
        <p:nvPicPr>
          <p:cNvPr id="326" name="Google Shape;326;p12"/>
          <p:cNvPicPr preferRelativeResize="0"/>
          <p:nvPr/>
        </p:nvPicPr>
        <p:blipFill rotWithShape="1">
          <a:blip r:embed="rId4">
            <a:alphaModFix/>
          </a:blip>
          <a:srcRect/>
          <a:stretch/>
        </p:blipFill>
        <p:spPr>
          <a:xfrm>
            <a:off x="612173" y="609601"/>
            <a:ext cx="1440000" cy="1440000"/>
          </a:xfrm>
          <a:prstGeom prst="rect">
            <a:avLst/>
          </a:prstGeom>
          <a:noFill/>
          <a:ln>
            <a:noFill/>
          </a:ln>
        </p:spPr>
      </p:pic>
      <p:sp>
        <p:nvSpPr>
          <p:cNvPr id="327" name="Google Shape;327;p1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11D19"/>
              </a:buClr>
              <a:buSzPts val="4000"/>
              <a:buFont typeface="Garamond"/>
              <a:buNone/>
            </a:pPr>
            <a:r>
              <a:rPr lang="en-US" sz="4000">
                <a:solidFill>
                  <a:srgbClr val="511D19"/>
                </a:solidFill>
              </a:rPr>
              <a:t>Erasmus+ Programme Proposals </a:t>
            </a:r>
            <a:endParaRPr sz="4000">
              <a:solidFill>
                <a:srgbClr val="511D19"/>
              </a:solidFill>
            </a:endParaRPr>
          </a:p>
        </p:txBody>
      </p:sp>
      <p:sp>
        <p:nvSpPr>
          <p:cNvPr id="328" name="Google Shape;328;p12"/>
          <p:cNvSpPr txBox="1">
            <a:spLocks noGrp="1"/>
          </p:cNvSpPr>
          <p:nvPr>
            <p:ph type="body" idx="1"/>
          </p:nvPr>
        </p:nvSpPr>
        <p:spPr>
          <a:xfrm>
            <a:off x="977153" y="2492188"/>
            <a:ext cx="10339293" cy="3756213"/>
          </a:xfrm>
          <a:prstGeom prst="rect">
            <a:avLst/>
          </a:prstGeom>
          <a:noFill/>
          <a:ln>
            <a:noFill/>
          </a:ln>
        </p:spPr>
        <p:txBody>
          <a:bodyPr spcFirstLastPara="1" wrap="square" lIns="91425" tIns="45700" rIns="91425" bIns="45700" anchor="t" anchorCtr="0">
            <a:normAutofit fontScale="85000" lnSpcReduction="20000"/>
          </a:bodyPr>
          <a:lstStyle/>
          <a:p>
            <a:pPr marL="285750" lvl="0" indent="-285750" algn="just" rtl="0">
              <a:spcBef>
                <a:spcPts val="0"/>
              </a:spcBef>
              <a:spcAft>
                <a:spcPts val="0"/>
              </a:spcAft>
              <a:buSzPct val="115000"/>
              <a:buChar char="•"/>
            </a:pPr>
            <a:r>
              <a:rPr lang="en-US" dirty="0">
                <a:solidFill>
                  <a:srgbClr val="511D19"/>
                </a:solidFill>
              </a:rPr>
              <a:t>2022-2023 submission of 3 proposals</a:t>
            </a:r>
            <a:endParaRPr dirty="0"/>
          </a:p>
          <a:p>
            <a:pPr marL="742950" lvl="1" indent="-285750" algn="just" rtl="0">
              <a:spcBef>
                <a:spcPts val="880"/>
              </a:spcBef>
              <a:spcAft>
                <a:spcPts val="0"/>
              </a:spcAft>
              <a:buSzPct val="95000"/>
              <a:buFont typeface="Courier New"/>
              <a:buChar char="o"/>
            </a:pPr>
            <a:r>
              <a:rPr lang="en-US" dirty="0">
                <a:solidFill>
                  <a:srgbClr val="511D19"/>
                </a:solidFill>
              </a:rPr>
              <a:t>Erasmus+ KA122 submitted by DPEL (89/100, approved 2023-1-EL01-KA122-SCH-000145003)</a:t>
            </a:r>
            <a:endParaRPr dirty="0"/>
          </a:p>
          <a:p>
            <a:pPr marL="719138" lvl="1" indent="0" algn="just" rtl="0">
              <a:spcBef>
                <a:spcPts val="600"/>
              </a:spcBef>
              <a:spcAft>
                <a:spcPts val="0"/>
              </a:spcAft>
              <a:buSzPct val="95000"/>
              <a:buNone/>
            </a:pPr>
            <a:r>
              <a:rPr lang="en-US" sz="2100" b="1" dirty="0">
                <a:solidFill>
                  <a:srgbClr val="511D19"/>
                </a:solidFill>
              </a:rPr>
              <a:t>“Effective leadership with the contribution of ICT for education with open horizons”</a:t>
            </a:r>
            <a:r>
              <a:rPr lang="en-US" dirty="0">
                <a:solidFill>
                  <a:srgbClr val="511D19"/>
                </a:solidFill>
              </a:rPr>
              <a:t>, Duration 18 months, </a:t>
            </a:r>
            <a:r>
              <a:rPr lang="en-US" dirty="0" smtClean="0">
                <a:solidFill>
                  <a:srgbClr val="511D19"/>
                </a:solidFill>
              </a:rPr>
              <a:t>(the implementation of the project in its </a:t>
            </a:r>
            <a:r>
              <a:rPr lang="en-US" u="sng" dirty="0" smtClean="0">
                <a:solidFill>
                  <a:srgbClr val="511D19"/>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projects </a:t>
            </a:r>
            <a:r>
              <a:rPr lang="en-US" u="sng" dirty="0">
                <a:solidFill>
                  <a:srgbClr val="511D19"/>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blog</a:t>
            </a:r>
            <a:r>
              <a:rPr lang="en-US" dirty="0">
                <a:solidFill>
                  <a:srgbClr val="511D19"/>
                </a:solidFill>
              </a:rPr>
              <a:t>)</a:t>
            </a:r>
            <a:endParaRPr dirty="0"/>
          </a:p>
          <a:p>
            <a:pPr marL="742950" lvl="1" indent="-285750" algn="just" rtl="0">
              <a:spcBef>
                <a:spcPts val="1200"/>
              </a:spcBef>
              <a:spcAft>
                <a:spcPts val="0"/>
              </a:spcAft>
              <a:buSzPct val="95000"/>
              <a:buFont typeface="Courier New"/>
              <a:buChar char="o"/>
            </a:pPr>
            <a:r>
              <a:rPr lang="en-US" dirty="0">
                <a:solidFill>
                  <a:srgbClr val="511D19"/>
                </a:solidFill>
              </a:rPr>
              <a:t>Erasmus+ KA120 Consortium Accreditation submitted by DPEL (Coordinator) and 10 School Units as partners. Oct.2022 (85/100, not approved)</a:t>
            </a:r>
            <a:endParaRPr dirty="0"/>
          </a:p>
          <a:p>
            <a:pPr marL="742950" lvl="1" indent="-285750" algn="just" rtl="0">
              <a:spcBef>
                <a:spcPts val="580"/>
              </a:spcBef>
              <a:spcAft>
                <a:spcPts val="0"/>
              </a:spcAft>
              <a:buSzPct val="95000"/>
              <a:buFont typeface="Courier New"/>
              <a:buChar char="o"/>
            </a:pPr>
            <a:r>
              <a:rPr lang="en-US" dirty="0">
                <a:solidFill>
                  <a:srgbClr val="511D19"/>
                </a:solidFill>
              </a:rPr>
              <a:t>Erasmus+ KA220 submitted by DPEL (Coordinator) and 5 partners. March 2023 (85/100, not approved)</a:t>
            </a:r>
            <a:endParaRPr dirty="0"/>
          </a:p>
          <a:p>
            <a:pPr marL="285750" lvl="0" indent="-285750" algn="just" rtl="0">
              <a:spcBef>
                <a:spcPts val="936"/>
              </a:spcBef>
              <a:spcAft>
                <a:spcPts val="0"/>
              </a:spcAft>
              <a:buSzPct val="115000"/>
              <a:buChar char="•"/>
            </a:pPr>
            <a:r>
              <a:rPr lang="en-US" dirty="0">
                <a:solidFill>
                  <a:srgbClr val="511D19"/>
                </a:solidFill>
              </a:rPr>
              <a:t>2023-2024 submission of 4 proposals</a:t>
            </a:r>
            <a:endParaRPr dirty="0"/>
          </a:p>
          <a:p>
            <a:pPr marL="742950" lvl="1" indent="-285750" algn="just" rtl="0">
              <a:spcBef>
                <a:spcPts val="600"/>
              </a:spcBef>
              <a:spcAft>
                <a:spcPts val="0"/>
              </a:spcAft>
              <a:buSzPct val="90476"/>
              <a:buFont typeface="Courier New"/>
              <a:buChar char="o"/>
            </a:pPr>
            <a:r>
              <a:rPr lang="en-US" dirty="0">
                <a:solidFill>
                  <a:srgbClr val="511D19"/>
                </a:solidFill>
              </a:rPr>
              <a:t>1 project Erasmus+ KA220 as coordinator, </a:t>
            </a:r>
            <a:r>
              <a:rPr lang="en-US" dirty="0" smtClean="0">
                <a:solidFill>
                  <a:srgbClr val="511D19"/>
                </a:solidFill>
              </a:rPr>
              <a:t>2 </a:t>
            </a:r>
            <a:r>
              <a:rPr lang="en-US" dirty="0">
                <a:solidFill>
                  <a:srgbClr val="511D19"/>
                </a:solidFill>
              </a:rPr>
              <a:t>projects Erasmus+ </a:t>
            </a:r>
            <a:r>
              <a:rPr lang="en-US" dirty="0" smtClean="0">
                <a:solidFill>
                  <a:srgbClr val="511D19"/>
                </a:solidFill>
              </a:rPr>
              <a:t>KA220 &amp; 1 </a:t>
            </a:r>
            <a:r>
              <a:rPr lang="en-US" dirty="0">
                <a:solidFill>
                  <a:srgbClr val="511D19"/>
                </a:solidFill>
              </a:rPr>
              <a:t>project Erasmus+ KA210 as </a:t>
            </a:r>
            <a:r>
              <a:rPr lang="en-US" dirty="0" smtClean="0">
                <a:solidFill>
                  <a:srgbClr val="511D19"/>
                </a:solidFill>
              </a:rPr>
              <a:t>partner. Not approved</a:t>
            </a:r>
          </a:p>
          <a:p>
            <a:pPr marL="285750" indent="-285750" algn="just">
              <a:spcBef>
                <a:spcPts val="936"/>
              </a:spcBef>
              <a:buSzPct val="115000"/>
            </a:pPr>
            <a:r>
              <a:rPr lang="en-US" dirty="0" smtClean="0">
                <a:solidFill>
                  <a:srgbClr val="511D19"/>
                </a:solidFill>
              </a:rPr>
              <a:t>2024-25 submission of 1 proposal up to now</a:t>
            </a:r>
          </a:p>
          <a:p>
            <a:pPr marL="742950" lvl="1" indent="-285750" algn="just">
              <a:buSzPct val="90476"/>
              <a:buFont typeface="Courier New"/>
              <a:buChar char="o"/>
            </a:pPr>
            <a:r>
              <a:rPr lang="en-US" sz="2100" dirty="0" smtClean="0">
                <a:solidFill>
                  <a:srgbClr val="511D19"/>
                </a:solidFill>
              </a:rPr>
              <a:t>1 project in European Program under the call of </a:t>
            </a:r>
            <a:r>
              <a:rPr lang="es-ES" sz="2100" dirty="0" smtClean="0">
                <a:solidFill>
                  <a:srgbClr val="511D19"/>
                </a:solidFill>
              </a:rPr>
              <a:t>SMP-FOOD-2024 “</a:t>
            </a:r>
            <a:r>
              <a:rPr lang="en-US" sz="2100" dirty="0" smtClean="0">
                <a:solidFill>
                  <a:srgbClr val="511D19"/>
                </a:solidFill>
              </a:rPr>
              <a:t>Food </a:t>
            </a:r>
            <a:r>
              <a:rPr lang="en-US" sz="2100" dirty="0" err="1" smtClean="0">
                <a:solidFill>
                  <a:srgbClr val="511D19"/>
                </a:solidFill>
              </a:rPr>
              <a:t>wAste</a:t>
            </a:r>
            <a:r>
              <a:rPr lang="en-US" sz="2100" dirty="0" smtClean="0">
                <a:solidFill>
                  <a:srgbClr val="511D19"/>
                </a:solidFill>
              </a:rPr>
              <a:t> </a:t>
            </a:r>
            <a:r>
              <a:rPr lang="en-US" sz="2100" dirty="0" err="1" smtClean="0">
                <a:solidFill>
                  <a:srgbClr val="511D19"/>
                </a:solidFill>
              </a:rPr>
              <a:t>awaReness</a:t>
            </a:r>
            <a:r>
              <a:rPr lang="en-US" sz="2100" dirty="0" smtClean="0">
                <a:solidFill>
                  <a:srgbClr val="511D19"/>
                </a:solidFill>
              </a:rPr>
              <a:t> program for </a:t>
            </a:r>
            <a:r>
              <a:rPr lang="en-US" sz="2100" dirty="0" err="1" smtClean="0">
                <a:solidFill>
                  <a:srgbClr val="511D19"/>
                </a:solidFill>
              </a:rPr>
              <a:t>schOolS</a:t>
            </a:r>
            <a:r>
              <a:rPr lang="en-US" sz="2100" dirty="0" smtClean="0">
                <a:solidFill>
                  <a:srgbClr val="511D19"/>
                </a:solidFill>
              </a:rPr>
              <a:t> – FAROS” as partner. Application approval is pending</a:t>
            </a:r>
            <a:endParaRPr lang="en-US" sz="2100" dirty="0">
              <a:solidFill>
                <a:srgbClr val="511D19"/>
              </a:solidFill>
            </a:endParaRPr>
          </a:p>
        </p:txBody>
      </p:sp>
      <p:pic>
        <p:nvPicPr>
          <p:cNvPr id="329" name="Google Shape;329;p12"/>
          <p:cNvPicPr preferRelativeResize="0"/>
          <p:nvPr/>
        </p:nvPicPr>
        <p:blipFill rotWithShape="1">
          <a:blip r:embed="rId6">
            <a:alphaModFix/>
          </a:blip>
          <a:srcRect/>
          <a:stretch/>
        </p:blipFill>
        <p:spPr>
          <a:xfrm>
            <a:off x="10083131" y="677134"/>
            <a:ext cx="1440000" cy="1310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3"/>
        <p:cNvGrpSpPr/>
        <p:nvPr/>
      </p:nvGrpSpPr>
      <p:grpSpPr>
        <a:xfrm>
          <a:off x="0" y="0"/>
          <a:ext cx="0" cy="0"/>
          <a:chOff x="0" y="0"/>
          <a:chExt cx="0" cy="0"/>
        </a:xfrm>
      </p:grpSpPr>
      <p:pic>
        <p:nvPicPr>
          <p:cNvPr id="334" name="Google Shape;334;p13"/>
          <p:cNvPicPr preferRelativeResize="0"/>
          <p:nvPr/>
        </p:nvPicPr>
        <p:blipFill rotWithShape="1">
          <a:blip r:embed="rId4">
            <a:alphaModFix/>
          </a:blip>
          <a:srcRect/>
          <a:stretch/>
        </p:blipFill>
        <p:spPr>
          <a:xfrm>
            <a:off x="609269" y="609601"/>
            <a:ext cx="1440000" cy="1440000"/>
          </a:xfrm>
          <a:prstGeom prst="rect">
            <a:avLst/>
          </a:prstGeom>
          <a:noFill/>
          <a:ln>
            <a:noFill/>
          </a:ln>
        </p:spPr>
      </p:pic>
      <p:pic>
        <p:nvPicPr>
          <p:cNvPr id="335" name="Google Shape;335;p13"/>
          <p:cNvPicPr preferRelativeResize="0"/>
          <p:nvPr/>
        </p:nvPicPr>
        <p:blipFill rotWithShape="1">
          <a:blip r:embed="rId5">
            <a:alphaModFix/>
          </a:blip>
          <a:srcRect/>
          <a:stretch/>
        </p:blipFill>
        <p:spPr>
          <a:xfrm>
            <a:off x="10086973" y="676282"/>
            <a:ext cx="1440000" cy="1310075"/>
          </a:xfrm>
          <a:prstGeom prst="rect">
            <a:avLst/>
          </a:prstGeom>
          <a:noFill/>
          <a:ln>
            <a:noFill/>
          </a:ln>
        </p:spPr>
      </p:pic>
      <p:graphicFrame>
        <p:nvGraphicFramePr>
          <p:cNvPr id="336" name="Google Shape;336;p13"/>
          <p:cNvGraphicFramePr/>
          <p:nvPr/>
        </p:nvGraphicFramePr>
        <p:xfrm>
          <a:off x="2526229" y="1798092"/>
          <a:ext cx="7442200" cy="4389280"/>
        </p:xfrm>
        <a:graphic>
          <a:graphicData uri="http://schemas.openxmlformats.org/drawingml/2006/table">
            <a:tbl>
              <a:tblPr>
                <a:noFill/>
                <a:tableStyleId>{4AA17CF4-73B8-4714-B5DC-B3EF6A6FAF6E}</a:tableStyleId>
              </a:tblPr>
              <a:tblGrid>
                <a:gridCol w="3164400"/>
                <a:gridCol w="4277800"/>
              </a:tblGrid>
              <a:tr h="232760">
                <a:tc>
                  <a:txBody>
                    <a:bodyPr/>
                    <a:lstStyle/>
                    <a:p>
                      <a:pPr marL="0" marR="0" lvl="0" indent="0" algn="r" rtl="0">
                        <a:spcBef>
                          <a:spcPts val="0"/>
                        </a:spcBef>
                        <a:spcAft>
                          <a:spcPts val="0"/>
                        </a:spcAft>
                        <a:buNone/>
                      </a:pPr>
                      <a:r>
                        <a:rPr lang="en-US" sz="1200" u="none" strike="noStrike" cap="none" dirty="0">
                          <a:latin typeface="Arial Narrow"/>
                          <a:ea typeface="Arial Narrow"/>
                          <a:cs typeface="Arial Narrow"/>
                          <a:sym typeface="Arial Narrow"/>
                        </a:rPr>
                        <a:t>OID</a:t>
                      </a:r>
                      <a:endParaRPr sz="1200" u="none" strike="noStrike" cap="none">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dirty="0" smtClean="0">
                          <a:latin typeface="Arial Narrow"/>
                          <a:ea typeface="Arial Narrow"/>
                          <a:cs typeface="Arial Narrow"/>
                          <a:sym typeface="Arial Narrow"/>
                        </a:rPr>
                        <a:t>E10307420</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2760">
                <a:tc>
                  <a:txBody>
                    <a:bodyPr/>
                    <a:lstStyle/>
                    <a:p>
                      <a:pPr marL="0" marR="0" lvl="0" indent="0" algn="r" rtl="0">
                        <a:spcBef>
                          <a:spcPts val="0"/>
                        </a:spcBef>
                        <a:spcAft>
                          <a:spcPts val="0"/>
                        </a:spcAft>
                        <a:buNone/>
                      </a:pPr>
                      <a:r>
                        <a:rPr lang="en-US" sz="1200" u="none" strike="noStrike" cap="none" dirty="0" smtClean="0">
                          <a:latin typeface="Arial Narrow"/>
                          <a:ea typeface="Arial Narrow"/>
                          <a:cs typeface="Arial Narrow"/>
                          <a:sym typeface="Arial Narrow"/>
                        </a:rPr>
                        <a:t>PIC</a:t>
                      </a:r>
                      <a:endParaRPr sz="1200" u="none" strike="noStrike" cap="none">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dirty="0" smtClean="0">
                          <a:latin typeface="Arial Narrow"/>
                          <a:ea typeface="Arial Narrow"/>
                          <a:cs typeface="Arial Narrow"/>
                          <a:sym typeface="Arial Narrow"/>
                        </a:rPr>
                        <a:t>876082855</a:t>
                      </a:r>
                    </a:p>
                  </a:txBody>
                  <a:tcPr marL="91450" marR="91450" marT="45725" marB="4572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2760">
                <a:tc>
                  <a:txBody>
                    <a:bodyPr/>
                    <a:lstStyle/>
                    <a:p>
                      <a:pPr marL="0" marR="0" lvl="0" indent="0" algn="r" rtl="0">
                        <a:spcBef>
                          <a:spcPts val="0"/>
                        </a:spcBef>
                        <a:spcAft>
                          <a:spcPts val="0"/>
                        </a:spcAft>
                        <a:buNone/>
                      </a:pPr>
                      <a:r>
                        <a:rPr lang="en-US" sz="1200" dirty="0">
                          <a:latin typeface="Arial Narrow"/>
                          <a:ea typeface="Arial Narrow"/>
                          <a:cs typeface="Arial Narrow"/>
                          <a:sym typeface="Arial Narrow"/>
                        </a:rPr>
                        <a:t>Full legal name (National Language)</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latin typeface="Arial Narrow"/>
                          <a:ea typeface="Arial Narrow"/>
                          <a:cs typeface="Arial Narrow"/>
                          <a:sym typeface="Arial Narrow"/>
                        </a:rPr>
                        <a:t>ΔΙΕΥΘΥΝΣΗ ΠΡΩΤΟΒΑΘΜΙΑΣ ΕΚΠΑΙΔΕΥΣΗΣ ΛΑΣΙΘΙΟΥ</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2760">
                <a:tc>
                  <a:txBody>
                    <a:bodyPr/>
                    <a:lstStyle/>
                    <a:p>
                      <a:pPr marL="0" marR="0" lvl="0" indent="0" algn="r" rtl="0">
                        <a:spcBef>
                          <a:spcPts val="0"/>
                        </a:spcBef>
                        <a:spcAft>
                          <a:spcPts val="0"/>
                        </a:spcAft>
                        <a:buNone/>
                      </a:pPr>
                      <a:r>
                        <a:rPr lang="en-US" sz="1200" dirty="0">
                          <a:latin typeface="Arial Narrow"/>
                          <a:ea typeface="Arial Narrow"/>
                          <a:cs typeface="Arial Narrow"/>
                          <a:sym typeface="Arial Narrow"/>
                        </a:rPr>
                        <a:t>Full legal name (Latin characters)</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latin typeface="Arial Narrow"/>
                          <a:ea typeface="Arial Narrow"/>
                          <a:cs typeface="Arial Narrow"/>
                          <a:sym typeface="Arial Narrow"/>
                        </a:rPr>
                        <a:t>DIRECTORATE OF PRIMARY EDUCATION OF LASITHI</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2760">
                <a:tc>
                  <a:txBody>
                    <a:bodyPr/>
                    <a:lstStyle/>
                    <a:p>
                      <a:pPr marL="0" marR="0" lvl="0" indent="0" algn="r" rtl="0">
                        <a:spcBef>
                          <a:spcPts val="0"/>
                        </a:spcBef>
                        <a:spcAft>
                          <a:spcPts val="0"/>
                        </a:spcAft>
                        <a:buNone/>
                      </a:pPr>
                      <a:r>
                        <a:rPr lang="en-US" sz="1200" dirty="0">
                          <a:latin typeface="Arial Narrow"/>
                          <a:ea typeface="Arial Narrow"/>
                          <a:cs typeface="Arial Narrow"/>
                          <a:sym typeface="Arial Narrow"/>
                        </a:rPr>
                        <a:t>Acronym</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latin typeface="Arial Narrow"/>
                          <a:ea typeface="Arial Narrow"/>
                          <a:cs typeface="Arial Narrow"/>
                          <a:sym typeface="Arial Narrow"/>
                        </a:rPr>
                        <a:t>DPEL</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2760">
                <a:tc>
                  <a:txBody>
                    <a:bodyPr/>
                    <a:lstStyle/>
                    <a:p>
                      <a:pPr marL="0" marR="0" lvl="0" indent="0" algn="r" rtl="0">
                        <a:spcBef>
                          <a:spcPts val="0"/>
                        </a:spcBef>
                        <a:spcAft>
                          <a:spcPts val="0"/>
                        </a:spcAft>
                        <a:buNone/>
                      </a:pPr>
                      <a:r>
                        <a:rPr lang="en-US" sz="1200" dirty="0">
                          <a:latin typeface="Arial Narrow"/>
                          <a:ea typeface="Arial Narrow"/>
                          <a:cs typeface="Arial Narrow"/>
                          <a:sym typeface="Arial Narrow"/>
                        </a:rPr>
                        <a:t>Type of organization – according to E+ e-form options</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latin typeface="Arial Narrow"/>
                          <a:ea typeface="Arial Narrow"/>
                          <a:cs typeface="Arial Narrow"/>
                          <a:sym typeface="Arial Narrow"/>
                        </a:rPr>
                        <a:t>School/Institute/Educational Centre – General Education (primary level)</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2760">
                <a:tc>
                  <a:txBody>
                    <a:bodyPr/>
                    <a:lstStyle/>
                    <a:p>
                      <a:pPr marL="0" marR="0" lvl="0" indent="0" algn="r" rtl="0">
                        <a:spcBef>
                          <a:spcPts val="0"/>
                        </a:spcBef>
                        <a:spcAft>
                          <a:spcPts val="0"/>
                        </a:spcAft>
                        <a:buNone/>
                      </a:pPr>
                      <a:r>
                        <a:rPr lang="en-US" sz="1200" dirty="0">
                          <a:latin typeface="Arial Narrow"/>
                          <a:ea typeface="Arial Narrow"/>
                          <a:cs typeface="Arial Narrow"/>
                          <a:sym typeface="Arial Narrow"/>
                        </a:rPr>
                        <a:t>Main sector of activity</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latin typeface="Arial Narrow"/>
                          <a:ea typeface="Arial Narrow"/>
                          <a:cs typeface="Arial Narrow"/>
                          <a:sym typeface="Arial Narrow"/>
                        </a:rPr>
                        <a:t>Primary Education</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2760">
                <a:tc>
                  <a:txBody>
                    <a:bodyPr/>
                    <a:lstStyle/>
                    <a:p>
                      <a:pPr marL="0" marR="0" lvl="0" indent="0" algn="r" rtl="0">
                        <a:spcBef>
                          <a:spcPts val="0"/>
                        </a:spcBef>
                        <a:spcAft>
                          <a:spcPts val="0"/>
                        </a:spcAft>
                        <a:buNone/>
                      </a:pPr>
                      <a:r>
                        <a:rPr lang="en-US" sz="1200" dirty="0">
                          <a:latin typeface="Arial Narrow"/>
                          <a:ea typeface="Arial Narrow"/>
                          <a:cs typeface="Arial Narrow"/>
                          <a:sym typeface="Arial Narrow"/>
                        </a:rPr>
                        <a:t>Address (Street and number)</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latin typeface="Arial Narrow"/>
                          <a:ea typeface="Arial Narrow"/>
                          <a:cs typeface="Arial Narrow"/>
                          <a:sym typeface="Arial Narrow"/>
                        </a:rPr>
                        <a:t>Administration Office, I. </a:t>
                      </a:r>
                      <a:r>
                        <a:rPr lang="en-US" sz="1200" dirty="0" err="1">
                          <a:latin typeface="Arial Narrow"/>
                          <a:ea typeface="Arial Narrow"/>
                          <a:cs typeface="Arial Narrow"/>
                          <a:sym typeface="Arial Narrow"/>
                        </a:rPr>
                        <a:t>Koziri</a:t>
                      </a:r>
                      <a:r>
                        <a:rPr lang="en-US" sz="1200" dirty="0">
                          <a:latin typeface="Arial Narrow"/>
                          <a:ea typeface="Arial Narrow"/>
                          <a:cs typeface="Arial Narrow"/>
                          <a:sym typeface="Arial Narrow"/>
                        </a:rPr>
                        <a:t> 1</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2760">
                <a:tc>
                  <a:txBody>
                    <a:bodyPr/>
                    <a:lstStyle/>
                    <a:p>
                      <a:pPr marL="0" marR="0" lvl="0" indent="0" algn="r" rtl="0">
                        <a:spcBef>
                          <a:spcPts val="0"/>
                        </a:spcBef>
                        <a:spcAft>
                          <a:spcPts val="0"/>
                        </a:spcAft>
                        <a:buNone/>
                      </a:pPr>
                      <a:r>
                        <a:rPr lang="en-US" sz="1200" dirty="0">
                          <a:latin typeface="Arial Narrow"/>
                          <a:ea typeface="Arial Narrow"/>
                          <a:cs typeface="Arial Narrow"/>
                          <a:sym typeface="Arial Narrow"/>
                        </a:rPr>
                        <a:t>Post Code</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latin typeface="Arial Narrow"/>
                          <a:ea typeface="Arial Narrow"/>
                          <a:cs typeface="Arial Narrow"/>
                          <a:sym typeface="Arial Narrow"/>
                        </a:rPr>
                        <a:t>72100</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2760">
                <a:tc>
                  <a:txBody>
                    <a:bodyPr/>
                    <a:lstStyle/>
                    <a:p>
                      <a:pPr marL="0" marR="0" lvl="0" indent="0" algn="r" rtl="0">
                        <a:spcBef>
                          <a:spcPts val="0"/>
                        </a:spcBef>
                        <a:spcAft>
                          <a:spcPts val="0"/>
                        </a:spcAft>
                        <a:buNone/>
                      </a:pPr>
                      <a:r>
                        <a:rPr lang="en-US" sz="1200" dirty="0">
                          <a:latin typeface="Arial Narrow"/>
                          <a:ea typeface="Arial Narrow"/>
                          <a:cs typeface="Arial Narrow"/>
                          <a:sym typeface="Arial Narrow"/>
                        </a:rPr>
                        <a:t>City</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err="1">
                          <a:latin typeface="Arial Narrow"/>
                          <a:ea typeface="Arial Narrow"/>
                          <a:cs typeface="Arial Narrow"/>
                          <a:sym typeface="Arial Narrow"/>
                        </a:rPr>
                        <a:t>Agios</a:t>
                      </a:r>
                      <a:r>
                        <a:rPr lang="en-US" sz="1200" dirty="0">
                          <a:latin typeface="Arial Narrow"/>
                          <a:ea typeface="Arial Narrow"/>
                          <a:cs typeface="Arial Narrow"/>
                          <a:sym typeface="Arial Narrow"/>
                        </a:rPr>
                        <a:t> </a:t>
                      </a:r>
                      <a:r>
                        <a:rPr lang="en-US" sz="1200" dirty="0" err="1">
                          <a:latin typeface="Arial Narrow"/>
                          <a:ea typeface="Arial Narrow"/>
                          <a:cs typeface="Arial Narrow"/>
                          <a:sym typeface="Arial Narrow"/>
                        </a:rPr>
                        <a:t>Nikolaos</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2760">
                <a:tc>
                  <a:txBody>
                    <a:bodyPr/>
                    <a:lstStyle/>
                    <a:p>
                      <a:pPr marL="0" marR="0" lvl="0" indent="0" algn="r" rtl="0">
                        <a:spcBef>
                          <a:spcPts val="0"/>
                        </a:spcBef>
                        <a:spcAft>
                          <a:spcPts val="0"/>
                        </a:spcAft>
                        <a:buNone/>
                      </a:pPr>
                      <a:r>
                        <a:rPr lang="en-US" sz="1200" dirty="0">
                          <a:latin typeface="Arial Narrow"/>
                          <a:ea typeface="Arial Narrow"/>
                          <a:cs typeface="Arial Narrow"/>
                          <a:sym typeface="Arial Narrow"/>
                        </a:rPr>
                        <a:t>Region</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err="1">
                          <a:latin typeface="Arial Narrow"/>
                          <a:ea typeface="Arial Narrow"/>
                          <a:cs typeface="Arial Narrow"/>
                          <a:sym typeface="Arial Narrow"/>
                        </a:rPr>
                        <a:t>Lasithi</a:t>
                      </a:r>
                      <a:r>
                        <a:rPr lang="en-US" sz="1200" dirty="0">
                          <a:latin typeface="Arial Narrow"/>
                          <a:ea typeface="Arial Narrow"/>
                          <a:cs typeface="Arial Narrow"/>
                          <a:sym typeface="Arial Narrow"/>
                        </a:rPr>
                        <a:t>, Crete</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2760">
                <a:tc>
                  <a:txBody>
                    <a:bodyPr/>
                    <a:lstStyle/>
                    <a:p>
                      <a:pPr marL="0" marR="0" lvl="0" indent="0" algn="r" rtl="0">
                        <a:spcBef>
                          <a:spcPts val="0"/>
                        </a:spcBef>
                        <a:spcAft>
                          <a:spcPts val="0"/>
                        </a:spcAft>
                        <a:buNone/>
                      </a:pPr>
                      <a:r>
                        <a:rPr lang="en-US" sz="1200" dirty="0">
                          <a:latin typeface="Arial Narrow"/>
                          <a:ea typeface="Arial Narrow"/>
                          <a:cs typeface="Arial Narrow"/>
                          <a:sym typeface="Arial Narrow"/>
                        </a:rPr>
                        <a:t>Country</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latin typeface="Arial Narrow"/>
                          <a:ea typeface="Arial Narrow"/>
                          <a:cs typeface="Arial Narrow"/>
                          <a:sym typeface="Arial Narrow"/>
                        </a:rPr>
                        <a:t>Greece</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2760">
                <a:tc>
                  <a:txBody>
                    <a:bodyPr/>
                    <a:lstStyle/>
                    <a:p>
                      <a:pPr marL="0" marR="0" lvl="0" indent="0" algn="r" rtl="0">
                        <a:spcBef>
                          <a:spcPts val="0"/>
                        </a:spcBef>
                        <a:spcAft>
                          <a:spcPts val="0"/>
                        </a:spcAft>
                        <a:buNone/>
                      </a:pPr>
                      <a:r>
                        <a:rPr lang="en-US" sz="1200" dirty="0">
                          <a:latin typeface="Arial Narrow"/>
                          <a:ea typeface="Arial Narrow"/>
                          <a:cs typeface="Arial Narrow"/>
                          <a:sym typeface="Arial Narrow"/>
                        </a:rPr>
                        <a:t>Website</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latin typeface="Arial Narrow"/>
                          <a:ea typeface="Arial Narrow"/>
                          <a:cs typeface="Arial Narrow"/>
                          <a:sym typeface="Arial Narrow"/>
                        </a:rPr>
                        <a:t>https://dipe.las.sch.gr/</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2760">
                <a:tc>
                  <a:txBody>
                    <a:bodyPr/>
                    <a:lstStyle/>
                    <a:p>
                      <a:pPr marL="0" marR="0" lvl="0" indent="0" algn="r" rtl="0">
                        <a:spcBef>
                          <a:spcPts val="0"/>
                        </a:spcBef>
                        <a:spcAft>
                          <a:spcPts val="0"/>
                        </a:spcAft>
                        <a:buNone/>
                      </a:pPr>
                      <a:r>
                        <a:rPr lang="en-US" sz="1200" dirty="0">
                          <a:latin typeface="Arial Narrow"/>
                          <a:ea typeface="Arial Narrow"/>
                          <a:cs typeface="Arial Narrow"/>
                          <a:sym typeface="Arial Narrow"/>
                        </a:rPr>
                        <a:t>Erasmus+ Blog</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latin typeface="Arial Narrow"/>
                          <a:ea typeface="Arial Narrow"/>
                          <a:cs typeface="Arial Narrow"/>
                          <a:sym typeface="Arial Narrow"/>
                        </a:rPr>
                        <a:t>https://blogs.sch.gr/dipelas/</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2760">
                <a:tc>
                  <a:txBody>
                    <a:bodyPr/>
                    <a:lstStyle/>
                    <a:p>
                      <a:pPr marL="0" marR="0" lvl="0" indent="0" algn="r" rtl="0">
                        <a:spcBef>
                          <a:spcPts val="0"/>
                        </a:spcBef>
                        <a:spcAft>
                          <a:spcPts val="0"/>
                        </a:spcAft>
                        <a:buNone/>
                      </a:pPr>
                      <a:r>
                        <a:rPr lang="en-US" sz="1200" dirty="0">
                          <a:latin typeface="Arial Narrow"/>
                          <a:ea typeface="Arial Narrow"/>
                          <a:cs typeface="Arial Narrow"/>
                          <a:sym typeface="Arial Narrow"/>
                        </a:rPr>
                        <a:t>Email</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latin typeface="Arial Narrow"/>
                          <a:ea typeface="Arial Narrow"/>
                          <a:cs typeface="Arial Narrow"/>
                          <a:sym typeface="Arial Narrow"/>
                        </a:rPr>
                        <a:t>dipelas.erasmus@gmail.com</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32760">
                <a:tc>
                  <a:txBody>
                    <a:bodyPr/>
                    <a:lstStyle/>
                    <a:p>
                      <a:pPr marL="0" marR="0" lvl="0" indent="0" algn="r" rtl="0">
                        <a:spcBef>
                          <a:spcPts val="0"/>
                        </a:spcBef>
                        <a:spcAft>
                          <a:spcPts val="0"/>
                        </a:spcAft>
                        <a:buNone/>
                      </a:pPr>
                      <a:r>
                        <a:rPr lang="en-US" sz="1200" dirty="0">
                          <a:latin typeface="Arial Narrow"/>
                          <a:ea typeface="Arial Narrow"/>
                          <a:cs typeface="Arial Narrow"/>
                          <a:sym typeface="Arial Narrow"/>
                        </a:rPr>
                        <a:t>Telephones</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a:latin typeface="Arial Narrow"/>
                          <a:ea typeface="Arial Narrow"/>
                          <a:cs typeface="Arial Narrow"/>
                          <a:sym typeface="Arial Narrow"/>
                        </a:rPr>
                        <a:t>+</a:t>
                      </a:r>
                      <a:r>
                        <a:rPr lang="en-US" sz="1200" smtClean="0">
                          <a:latin typeface="Arial Narrow"/>
                          <a:ea typeface="Arial Narrow"/>
                          <a:cs typeface="Arial Narrow"/>
                          <a:sym typeface="Arial Narrow"/>
                        </a:rPr>
                        <a:t>302841305073, </a:t>
                      </a:r>
                      <a:r>
                        <a:rPr lang="en-US" sz="1200">
                          <a:latin typeface="Arial Narrow"/>
                          <a:ea typeface="Arial Narrow"/>
                          <a:cs typeface="Arial Narrow"/>
                          <a:sym typeface="Arial Narrow"/>
                        </a:rPr>
                        <a:t>+</a:t>
                      </a:r>
                      <a:r>
                        <a:rPr lang="en-US" sz="1200" smtClean="0">
                          <a:latin typeface="Arial Narrow"/>
                          <a:ea typeface="Arial Narrow"/>
                          <a:cs typeface="Arial Narrow"/>
                          <a:sym typeface="Arial Narrow"/>
                        </a:rPr>
                        <a:t>302841305096</a:t>
                      </a:r>
                      <a:endParaRPr sz="1200">
                        <a:latin typeface="Arial Narrow"/>
                        <a:ea typeface="Arial Narrow"/>
                        <a:cs typeface="Arial Narrow"/>
                        <a:sym typeface="Arial Narro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337" name="Google Shape;337;p13"/>
          <p:cNvSpPr txBox="1">
            <a:spLocks noGrp="1"/>
          </p:cNvSpPr>
          <p:nvPr>
            <p:ph type="title" idx="4294967295"/>
          </p:nvPr>
        </p:nvSpPr>
        <p:spPr>
          <a:xfrm>
            <a:off x="2832097" y="676282"/>
            <a:ext cx="6268840" cy="7873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11D19"/>
              </a:buClr>
              <a:buSzPts val="3600"/>
              <a:buFont typeface="Garamond"/>
              <a:buNone/>
            </a:pPr>
            <a:r>
              <a:rPr lang="en-US" sz="3600">
                <a:solidFill>
                  <a:srgbClr val="511D19"/>
                </a:solidFill>
              </a:rPr>
              <a:t>Thank you for your attention!</a:t>
            </a:r>
            <a:endParaRPr sz="3600">
              <a:solidFill>
                <a:srgbClr val="511D19"/>
              </a:solidFill>
            </a:endParaRPr>
          </a:p>
        </p:txBody>
      </p:sp>
      <p:sp>
        <p:nvSpPr>
          <p:cNvPr id="338" name="Google Shape;338;p13"/>
          <p:cNvSpPr txBox="1"/>
          <p:nvPr/>
        </p:nvSpPr>
        <p:spPr>
          <a:xfrm>
            <a:off x="4938543" y="1412822"/>
            <a:ext cx="20559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Garamond"/>
                <a:ea typeface="Garamond"/>
                <a:cs typeface="Garamond"/>
                <a:sym typeface="Garamond"/>
              </a:rPr>
              <a:t>General Information</a:t>
            </a:r>
            <a:endParaRPr sz="1800">
              <a:solidFill>
                <a:schemeClr val="dk1"/>
              </a:solidFill>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
        <p:cNvGrpSpPr/>
        <p:nvPr/>
      </p:nvGrpSpPr>
      <p:grpSpPr>
        <a:xfrm>
          <a:off x="0" y="0"/>
          <a:ext cx="0" cy="0"/>
          <a:chOff x="0" y="0"/>
          <a:chExt cx="0" cy="0"/>
        </a:xfrm>
      </p:grpSpPr>
      <p:sp>
        <p:nvSpPr>
          <p:cNvPr id="234" name="Google Shape;234;p2"/>
          <p:cNvSpPr txBox="1"/>
          <p:nvPr/>
        </p:nvSpPr>
        <p:spPr>
          <a:xfrm>
            <a:off x="4367281" y="2191656"/>
            <a:ext cx="361823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Garamond"/>
                <a:ea typeface="Garamond"/>
                <a:cs typeface="Garamond"/>
                <a:sym typeface="Garamond"/>
              </a:rPr>
              <a:t>Our Organization is the</a:t>
            </a:r>
            <a:endParaRPr sz="2800">
              <a:solidFill>
                <a:schemeClr val="dk1"/>
              </a:solidFill>
              <a:latin typeface="Garamond"/>
              <a:ea typeface="Garamond"/>
              <a:cs typeface="Garamond"/>
              <a:sym typeface="Garamond"/>
            </a:endParaRPr>
          </a:p>
        </p:txBody>
      </p:sp>
      <p:sp>
        <p:nvSpPr>
          <p:cNvPr id="235" name="Google Shape;235;p2"/>
          <p:cNvSpPr txBox="1"/>
          <p:nvPr/>
        </p:nvSpPr>
        <p:spPr>
          <a:xfrm>
            <a:off x="2578395" y="4060370"/>
            <a:ext cx="719600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Garamond"/>
                <a:ea typeface="Garamond"/>
                <a:cs typeface="Garamond"/>
                <a:sym typeface="Garamond"/>
              </a:rPr>
              <a:t>Directorate of Primary Education in Lasithi</a:t>
            </a:r>
            <a:endParaRPr sz="3200">
              <a:solidFill>
                <a:schemeClr val="dk1"/>
              </a:solidFill>
              <a:latin typeface="Garamond"/>
              <a:ea typeface="Garamond"/>
              <a:cs typeface="Garamond"/>
              <a:sym typeface="Garamond"/>
            </a:endParaRPr>
          </a:p>
          <a:p>
            <a:pPr marL="0" marR="0" lvl="0" indent="0" algn="ctr" rtl="0">
              <a:spcBef>
                <a:spcPts val="0"/>
              </a:spcBef>
              <a:spcAft>
                <a:spcPts val="0"/>
              </a:spcAft>
              <a:buNone/>
            </a:pPr>
            <a:r>
              <a:rPr lang="en-US" sz="2800">
                <a:solidFill>
                  <a:schemeClr val="dk1"/>
                </a:solidFill>
                <a:latin typeface="Garamond"/>
                <a:ea typeface="Garamond"/>
                <a:cs typeface="Garamond"/>
                <a:sym typeface="Garamond"/>
              </a:rPr>
              <a:t>(DPEL)</a:t>
            </a:r>
            <a:endParaRPr sz="2800">
              <a:solidFill>
                <a:schemeClr val="dk1"/>
              </a:solidFill>
              <a:latin typeface="Garamond"/>
              <a:ea typeface="Garamond"/>
              <a:cs typeface="Garamond"/>
              <a:sym typeface="Garamond"/>
            </a:endParaRPr>
          </a:p>
        </p:txBody>
      </p:sp>
      <p:pic>
        <p:nvPicPr>
          <p:cNvPr id="236" name="Google Shape;236;p2"/>
          <p:cNvPicPr preferRelativeResize="0"/>
          <p:nvPr/>
        </p:nvPicPr>
        <p:blipFill rotWithShape="1">
          <a:blip r:embed="rId4">
            <a:alphaModFix/>
          </a:blip>
          <a:srcRect/>
          <a:stretch/>
        </p:blipFill>
        <p:spPr>
          <a:xfrm>
            <a:off x="0" y="0"/>
            <a:ext cx="1440000" cy="1440000"/>
          </a:xfrm>
          <a:prstGeom prst="rect">
            <a:avLst/>
          </a:prstGeom>
          <a:noFill/>
          <a:ln>
            <a:noFill/>
          </a:ln>
        </p:spPr>
      </p:pic>
      <p:pic>
        <p:nvPicPr>
          <p:cNvPr id="237" name="Google Shape;237;p2"/>
          <p:cNvPicPr preferRelativeResize="0"/>
          <p:nvPr/>
        </p:nvPicPr>
        <p:blipFill rotWithShape="1">
          <a:blip r:embed="rId5">
            <a:alphaModFix/>
          </a:blip>
          <a:srcRect/>
          <a:stretch/>
        </p:blipFill>
        <p:spPr>
          <a:xfrm>
            <a:off x="10671177" y="75143"/>
            <a:ext cx="1440000" cy="131007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1"/>
        <p:cNvGrpSpPr/>
        <p:nvPr/>
      </p:nvGrpSpPr>
      <p:grpSpPr>
        <a:xfrm>
          <a:off x="0" y="0"/>
          <a:ext cx="0" cy="0"/>
          <a:chOff x="0" y="0"/>
          <a:chExt cx="0" cy="0"/>
        </a:xfrm>
      </p:grpSpPr>
      <p:pic>
        <p:nvPicPr>
          <p:cNvPr id="242" name="Google Shape;242;p3"/>
          <p:cNvPicPr preferRelativeResize="0"/>
          <p:nvPr/>
        </p:nvPicPr>
        <p:blipFill rotWithShape="1">
          <a:blip r:embed="rId4">
            <a:alphaModFix/>
          </a:blip>
          <a:srcRect/>
          <a:stretch/>
        </p:blipFill>
        <p:spPr>
          <a:xfrm>
            <a:off x="0" y="0"/>
            <a:ext cx="1440000" cy="1440000"/>
          </a:xfrm>
          <a:prstGeom prst="rect">
            <a:avLst/>
          </a:prstGeom>
          <a:noFill/>
          <a:ln>
            <a:noFill/>
          </a:ln>
        </p:spPr>
      </p:pic>
      <p:sp>
        <p:nvSpPr>
          <p:cNvPr id="243" name="Google Shape;243;p3"/>
          <p:cNvSpPr txBox="1"/>
          <p:nvPr/>
        </p:nvSpPr>
        <p:spPr>
          <a:xfrm>
            <a:off x="3529841" y="2082474"/>
            <a:ext cx="52931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Garamond"/>
                <a:ea typeface="Garamond"/>
                <a:cs typeface="Garamond"/>
                <a:sym typeface="Garamond"/>
              </a:rPr>
              <a:t>We are located in Lasithi’s Prefecture</a:t>
            </a:r>
            <a:endParaRPr/>
          </a:p>
          <a:p>
            <a:pPr marL="0" marR="0" lvl="0" indent="0" algn="ctr" rtl="0">
              <a:spcBef>
                <a:spcPts val="0"/>
              </a:spcBef>
              <a:spcAft>
                <a:spcPts val="0"/>
              </a:spcAft>
              <a:buNone/>
            </a:pPr>
            <a:r>
              <a:rPr lang="en-US" sz="2800">
                <a:solidFill>
                  <a:schemeClr val="dk1"/>
                </a:solidFill>
                <a:latin typeface="Garamond"/>
                <a:ea typeface="Garamond"/>
                <a:cs typeface="Garamond"/>
                <a:sym typeface="Garamond"/>
              </a:rPr>
              <a:t>in Crete, Greece</a:t>
            </a:r>
            <a:endParaRPr sz="2800">
              <a:solidFill>
                <a:schemeClr val="dk1"/>
              </a:solidFill>
              <a:latin typeface="Garamond"/>
              <a:ea typeface="Garamond"/>
              <a:cs typeface="Garamond"/>
              <a:sym typeface="Garamond"/>
            </a:endParaRPr>
          </a:p>
        </p:txBody>
      </p:sp>
      <p:pic>
        <p:nvPicPr>
          <p:cNvPr id="244" name="Google Shape;244;p3"/>
          <p:cNvPicPr preferRelativeResize="0"/>
          <p:nvPr/>
        </p:nvPicPr>
        <p:blipFill rotWithShape="1">
          <a:blip r:embed="rId5">
            <a:alphaModFix/>
          </a:blip>
          <a:srcRect/>
          <a:stretch/>
        </p:blipFill>
        <p:spPr>
          <a:xfrm>
            <a:off x="3529841" y="3616657"/>
            <a:ext cx="5154939" cy="1654077"/>
          </a:xfrm>
          <a:prstGeom prst="rect">
            <a:avLst/>
          </a:prstGeom>
          <a:noFill/>
          <a:ln>
            <a:noFill/>
          </a:ln>
        </p:spPr>
      </p:pic>
      <p:pic>
        <p:nvPicPr>
          <p:cNvPr id="245" name="Google Shape;245;p3"/>
          <p:cNvPicPr preferRelativeResize="0"/>
          <p:nvPr/>
        </p:nvPicPr>
        <p:blipFill rotWithShape="1">
          <a:blip r:embed="rId6">
            <a:alphaModFix/>
          </a:blip>
          <a:srcRect/>
          <a:stretch/>
        </p:blipFill>
        <p:spPr>
          <a:xfrm>
            <a:off x="163934" y="3816810"/>
            <a:ext cx="2841606" cy="2925183"/>
          </a:xfrm>
          <a:prstGeom prst="rect">
            <a:avLst/>
          </a:prstGeom>
          <a:noFill/>
          <a:ln>
            <a:noFill/>
          </a:ln>
        </p:spPr>
      </p:pic>
      <p:cxnSp>
        <p:nvCxnSpPr>
          <p:cNvPr id="246" name="Google Shape;246;p3"/>
          <p:cNvCxnSpPr/>
          <p:nvPr/>
        </p:nvCxnSpPr>
        <p:spPr>
          <a:xfrm rot="10800000" flipH="1">
            <a:off x="1440000" y="3957137"/>
            <a:ext cx="2089841" cy="2375424"/>
          </a:xfrm>
          <a:prstGeom prst="straightConnector1">
            <a:avLst/>
          </a:prstGeom>
          <a:noFill/>
          <a:ln w="9525" cap="flat" cmpd="sng">
            <a:solidFill>
              <a:schemeClr val="accent1">
                <a:alpha val="40000"/>
              </a:schemeClr>
            </a:solidFill>
            <a:prstDash val="solid"/>
            <a:round/>
            <a:headEnd type="none" w="sm" len="sm"/>
            <a:tailEnd type="none" w="sm" len="sm"/>
          </a:ln>
        </p:spPr>
      </p:cxnSp>
      <p:cxnSp>
        <p:nvCxnSpPr>
          <p:cNvPr id="247" name="Google Shape;247;p3"/>
          <p:cNvCxnSpPr/>
          <p:nvPr/>
        </p:nvCxnSpPr>
        <p:spPr>
          <a:xfrm rot="10800000" flipH="1">
            <a:off x="2380593" y="4995081"/>
            <a:ext cx="5999132" cy="1689498"/>
          </a:xfrm>
          <a:prstGeom prst="straightConnector1">
            <a:avLst/>
          </a:prstGeom>
          <a:noFill/>
          <a:ln w="9525" cap="flat" cmpd="sng">
            <a:solidFill>
              <a:schemeClr val="accent1">
                <a:alpha val="40000"/>
              </a:schemeClr>
            </a:solidFill>
            <a:prstDash val="solid"/>
            <a:round/>
            <a:headEnd type="none" w="sm" len="sm"/>
            <a:tailEnd type="none" w="sm" len="sm"/>
          </a:ln>
        </p:spPr>
      </p:cxnSp>
      <p:pic>
        <p:nvPicPr>
          <p:cNvPr id="248" name="Google Shape;248;p3"/>
          <p:cNvPicPr preferRelativeResize="0"/>
          <p:nvPr/>
        </p:nvPicPr>
        <p:blipFill rotWithShape="1">
          <a:blip r:embed="rId7">
            <a:alphaModFix/>
          </a:blip>
          <a:srcRect/>
          <a:stretch/>
        </p:blipFill>
        <p:spPr>
          <a:xfrm rot="1604819">
            <a:off x="7241478" y="3852516"/>
            <a:ext cx="1160068" cy="928054"/>
          </a:xfrm>
          <a:prstGeom prst="rect">
            <a:avLst/>
          </a:prstGeom>
          <a:noFill/>
          <a:ln>
            <a:noFill/>
          </a:ln>
        </p:spPr>
      </p:pic>
      <p:pic>
        <p:nvPicPr>
          <p:cNvPr id="249" name="Google Shape;249;p3"/>
          <p:cNvPicPr preferRelativeResize="0"/>
          <p:nvPr/>
        </p:nvPicPr>
        <p:blipFill rotWithShape="1">
          <a:blip r:embed="rId8">
            <a:alphaModFix/>
          </a:blip>
          <a:srcRect/>
          <a:stretch/>
        </p:blipFill>
        <p:spPr>
          <a:xfrm>
            <a:off x="10671177" y="75143"/>
            <a:ext cx="1440000" cy="131007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pic>
        <p:nvPicPr>
          <p:cNvPr id="254" name="Google Shape;254;p4"/>
          <p:cNvPicPr preferRelativeResize="0"/>
          <p:nvPr/>
        </p:nvPicPr>
        <p:blipFill rotWithShape="1">
          <a:blip r:embed="rId4">
            <a:alphaModFix/>
          </a:blip>
          <a:srcRect/>
          <a:stretch/>
        </p:blipFill>
        <p:spPr>
          <a:xfrm>
            <a:off x="0" y="0"/>
            <a:ext cx="1440000" cy="1440000"/>
          </a:xfrm>
          <a:prstGeom prst="rect">
            <a:avLst/>
          </a:prstGeom>
          <a:noFill/>
          <a:ln>
            <a:noFill/>
          </a:ln>
        </p:spPr>
      </p:pic>
      <p:sp>
        <p:nvSpPr>
          <p:cNvPr id="255" name="Google Shape;255;p4"/>
          <p:cNvSpPr txBox="1"/>
          <p:nvPr/>
        </p:nvSpPr>
        <p:spPr>
          <a:xfrm>
            <a:off x="2507458" y="2096122"/>
            <a:ext cx="716754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Garamond"/>
                <a:ea typeface="Garamond"/>
                <a:cs typeface="Garamond"/>
                <a:sym typeface="Garamond"/>
              </a:rPr>
              <a:t>DPEL is a Public Educational Organization</a:t>
            </a:r>
            <a:endParaRPr/>
          </a:p>
        </p:txBody>
      </p:sp>
      <p:sp>
        <p:nvSpPr>
          <p:cNvPr id="256" name="Google Shape;256;p4"/>
          <p:cNvSpPr txBox="1"/>
          <p:nvPr/>
        </p:nvSpPr>
        <p:spPr>
          <a:xfrm>
            <a:off x="2494481" y="3648542"/>
            <a:ext cx="7187289"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solidFill>
                  <a:schemeClr val="dk1"/>
                </a:solidFill>
                <a:latin typeface="Garamond"/>
                <a:ea typeface="Garamond"/>
                <a:cs typeface="Garamond"/>
                <a:sym typeface="Garamond"/>
              </a:rPr>
              <a:t>which aims to coordinate, guide and support</a:t>
            </a:r>
            <a:endParaRPr dirty="0"/>
          </a:p>
          <a:p>
            <a:pPr marL="0" marR="0" lvl="0" indent="0" algn="ctr" rtl="0">
              <a:spcBef>
                <a:spcPts val="0"/>
              </a:spcBef>
              <a:spcAft>
                <a:spcPts val="0"/>
              </a:spcAft>
              <a:buNone/>
            </a:pPr>
            <a:r>
              <a:rPr lang="en-US" sz="2800" dirty="0">
                <a:solidFill>
                  <a:schemeClr val="dk1"/>
                </a:solidFill>
                <a:latin typeface="Garamond"/>
                <a:ea typeface="Garamond"/>
                <a:cs typeface="Garamond"/>
                <a:sym typeface="Garamond"/>
              </a:rPr>
              <a:t>the Kindergartens and Primary Education Schools</a:t>
            </a:r>
            <a:endParaRPr dirty="0"/>
          </a:p>
          <a:p>
            <a:pPr marL="0" marR="0" lvl="0" indent="0" algn="ctr" rtl="0">
              <a:spcBef>
                <a:spcPts val="0"/>
              </a:spcBef>
              <a:spcAft>
                <a:spcPts val="0"/>
              </a:spcAft>
              <a:buNone/>
            </a:pPr>
            <a:r>
              <a:rPr lang="en-US" sz="2800" dirty="0">
                <a:solidFill>
                  <a:schemeClr val="dk1"/>
                </a:solidFill>
                <a:latin typeface="Garamond"/>
                <a:ea typeface="Garamond"/>
                <a:cs typeface="Garamond"/>
                <a:sym typeface="Garamond"/>
              </a:rPr>
              <a:t>of </a:t>
            </a:r>
            <a:r>
              <a:rPr lang="en-US" sz="2800" dirty="0" smtClean="0">
                <a:solidFill>
                  <a:schemeClr val="dk1"/>
                </a:solidFill>
                <a:latin typeface="Garamond"/>
                <a:ea typeface="Garamond"/>
                <a:cs typeface="Garamond"/>
                <a:sym typeface="Garamond"/>
              </a:rPr>
              <a:t>the </a:t>
            </a:r>
            <a:r>
              <a:rPr lang="en-US" sz="2800" dirty="0" err="1" smtClean="0">
                <a:solidFill>
                  <a:schemeClr val="dk1"/>
                </a:solidFill>
                <a:latin typeface="Garamond"/>
                <a:ea typeface="Garamond"/>
                <a:cs typeface="Garamond"/>
                <a:sym typeface="Garamond"/>
              </a:rPr>
              <a:t>Lasithi</a:t>
            </a:r>
            <a:r>
              <a:rPr lang="en-US" sz="2800" dirty="0" smtClean="0">
                <a:solidFill>
                  <a:schemeClr val="dk1"/>
                </a:solidFill>
                <a:latin typeface="Garamond"/>
                <a:ea typeface="Garamond"/>
                <a:cs typeface="Garamond"/>
                <a:sym typeface="Garamond"/>
              </a:rPr>
              <a:t> </a:t>
            </a:r>
            <a:r>
              <a:rPr lang="en-US" sz="2800" dirty="0" err="1" smtClean="0">
                <a:solidFill>
                  <a:schemeClr val="dk1"/>
                </a:solidFill>
                <a:latin typeface="Garamond"/>
                <a:ea typeface="Garamond"/>
                <a:cs typeface="Garamond"/>
                <a:sym typeface="Garamond"/>
              </a:rPr>
              <a:t>Perfecture</a:t>
            </a:r>
            <a:r>
              <a:rPr lang="en-US" sz="2800" dirty="0" smtClean="0">
                <a:solidFill>
                  <a:schemeClr val="dk1"/>
                </a:solidFill>
                <a:latin typeface="Garamond"/>
                <a:ea typeface="Garamond"/>
                <a:cs typeface="Garamond"/>
                <a:sym typeface="Garamond"/>
              </a:rPr>
              <a:t>.</a:t>
            </a:r>
            <a:endParaRPr sz="2400" dirty="0">
              <a:solidFill>
                <a:schemeClr val="dk1"/>
              </a:solidFill>
              <a:latin typeface="Garamond"/>
              <a:ea typeface="Garamond"/>
              <a:cs typeface="Garamond"/>
              <a:sym typeface="Garamond"/>
            </a:endParaRPr>
          </a:p>
        </p:txBody>
      </p:sp>
      <p:pic>
        <p:nvPicPr>
          <p:cNvPr id="257" name="Google Shape;257;p4"/>
          <p:cNvPicPr preferRelativeResize="0"/>
          <p:nvPr/>
        </p:nvPicPr>
        <p:blipFill rotWithShape="1">
          <a:blip r:embed="rId5">
            <a:alphaModFix/>
          </a:blip>
          <a:srcRect/>
          <a:stretch/>
        </p:blipFill>
        <p:spPr>
          <a:xfrm>
            <a:off x="10671177" y="75143"/>
            <a:ext cx="1440000" cy="1310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1"/>
        <p:cNvGrpSpPr/>
        <p:nvPr/>
      </p:nvGrpSpPr>
      <p:grpSpPr>
        <a:xfrm>
          <a:off x="0" y="0"/>
          <a:ext cx="0" cy="0"/>
          <a:chOff x="0" y="0"/>
          <a:chExt cx="0" cy="0"/>
        </a:xfrm>
      </p:grpSpPr>
      <p:pic>
        <p:nvPicPr>
          <p:cNvPr id="262" name="Google Shape;262;p5"/>
          <p:cNvPicPr preferRelativeResize="0"/>
          <p:nvPr/>
        </p:nvPicPr>
        <p:blipFill rotWithShape="1">
          <a:blip r:embed="rId4">
            <a:alphaModFix/>
          </a:blip>
          <a:srcRect/>
          <a:stretch/>
        </p:blipFill>
        <p:spPr>
          <a:xfrm>
            <a:off x="609600" y="612172"/>
            <a:ext cx="1440000" cy="1440000"/>
          </a:xfrm>
          <a:prstGeom prst="rect">
            <a:avLst/>
          </a:prstGeom>
          <a:noFill/>
          <a:ln>
            <a:noFill/>
          </a:ln>
        </p:spPr>
      </p:pic>
      <p:sp>
        <p:nvSpPr>
          <p:cNvPr id="263" name="Google Shape;263;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11D19"/>
              </a:buClr>
              <a:buSzPts val="4400"/>
              <a:buFont typeface="Garamond"/>
              <a:buNone/>
            </a:pPr>
            <a:r>
              <a:rPr lang="en-US">
                <a:solidFill>
                  <a:srgbClr val="511D19"/>
                </a:solidFill>
              </a:rPr>
              <a:t>Our Mission</a:t>
            </a:r>
            <a:br>
              <a:rPr lang="en-US">
                <a:solidFill>
                  <a:srgbClr val="511D19"/>
                </a:solidFill>
              </a:rPr>
            </a:br>
            <a:r>
              <a:rPr lang="en-US" sz="3100">
                <a:solidFill>
                  <a:srgbClr val="511D19"/>
                </a:solidFill>
              </a:rPr>
              <a:t>“Quality and Safe Education for All”</a:t>
            </a:r>
            <a:endParaRPr sz="3100">
              <a:solidFill>
                <a:srgbClr val="511D19"/>
              </a:solidFill>
            </a:endParaRPr>
          </a:p>
        </p:txBody>
      </p:sp>
      <p:sp>
        <p:nvSpPr>
          <p:cNvPr id="264" name="Google Shape;264;p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2760"/>
              <a:buNone/>
            </a:pPr>
            <a:r>
              <a:rPr lang="en-US">
                <a:solidFill>
                  <a:srgbClr val="511D19"/>
                </a:solidFill>
              </a:rPr>
              <a:t>DPEL’s basic goal is the continuous upgrading of the education (formal and non-formal) provided to our schools learners.</a:t>
            </a:r>
            <a:endParaRPr/>
          </a:p>
          <a:p>
            <a:pPr marL="0" lvl="0" indent="0" algn="l" rtl="0">
              <a:spcBef>
                <a:spcPts val="1080"/>
              </a:spcBef>
              <a:spcAft>
                <a:spcPts val="0"/>
              </a:spcAft>
              <a:buSzPts val="2760"/>
              <a:buNone/>
            </a:pPr>
            <a:r>
              <a:rPr lang="en-US">
                <a:solidFill>
                  <a:srgbClr val="511D19"/>
                </a:solidFill>
              </a:rPr>
              <a:t>Our educational policy is governed by the values of:</a:t>
            </a:r>
            <a:endParaRPr/>
          </a:p>
          <a:p>
            <a:pPr marL="627063" lvl="0" indent="-273049" algn="l" rtl="0">
              <a:spcBef>
                <a:spcPts val="1080"/>
              </a:spcBef>
              <a:spcAft>
                <a:spcPts val="0"/>
              </a:spcAft>
              <a:buSzPts val="2760"/>
              <a:buChar char="•"/>
            </a:pPr>
            <a:r>
              <a:rPr lang="en-US">
                <a:solidFill>
                  <a:srgbClr val="511D19"/>
                </a:solidFill>
              </a:rPr>
              <a:t>Equality</a:t>
            </a:r>
            <a:endParaRPr/>
          </a:p>
          <a:p>
            <a:pPr marL="627063" lvl="1" indent="-273049" algn="l" rtl="0">
              <a:spcBef>
                <a:spcPts val="1080"/>
              </a:spcBef>
              <a:spcAft>
                <a:spcPts val="0"/>
              </a:spcAft>
              <a:buSzPts val="2760"/>
              <a:buChar char="•"/>
            </a:pPr>
            <a:r>
              <a:rPr lang="en-US" sz="2400">
                <a:solidFill>
                  <a:srgbClr val="511D19"/>
                </a:solidFill>
              </a:rPr>
              <a:t>Inclusion</a:t>
            </a:r>
            <a:endParaRPr/>
          </a:p>
          <a:p>
            <a:pPr marL="627063" lvl="1" indent="-273049" algn="l" rtl="0">
              <a:spcBef>
                <a:spcPts val="1080"/>
              </a:spcBef>
              <a:spcAft>
                <a:spcPts val="0"/>
              </a:spcAft>
              <a:buSzPts val="2760"/>
              <a:buChar char="•"/>
            </a:pPr>
            <a:r>
              <a:rPr lang="en-US" sz="2400">
                <a:solidFill>
                  <a:srgbClr val="511D19"/>
                </a:solidFill>
              </a:rPr>
              <a:t>Creativity</a:t>
            </a:r>
            <a:endParaRPr/>
          </a:p>
          <a:p>
            <a:pPr marL="627063" lvl="1" indent="-273049" algn="l" rtl="0">
              <a:spcBef>
                <a:spcPts val="1080"/>
              </a:spcBef>
              <a:spcAft>
                <a:spcPts val="0"/>
              </a:spcAft>
              <a:buSzPts val="2760"/>
              <a:buChar char="•"/>
            </a:pPr>
            <a:r>
              <a:rPr lang="en-US" sz="2400">
                <a:solidFill>
                  <a:srgbClr val="511D19"/>
                </a:solidFill>
              </a:rPr>
              <a:t>Innovation</a:t>
            </a:r>
            <a:endParaRPr/>
          </a:p>
        </p:txBody>
      </p:sp>
      <p:pic>
        <p:nvPicPr>
          <p:cNvPr id="265" name="Google Shape;265;p5"/>
          <p:cNvPicPr preferRelativeResize="0"/>
          <p:nvPr/>
        </p:nvPicPr>
        <p:blipFill rotWithShape="1">
          <a:blip r:embed="rId5">
            <a:alphaModFix/>
          </a:blip>
          <a:srcRect/>
          <a:stretch/>
        </p:blipFill>
        <p:spPr>
          <a:xfrm>
            <a:off x="10083131" y="677134"/>
            <a:ext cx="1440000" cy="1310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9"/>
        <p:cNvGrpSpPr/>
        <p:nvPr/>
      </p:nvGrpSpPr>
      <p:grpSpPr>
        <a:xfrm>
          <a:off x="0" y="0"/>
          <a:ext cx="0" cy="0"/>
          <a:chOff x="0" y="0"/>
          <a:chExt cx="0" cy="0"/>
        </a:xfrm>
      </p:grpSpPr>
      <p:pic>
        <p:nvPicPr>
          <p:cNvPr id="270" name="Google Shape;270;p6"/>
          <p:cNvPicPr preferRelativeResize="0"/>
          <p:nvPr/>
        </p:nvPicPr>
        <p:blipFill rotWithShape="1">
          <a:blip r:embed="rId4">
            <a:alphaModFix/>
          </a:blip>
          <a:srcRect/>
          <a:stretch/>
        </p:blipFill>
        <p:spPr>
          <a:xfrm>
            <a:off x="612173" y="609601"/>
            <a:ext cx="1440000" cy="1440000"/>
          </a:xfrm>
          <a:prstGeom prst="rect">
            <a:avLst/>
          </a:prstGeom>
          <a:noFill/>
          <a:ln>
            <a:noFill/>
          </a:ln>
        </p:spPr>
      </p:pic>
      <p:sp>
        <p:nvSpPr>
          <p:cNvPr id="271" name="Google Shape;271;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11D19"/>
              </a:buClr>
              <a:buSzPts val="4000"/>
              <a:buFont typeface="Garamond"/>
              <a:buNone/>
            </a:pPr>
            <a:r>
              <a:rPr lang="en-US" sz="4000">
                <a:solidFill>
                  <a:srgbClr val="511D19"/>
                </a:solidFill>
              </a:rPr>
              <a:t>Our Learners’ Profile and Challenges</a:t>
            </a:r>
            <a:r>
              <a:rPr lang="en-US" sz="3600">
                <a:solidFill>
                  <a:srgbClr val="511D19"/>
                </a:solidFill>
              </a:rPr>
              <a:t>(I)</a:t>
            </a:r>
            <a:endParaRPr sz="4000">
              <a:solidFill>
                <a:srgbClr val="511D19"/>
              </a:solidFill>
            </a:endParaRPr>
          </a:p>
        </p:txBody>
      </p:sp>
      <p:sp>
        <p:nvSpPr>
          <p:cNvPr id="272" name="Google Shape;272;p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lnSpcReduction="10000"/>
          </a:bodyPr>
          <a:lstStyle/>
          <a:p>
            <a:pPr marL="0" lvl="0" indent="0" algn="just" rtl="0">
              <a:spcBef>
                <a:spcPts val="0"/>
              </a:spcBef>
              <a:spcAft>
                <a:spcPts val="0"/>
              </a:spcAft>
              <a:buSzPct val="115000"/>
              <a:buNone/>
            </a:pPr>
            <a:r>
              <a:rPr lang="en-US" dirty="0" err="1">
                <a:solidFill>
                  <a:srgbClr val="511D19"/>
                </a:solidFill>
              </a:rPr>
              <a:t>Lasithi</a:t>
            </a:r>
            <a:r>
              <a:rPr lang="en-US" dirty="0">
                <a:solidFill>
                  <a:srgbClr val="511D19"/>
                </a:solidFill>
              </a:rPr>
              <a:t> is listed as barren and problematic due to its social, geographical, residential and transportation conditions.</a:t>
            </a:r>
            <a:endParaRPr dirty="0"/>
          </a:p>
          <a:p>
            <a:pPr marL="265113" lvl="0" indent="0" algn="just" rtl="0">
              <a:spcBef>
                <a:spcPts val="1044"/>
              </a:spcBef>
              <a:spcAft>
                <a:spcPts val="0"/>
              </a:spcAft>
              <a:buSzPct val="115000"/>
              <a:buNone/>
            </a:pPr>
            <a:r>
              <a:rPr lang="en-US" dirty="0">
                <a:solidFill>
                  <a:srgbClr val="511D19"/>
                </a:solidFill>
              </a:rPr>
              <a:t>~50% of School Units located in small and remote villages results in</a:t>
            </a:r>
            <a:endParaRPr dirty="0"/>
          </a:p>
          <a:p>
            <a:pPr marL="538163" lvl="0" indent="-273049" algn="just" rtl="0">
              <a:spcBef>
                <a:spcPts val="1044"/>
              </a:spcBef>
              <a:spcAft>
                <a:spcPts val="0"/>
              </a:spcAft>
              <a:buSzPct val="115000"/>
              <a:buChar char="•"/>
            </a:pPr>
            <a:r>
              <a:rPr lang="en-US" dirty="0">
                <a:solidFill>
                  <a:srgbClr val="511D19"/>
                </a:solidFill>
              </a:rPr>
              <a:t>limited learners’ educational opportunities and access to supportive structures</a:t>
            </a:r>
            <a:endParaRPr dirty="0"/>
          </a:p>
          <a:p>
            <a:pPr marL="538163" lvl="0" indent="-273049" algn="just" rtl="0">
              <a:spcBef>
                <a:spcPts val="1044"/>
              </a:spcBef>
              <a:spcAft>
                <a:spcPts val="0"/>
              </a:spcAft>
              <a:buSzPct val="115000"/>
              <a:buChar char="•"/>
            </a:pPr>
            <a:r>
              <a:rPr lang="en-US" dirty="0">
                <a:solidFill>
                  <a:srgbClr val="511D19"/>
                </a:solidFill>
              </a:rPr>
              <a:t>excess students and teachers mobility</a:t>
            </a:r>
            <a:endParaRPr dirty="0"/>
          </a:p>
          <a:p>
            <a:pPr marL="538163" lvl="0" indent="-273049" algn="just" rtl="0">
              <a:spcBef>
                <a:spcPts val="1044"/>
              </a:spcBef>
              <a:spcAft>
                <a:spcPts val="0"/>
              </a:spcAft>
              <a:buSzPct val="115000"/>
              <a:buChar char="•"/>
            </a:pPr>
            <a:r>
              <a:rPr lang="en-US" dirty="0">
                <a:solidFill>
                  <a:srgbClr val="511D19"/>
                </a:solidFill>
              </a:rPr>
              <a:t>~40% of teaching staff consists of substitute educators even from other regions of the country. 	</a:t>
            </a:r>
            <a:endParaRPr dirty="0"/>
          </a:p>
          <a:p>
            <a:pPr marL="285750" lvl="0" indent="-285750" algn="l" rtl="0">
              <a:spcBef>
                <a:spcPts val="1044"/>
              </a:spcBef>
              <a:spcAft>
                <a:spcPts val="0"/>
              </a:spcAft>
              <a:buSzPct val="115000"/>
              <a:buNone/>
            </a:pPr>
            <a:endParaRPr dirty="0"/>
          </a:p>
        </p:txBody>
      </p:sp>
      <p:pic>
        <p:nvPicPr>
          <p:cNvPr id="273" name="Google Shape;273;p6"/>
          <p:cNvPicPr preferRelativeResize="0"/>
          <p:nvPr/>
        </p:nvPicPr>
        <p:blipFill rotWithShape="1">
          <a:blip r:embed="rId5">
            <a:alphaModFix/>
          </a:blip>
          <a:srcRect/>
          <a:stretch/>
        </p:blipFill>
        <p:spPr>
          <a:xfrm>
            <a:off x="10083131" y="677134"/>
            <a:ext cx="1440000" cy="1310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7"/>
        <p:cNvGrpSpPr/>
        <p:nvPr/>
      </p:nvGrpSpPr>
      <p:grpSpPr>
        <a:xfrm>
          <a:off x="0" y="0"/>
          <a:ext cx="0" cy="0"/>
          <a:chOff x="0" y="0"/>
          <a:chExt cx="0" cy="0"/>
        </a:xfrm>
      </p:grpSpPr>
      <p:pic>
        <p:nvPicPr>
          <p:cNvPr id="278" name="Google Shape;278;p7"/>
          <p:cNvPicPr preferRelativeResize="0"/>
          <p:nvPr/>
        </p:nvPicPr>
        <p:blipFill rotWithShape="1">
          <a:blip r:embed="rId4">
            <a:alphaModFix/>
          </a:blip>
          <a:srcRect/>
          <a:stretch/>
        </p:blipFill>
        <p:spPr>
          <a:xfrm>
            <a:off x="612173" y="609601"/>
            <a:ext cx="1440000" cy="1440000"/>
          </a:xfrm>
          <a:prstGeom prst="rect">
            <a:avLst/>
          </a:prstGeom>
          <a:noFill/>
          <a:ln>
            <a:noFill/>
          </a:ln>
        </p:spPr>
      </p:pic>
      <p:sp>
        <p:nvSpPr>
          <p:cNvPr id="279" name="Google Shape;279;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11D19"/>
              </a:buClr>
              <a:buSzPts val="4000"/>
              <a:buFont typeface="Garamond"/>
              <a:buNone/>
            </a:pPr>
            <a:r>
              <a:rPr lang="en-US" sz="4000">
                <a:solidFill>
                  <a:srgbClr val="511D19"/>
                </a:solidFill>
              </a:rPr>
              <a:t>Our Learners’ Profile and Challenges</a:t>
            </a:r>
            <a:r>
              <a:rPr lang="en-US" sz="3600">
                <a:solidFill>
                  <a:srgbClr val="511D19"/>
                </a:solidFill>
              </a:rPr>
              <a:t>(II)</a:t>
            </a:r>
            <a:endParaRPr sz="4000">
              <a:solidFill>
                <a:srgbClr val="511D19"/>
              </a:solidFill>
            </a:endParaRPr>
          </a:p>
        </p:txBody>
      </p:sp>
      <p:sp>
        <p:nvSpPr>
          <p:cNvPr id="280" name="Google Shape;280;p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ts val="2760"/>
              <a:buNone/>
            </a:pPr>
            <a:r>
              <a:rPr lang="en-US">
                <a:solidFill>
                  <a:srgbClr val="511D19"/>
                </a:solidFill>
              </a:rPr>
              <a:t>Our students, aged 4-12, come from a wide range of socio-economic backgrounds with the majority of their families having a low standard of living.</a:t>
            </a:r>
            <a:endParaRPr/>
          </a:p>
          <a:p>
            <a:pPr marL="0" lvl="0" indent="0" algn="just" rtl="0">
              <a:spcBef>
                <a:spcPts val="1080"/>
              </a:spcBef>
              <a:spcAft>
                <a:spcPts val="0"/>
              </a:spcAft>
              <a:buSzPts val="2760"/>
              <a:buNone/>
            </a:pPr>
            <a:r>
              <a:rPr lang="en-US">
                <a:solidFill>
                  <a:srgbClr val="511D19"/>
                </a:solidFill>
              </a:rPr>
              <a:t>Parents are mainly engaged in the primary sector or the tourism industry and have been particularly affected by both the Covid-19 crisis and the current financial/energy crisis.</a:t>
            </a:r>
            <a:endParaRPr/>
          </a:p>
          <a:p>
            <a:pPr marL="0" lvl="0" indent="0" algn="just" rtl="0">
              <a:spcBef>
                <a:spcPts val="1080"/>
              </a:spcBef>
              <a:spcAft>
                <a:spcPts val="0"/>
              </a:spcAft>
              <a:buSzPts val="2760"/>
              <a:buNone/>
            </a:pPr>
            <a:r>
              <a:rPr lang="en-US">
                <a:solidFill>
                  <a:srgbClr val="511D19"/>
                </a:solidFill>
              </a:rPr>
              <a:t>A large percentage of families are economic migrants with a low level of knowledge of Greek language. 	</a:t>
            </a:r>
            <a:endParaRPr/>
          </a:p>
        </p:txBody>
      </p:sp>
      <p:pic>
        <p:nvPicPr>
          <p:cNvPr id="281" name="Google Shape;281;p7"/>
          <p:cNvPicPr preferRelativeResize="0"/>
          <p:nvPr/>
        </p:nvPicPr>
        <p:blipFill rotWithShape="1">
          <a:blip r:embed="rId5">
            <a:alphaModFix/>
          </a:blip>
          <a:srcRect/>
          <a:stretch/>
        </p:blipFill>
        <p:spPr>
          <a:xfrm>
            <a:off x="10083131" y="677134"/>
            <a:ext cx="1440000" cy="1310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5"/>
        <p:cNvGrpSpPr/>
        <p:nvPr/>
      </p:nvGrpSpPr>
      <p:grpSpPr>
        <a:xfrm>
          <a:off x="0" y="0"/>
          <a:ext cx="0" cy="0"/>
          <a:chOff x="0" y="0"/>
          <a:chExt cx="0" cy="0"/>
        </a:xfrm>
      </p:grpSpPr>
      <p:pic>
        <p:nvPicPr>
          <p:cNvPr id="286" name="Google Shape;286;p8"/>
          <p:cNvPicPr preferRelativeResize="0"/>
          <p:nvPr/>
        </p:nvPicPr>
        <p:blipFill rotWithShape="1">
          <a:blip r:embed="rId4">
            <a:alphaModFix/>
          </a:blip>
          <a:srcRect/>
          <a:stretch/>
        </p:blipFill>
        <p:spPr>
          <a:xfrm>
            <a:off x="612173" y="609601"/>
            <a:ext cx="1440000" cy="1440000"/>
          </a:xfrm>
          <a:prstGeom prst="rect">
            <a:avLst/>
          </a:prstGeom>
          <a:noFill/>
          <a:ln>
            <a:noFill/>
          </a:ln>
        </p:spPr>
      </p:pic>
      <p:sp>
        <p:nvSpPr>
          <p:cNvPr id="287" name="Google Shape;287;p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11D19"/>
              </a:buClr>
              <a:buSzPts val="4000"/>
              <a:buFont typeface="Garamond"/>
              <a:buNone/>
            </a:pPr>
            <a:r>
              <a:rPr lang="en-US" sz="4000">
                <a:solidFill>
                  <a:srgbClr val="511D19"/>
                </a:solidFill>
              </a:rPr>
              <a:t>DPEL jurisdiction’s schools in numbers</a:t>
            </a:r>
            <a:endParaRPr sz="4000">
              <a:solidFill>
                <a:srgbClr val="511D19"/>
              </a:solidFill>
            </a:endParaRPr>
          </a:p>
        </p:txBody>
      </p:sp>
      <p:sp>
        <p:nvSpPr>
          <p:cNvPr id="288" name="Google Shape;288;p8"/>
          <p:cNvSpPr txBox="1">
            <a:spLocks noGrp="1"/>
          </p:cNvSpPr>
          <p:nvPr>
            <p:ph type="body" idx="1"/>
          </p:nvPr>
        </p:nvSpPr>
        <p:spPr>
          <a:xfrm>
            <a:off x="1295400" y="2641774"/>
            <a:ext cx="9771667" cy="3579917"/>
          </a:xfrm>
          <a:prstGeom prst="rect">
            <a:avLst/>
          </a:prstGeom>
          <a:noFill/>
          <a:ln>
            <a:noFill/>
          </a:ln>
        </p:spPr>
        <p:txBody>
          <a:bodyPr spcFirstLastPara="1" wrap="square" lIns="91425" tIns="45700" rIns="91425" bIns="45700" anchor="t" anchorCtr="0">
            <a:normAutofit fontScale="85000" lnSpcReduction="10000"/>
          </a:bodyPr>
          <a:lstStyle/>
          <a:p>
            <a:pPr marL="285750" lvl="0" indent="-285750" algn="l" rtl="0">
              <a:spcBef>
                <a:spcPts val="0"/>
              </a:spcBef>
              <a:spcAft>
                <a:spcPts val="0"/>
              </a:spcAft>
              <a:buSzPct val="115000"/>
              <a:buChar char="•"/>
            </a:pPr>
            <a:r>
              <a:rPr lang="en-US" sz="2600" dirty="0" smtClean="0">
                <a:solidFill>
                  <a:srgbClr val="511D19"/>
                </a:solidFill>
              </a:rPr>
              <a:t>45 </a:t>
            </a:r>
            <a:r>
              <a:rPr lang="en-US" sz="2600" dirty="0">
                <a:solidFill>
                  <a:srgbClr val="511D19"/>
                </a:solidFill>
              </a:rPr>
              <a:t>Kindergartens (43 in general education + </a:t>
            </a:r>
            <a:r>
              <a:rPr lang="en-US" sz="2600" dirty="0" smtClean="0">
                <a:solidFill>
                  <a:srgbClr val="511D19"/>
                </a:solidFill>
              </a:rPr>
              <a:t>2 </a:t>
            </a:r>
            <a:r>
              <a:rPr lang="en-US" sz="2600" dirty="0">
                <a:solidFill>
                  <a:srgbClr val="511D19"/>
                </a:solidFill>
              </a:rPr>
              <a:t>in special education)</a:t>
            </a:r>
            <a:endParaRPr/>
          </a:p>
          <a:p>
            <a:pPr marL="457200" lvl="1" indent="0" algn="l" rtl="0">
              <a:spcBef>
                <a:spcPts val="940"/>
              </a:spcBef>
              <a:spcAft>
                <a:spcPts val="0"/>
              </a:spcAft>
              <a:buSzPct val="115000"/>
              <a:buNone/>
            </a:pPr>
            <a:r>
              <a:rPr lang="en-US" sz="2000" dirty="0">
                <a:solidFill>
                  <a:srgbClr val="511D19"/>
                </a:solidFill>
              </a:rPr>
              <a:t>~ 200 Educators, ~ 1400 Learners (ages 4-6)</a:t>
            </a:r>
            <a:endParaRPr/>
          </a:p>
          <a:p>
            <a:pPr marL="285750" lvl="1" indent="-285750" algn="l" rtl="0">
              <a:spcBef>
                <a:spcPts val="1042"/>
              </a:spcBef>
              <a:spcAft>
                <a:spcPts val="0"/>
              </a:spcAft>
              <a:buSzPct val="115000"/>
              <a:buChar char="•"/>
            </a:pPr>
            <a:r>
              <a:rPr lang="en-US" sz="2600" dirty="0">
                <a:solidFill>
                  <a:srgbClr val="511D19"/>
                </a:solidFill>
              </a:rPr>
              <a:t>41 Primary education schools (38 in general education + 3 in special education)</a:t>
            </a:r>
            <a:endParaRPr/>
          </a:p>
          <a:p>
            <a:pPr marL="457200" lvl="1" indent="0" algn="l" rtl="0">
              <a:spcBef>
                <a:spcPts val="940"/>
              </a:spcBef>
              <a:spcAft>
                <a:spcPts val="0"/>
              </a:spcAft>
              <a:buSzPct val="115000"/>
              <a:buNone/>
            </a:pPr>
            <a:r>
              <a:rPr lang="en-US" dirty="0">
                <a:solidFill>
                  <a:srgbClr val="511D19"/>
                </a:solidFill>
              </a:rPr>
              <a:t>~ 900 Teachers, ~ 4300 Students (ages 6-12)</a:t>
            </a:r>
            <a:endParaRPr>
              <a:solidFill>
                <a:srgbClr val="511D19"/>
              </a:solidFill>
            </a:endParaRPr>
          </a:p>
          <a:p>
            <a:pPr marL="285750" lvl="0" indent="-285750" algn="l" rtl="0">
              <a:spcBef>
                <a:spcPts val="1042"/>
              </a:spcBef>
              <a:spcAft>
                <a:spcPts val="0"/>
              </a:spcAft>
              <a:buSzPct val="115000"/>
              <a:buChar char="•"/>
            </a:pPr>
            <a:r>
              <a:rPr lang="en-US" sz="2600" dirty="0">
                <a:solidFill>
                  <a:srgbClr val="511D19"/>
                </a:solidFill>
              </a:rPr>
              <a:t>Currently mentioned school units’ structure include:</a:t>
            </a:r>
            <a:endParaRPr/>
          </a:p>
          <a:p>
            <a:pPr marL="742950" lvl="1" indent="-285750" algn="l" rtl="0">
              <a:spcBef>
                <a:spcPts val="957"/>
              </a:spcBef>
              <a:spcAft>
                <a:spcPts val="0"/>
              </a:spcAft>
              <a:buSzPct val="90000"/>
              <a:buFont typeface="Courier New"/>
              <a:buChar char="o"/>
            </a:pPr>
            <a:r>
              <a:rPr lang="en-US" sz="2100" dirty="0">
                <a:solidFill>
                  <a:srgbClr val="511D19"/>
                </a:solidFill>
              </a:rPr>
              <a:t>~ 200 educators providing in-classroom “parallel” support for students with learning disadvantages</a:t>
            </a:r>
            <a:endParaRPr/>
          </a:p>
          <a:p>
            <a:pPr marL="742950" lvl="1" indent="-285750" algn="l" rtl="0">
              <a:spcBef>
                <a:spcPts val="957"/>
              </a:spcBef>
              <a:spcAft>
                <a:spcPts val="0"/>
              </a:spcAft>
              <a:buSzPct val="90000"/>
              <a:buFont typeface="Courier New"/>
              <a:buChar char="o"/>
            </a:pPr>
            <a:r>
              <a:rPr lang="en-US" sz="2100" dirty="0" smtClean="0">
                <a:solidFill>
                  <a:srgbClr val="511D19"/>
                </a:solidFill>
              </a:rPr>
              <a:t>~ 15 Reception </a:t>
            </a:r>
            <a:r>
              <a:rPr lang="en-US" sz="2100" dirty="0">
                <a:solidFill>
                  <a:srgbClr val="511D19"/>
                </a:solidFill>
              </a:rPr>
              <a:t>classes for migrants and refugees</a:t>
            </a:r>
            <a:endParaRPr/>
          </a:p>
          <a:p>
            <a:pPr marL="742950" lvl="1" indent="-285750" algn="l" rtl="0">
              <a:spcBef>
                <a:spcPts val="957"/>
              </a:spcBef>
              <a:spcAft>
                <a:spcPts val="0"/>
              </a:spcAft>
              <a:buSzPct val="90000"/>
              <a:buFont typeface="Courier New"/>
              <a:buChar char="o"/>
            </a:pPr>
            <a:r>
              <a:rPr lang="en-US" sz="2100" dirty="0" smtClean="0">
                <a:solidFill>
                  <a:srgbClr val="511D19"/>
                </a:solidFill>
              </a:rPr>
              <a:t>~ 30 </a:t>
            </a:r>
            <a:r>
              <a:rPr lang="en-US" sz="2100" dirty="0">
                <a:solidFill>
                  <a:srgbClr val="511D19"/>
                </a:solidFill>
              </a:rPr>
              <a:t>Integration classes for students with learning disabilities</a:t>
            </a:r>
            <a:endParaRPr sz="2100">
              <a:solidFill>
                <a:srgbClr val="511D19"/>
              </a:solidFill>
            </a:endParaRPr>
          </a:p>
          <a:p>
            <a:pPr marL="273050" lvl="1" indent="0" algn="l" rtl="0">
              <a:spcBef>
                <a:spcPts val="1042"/>
              </a:spcBef>
              <a:spcAft>
                <a:spcPts val="0"/>
              </a:spcAft>
              <a:buSzPct val="115000"/>
              <a:buNone/>
            </a:pPr>
            <a:r>
              <a:rPr lang="en-US" sz="2600" dirty="0">
                <a:solidFill>
                  <a:srgbClr val="511D19"/>
                </a:solidFill>
              </a:rPr>
              <a:t>Note: All school units are public!</a:t>
            </a:r>
            <a:endParaRPr sz="2600">
              <a:solidFill>
                <a:srgbClr val="511D19"/>
              </a:solidFill>
            </a:endParaRPr>
          </a:p>
        </p:txBody>
      </p:sp>
      <p:pic>
        <p:nvPicPr>
          <p:cNvPr id="289" name="Google Shape;289;p8"/>
          <p:cNvPicPr preferRelativeResize="0"/>
          <p:nvPr/>
        </p:nvPicPr>
        <p:blipFill rotWithShape="1">
          <a:blip r:embed="rId5">
            <a:alphaModFix/>
          </a:blip>
          <a:srcRect/>
          <a:stretch/>
        </p:blipFill>
        <p:spPr>
          <a:xfrm>
            <a:off x="10083131" y="677134"/>
            <a:ext cx="1440000" cy="1310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pic>
        <p:nvPicPr>
          <p:cNvPr id="294" name="Google Shape;294;p9"/>
          <p:cNvPicPr preferRelativeResize="0"/>
          <p:nvPr/>
        </p:nvPicPr>
        <p:blipFill rotWithShape="1">
          <a:blip r:embed="rId4">
            <a:alphaModFix/>
          </a:blip>
          <a:srcRect/>
          <a:stretch/>
        </p:blipFill>
        <p:spPr>
          <a:xfrm>
            <a:off x="609616" y="612387"/>
            <a:ext cx="1440000" cy="1440000"/>
          </a:xfrm>
          <a:prstGeom prst="rect">
            <a:avLst/>
          </a:prstGeom>
          <a:noFill/>
          <a:ln>
            <a:noFill/>
          </a:ln>
        </p:spPr>
      </p:pic>
      <p:sp>
        <p:nvSpPr>
          <p:cNvPr id="295" name="Google Shape;295;p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11D19"/>
              </a:buClr>
              <a:buSzPts val="4400"/>
              <a:buFont typeface="Garamond"/>
              <a:buNone/>
            </a:pPr>
            <a:r>
              <a:rPr lang="en-US">
                <a:solidFill>
                  <a:srgbClr val="511D19"/>
                </a:solidFill>
              </a:rPr>
              <a:t>DPEL offices’ structure</a:t>
            </a:r>
            <a:endParaRPr>
              <a:solidFill>
                <a:srgbClr val="511D19"/>
              </a:solidFill>
            </a:endParaRPr>
          </a:p>
        </p:txBody>
      </p:sp>
      <p:sp>
        <p:nvSpPr>
          <p:cNvPr id="296" name="Google Shape;296;p9"/>
          <p:cNvSpPr/>
          <p:nvPr/>
        </p:nvSpPr>
        <p:spPr>
          <a:xfrm>
            <a:off x="7609671" y="2675463"/>
            <a:ext cx="2541886" cy="592667"/>
          </a:xfrm>
          <a:prstGeom prst="roundRect">
            <a:avLst>
              <a:gd name="adj" fmla="val 16667"/>
            </a:avLst>
          </a:prstGeom>
          <a:solidFill>
            <a:srgbClr val="B6CE4E"/>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400" dirty="0">
                <a:solidFill>
                  <a:schemeClr val="lt1"/>
                </a:solidFill>
                <a:latin typeface="Garamond"/>
                <a:ea typeface="Garamond"/>
                <a:cs typeface="Garamond"/>
                <a:sym typeface="Garamond"/>
              </a:rPr>
              <a:t>1. Administration</a:t>
            </a:r>
            <a:endParaRPr sz="2400">
              <a:solidFill>
                <a:schemeClr val="lt1"/>
              </a:solidFill>
              <a:latin typeface="Garamond"/>
              <a:ea typeface="Garamond"/>
              <a:cs typeface="Garamond"/>
              <a:sym typeface="Garamond"/>
            </a:endParaRPr>
          </a:p>
        </p:txBody>
      </p:sp>
      <p:sp>
        <p:nvSpPr>
          <p:cNvPr id="297" name="Google Shape;297;p9"/>
          <p:cNvSpPr/>
          <p:nvPr/>
        </p:nvSpPr>
        <p:spPr>
          <a:xfrm>
            <a:off x="7609671" y="3357030"/>
            <a:ext cx="2541886" cy="592667"/>
          </a:xfrm>
          <a:prstGeom prst="roundRect">
            <a:avLst>
              <a:gd name="adj" fmla="val 16667"/>
            </a:avLst>
          </a:prstGeom>
          <a:solidFill>
            <a:srgbClr val="EAB16C"/>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400" dirty="0">
                <a:solidFill>
                  <a:schemeClr val="lt1"/>
                </a:solidFill>
                <a:latin typeface="Garamond"/>
                <a:ea typeface="Garamond"/>
                <a:cs typeface="Garamond"/>
                <a:sym typeface="Garamond"/>
              </a:rPr>
              <a:t>2. Finance</a:t>
            </a:r>
            <a:endParaRPr sz="2400">
              <a:solidFill>
                <a:schemeClr val="lt1"/>
              </a:solidFill>
              <a:latin typeface="Garamond"/>
              <a:ea typeface="Garamond"/>
              <a:cs typeface="Garamond"/>
              <a:sym typeface="Garamond"/>
            </a:endParaRPr>
          </a:p>
        </p:txBody>
      </p:sp>
      <p:sp>
        <p:nvSpPr>
          <p:cNvPr id="298" name="Google Shape;298;p9"/>
          <p:cNvSpPr/>
          <p:nvPr/>
        </p:nvSpPr>
        <p:spPr>
          <a:xfrm>
            <a:off x="7609671" y="4038597"/>
            <a:ext cx="2541886" cy="592667"/>
          </a:xfrm>
          <a:prstGeom prst="roundRect">
            <a:avLst>
              <a:gd name="adj" fmla="val 16667"/>
            </a:avLst>
          </a:prstGeom>
          <a:solidFill>
            <a:srgbClr val="69BCDD"/>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400" dirty="0">
                <a:solidFill>
                  <a:schemeClr val="lt1"/>
                </a:solidFill>
                <a:latin typeface="Garamond"/>
                <a:ea typeface="Garamond"/>
                <a:cs typeface="Garamond"/>
                <a:sym typeface="Garamond"/>
              </a:rPr>
              <a:t>3. Personnel</a:t>
            </a:r>
            <a:endParaRPr sz="2400">
              <a:solidFill>
                <a:schemeClr val="lt1"/>
              </a:solidFill>
              <a:latin typeface="Garamond"/>
              <a:ea typeface="Garamond"/>
              <a:cs typeface="Garamond"/>
              <a:sym typeface="Garamond"/>
            </a:endParaRPr>
          </a:p>
        </p:txBody>
      </p:sp>
      <p:sp>
        <p:nvSpPr>
          <p:cNvPr id="299" name="Google Shape;299;p9"/>
          <p:cNvSpPr/>
          <p:nvPr/>
        </p:nvSpPr>
        <p:spPr>
          <a:xfrm>
            <a:off x="7609671" y="4720164"/>
            <a:ext cx="2541886" cy="592667"/>
          </a:xfrm>
          <a:prstGeom prst="roundRect">
            <a:avLst>
              <a:gd name="adj" fmla="val 16667"/>
            </a:avLst>
          </a:prstGeom>
          <a:solidFill>
            <a:srgbClr val="EBD18B"/>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400">
                <a:solidFill>
                  <a:schemeClr val="lt1"/>
                </a:solidFill>
                <a:latin typeface="Garamond"/>
                <a:ea typeface="Garamond"/>
                <a:cs typeface="Garamond"/>
                <a:sym typeface="Garamond"/>
              </a:rPr>
              <a:t>4. IT</a:t>
            </a:r>
            <a:endParaRPr sz="2400">
              <a:solidFill>
                <a:schemeClr val="lt1"/>
              </a:solidFill>
              <a:latin typeface="Garamond"/>
              <a:ea typeface="Garamond"/>
              <a:cs typeface="Garamond"/>
              <a:sym typeface="Garamond"/>
            </a:endParaRPr>
          </a:p>
        </p:txBody>
      </p:sp>
      <p:sp>
        <p:nvSpPr>
          <p:cNvPr id="300" name="Google Shape;300;p9"/>
          <p:cNvSpPr/>
          <p:nvPr/>
        </p:nvSpPr>
        <p:spPr>
          <a:xfrm>
            <a:off x="7609671" y="5401731"/>
            <a:ext cx="2541886" cy="592667"/>
          </a:xfrm>
          <a:prstGeom prst="roundRect">
            <a:avLst>
              <a:gd name="adj" fmla="val 16667"/>
            </a:avLst>
          </a:prstGeom>
          <a:solidFill>
            <a:srgbClr val="7EEED6"/>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400">
                <a:solidFill>
                  <a:schemeClr val="lt1"/>
                </a:solidFill>
                <a:latin typeface="Garamond"/>
                <a:ea typeface="Garamond"/>
                <a:cs typeface="Garamond"/>
                <a:sym typeface="Garamond"/>
              </a:rPr>
              <a:t>5. Education</a:t>
            </a:r>
            <a:endParaRPr sz="2400">
              <a:solidFill>
                <a:schemeClr val="lt1"/>
              </a:solidFill>
              <a:latin typeface="Garamond"/>
              <a:ea typeface="Garamond"/>
              <a:cs typeface="Garamond"/>
              <a:sym typeface="Garamond"/>
            </a:endParaRPr>
          </a:p>
        </p:txBody>
      </p:sp>
      <p:sp>
        <p:nvSpPr>
          <p:cNvPr id="301" name="Google Shape;301;p9"/>
          <p:cNvSpPr txBox="1"/>
          <p:nvPr/>
        </p:nvSpPr>
        <p:spPr>
          <a:xfrm>
            <a:off x="1398549" y="2603824"/>
            <a:ext cx="6076908" cy="34778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rgbClr val="511D19"/>
                </a:solidFill>
                <a:latin typeface="Garamond"/>
                <a:ea typeface="Garamond"/>
                <a:cs typeface="Garamond"/>
                <a:sym typeface="Garamond"/>
              </a:rPr>
              <a:t>Our staff, ~25 persons, is organized in 5 departments.</a:t>
            </a:r>
            <a:endParaRPr/>
          </a:p>
          <a:p>
            <a:pPr marL="0" marR="0" lvl="0" indent="0" algn="just" rtl="0">
              <a:spcBef>
                <a:spcPts val="1200"/>
              </a:spcBef>
              <a:spcAft>
                <a:spcPts val="0"/>
              </a:spcAft>
              <a:buNone/>
            </a:pPr>
            <a:r>
              <a:rPr lang="en-US" sz="2000" dirty="0">
                <a:solidFill>
                  <a:srgbClr val="511D19"/>
                </a:solidFill>
                <a:latin typeface="Garamond"/>
                <a:ea typeface="Garamond"/>
                <a:cs typeface="Garamond"/>
                <a:sym typeface="Garamond"/>
              </a:rPr>
              <a:t>DPEL’s Director of Education in cooperation with the heads of the departments supervise and manage both the directorate and the region’s schools.</a:t>
            </a:r>
            <a:endParaRPr/>
          </a:p>
          <a:p>
            <a:pPr marL="0" marR="0" lvl="0" indent="0" algn="just" rtl="0">
              <a:spcBef>
                <a:spcPts val="1200"/>
              </a:spcBef>
              <a:spcAft>
                <a:spcPts val="0"/>
              </a:spcAft>
              <a:buNone/>
            </a:pPr>
            <a:r>
              <a:rPr lang="en-US" sz="2000" dirty="0">
                <a:solidFill>
                  <a:srgbClr val="511D19"/>
                </a:solidFill>
                <a:latin typeface="Garamond"/>
                <a:ea typeface="Garamond"/>
                <a:cs typeface="Garamond"/>
                <a:sym typeface="Garamond"/>
              </a:rPr>
              <a:t>A special branch, Educational Advisor, support our schools’ teaching personnel by providing pedagogical and scientific guidance, training and evaluation. This team consists of highly experienced educators with significant academic credentials, usually one advisor for each scientific discipline included in school curriculum.</a:t>
            </a:r>
            <a:endParaRPr sz="2000">
              <a:solidFill>
                <a:srgbClr val="511D19"/>
              </a:solidFill>
              <a:latin typeface="Garamond"/>
              <a:ea typeface="Garamond"/>
              <a:cs typeface="Garamond"/>
              <a:sym typeface="Garamond"/>
            </a:endParaRPr>
          </a:p>
        </p:txBody>
      </p:sp>
      <p:sp>
        <p:nvSpPr>
          <p:cNvPr id="302" name="Google Shape;302;p9"/>
          <p:cNvSpPr/>
          <p:nvPr/>
        </p:nvSpPr>
        <p:spPr>
          <a:xfrm>
            <a:off x="10266235" y="2696065"/>
            <a:ext cx="648000" cy="3276000"/>
          </a:xfrm>
          <a:prstGeom prst="roundRect">
            <a:avLst>
              <a:gd name="adj" fmla="val 16667"/>
            </a:avLst>
          </a:prstGeom>
          <a:solidFill>
            <a:srgbClr val="86A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txBox="1"/>
          <p:nvPr/>
        </p:nvSpPr>
        <p:spPr>
          <a:xfrm rot="5400000">
            <a:off x="8983851" y="4041683"/>
            <a:ext cx="3212734" cy="58473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Garamond"/>
                <a:ea typeface="Garamond"/>
                <a:cs typeface="Garamond"/>
                <a:sym typeface="Garamond"/>
              </a:rPr>
              <a:t>Education Advisors</a:t>
            </a:r>
            <a:endParaRPr sz="2400">
              <a:solidFill>
                <a:schemeClr val="lt1"/>
              </a:solidFill>
              <a:latin typeface="Garamond"/>
              <a:ea typeface="Garamond"/>
              <a:cs typeface="Garamond"/>
              <a:sym typeface="Garamond"/>
            </a:endParaRPr>
          </a:p>
        </p:txBody>
      </p:sp>
      <p:pic>
        <p:nvPicPr>
          <p:cNvPr id="304" name="Google Shape;304;p9"/>
          <p:cNvPicPr preferRelativeResize="0"/>
          <p:nvPr/>
        </p:nvPicPr>
        <p:blipFill rotWithShape="1">
          <a:blip r:embed="rId5">
            <a:alphaModFix/>
          </a:blip>
          <a:srcRect/>
          <a:stretch/>
        </p:blipFill>
        <p:spPr>
          <a:xfrm>
            <a:off x="10083131" y="677134"/>
            <a:ext cx="1440000" cy="13100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Custom 3">
      <a:dk1>
        <a:srgbClr val="511D19"/>
      </a:dk1>
      <a:lt1>
        <a:srgbClr val="FFFFFF"/>
      </a:lt1>
      <a:dk2>
        <a:srgbClr val="511D19"/>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912</Words>
  <Application>Microsoft Office PowerPoint</Application>
  <PresentationFormat>Widescreen</PresentationFormat>
  <Paragraphs>103</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Garamond</vt:lpstr>
      <vt:lpstr>Calibri</vt:lpstr>
      <vt:lpstr>Arial Narrow</vt:lpstr>
      <vt:lpstr>Courier New</vt:lpstr>
      <vt:lpstr>Arial</vt:lpstr>
      <vt:lpstr>Office Theme</vt:lpstr>
      <vt:lpstr>Organic</vt:lpstr>
      <vt:lpstr>PowerPoint Presentation</vt:lpstr>
      <vt:lpstr>PowerPoint Presentation</vt:lpstr>
      <vt:lpstr>PowerPoint Presentation</vt:lpstr>
      <vt:lpstr>PowerPoint Presentation</vt:lpstr>
      <vt:lpstr>Our Mission “Quality and Safe Education for All”</vt:lpstr>
      <vt:lpstr>Our Learners’ Profile and Challenges(I)</vt:lpstr>
      <vt:lpstr>Our Learners’ Profile and Challenges(II)</vt:lpstr>
      <vt:lpstr>DPEL jurisdiction’s schools in numbers</vt:lpstr>
      <vt:lpstr>DPEL offices’ structure</vt:lpstr>
      <vt:lpstr>Our main Strong Points</vt:lpstr>
      <vt:lpstr>Steps towards Internationalization</vt:lpstr>
      <vt:lpstr>Erasmus+ Programme Proposals </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Maria1</dc:creator>
  <cp:lastModifiedBy>Maria1</cp:lastModifiedBy>
  <cp:revision>9</cp:revision>
  <dcterms:created xsi:type="dcterms:W3CDTF">2024-04-10T08:08:28Z</dcterms:created>
  <dcterms:modified xsi:type="dcterms:W3CDTF">2024-10-08T10:17:21Z</dcterms:modified>
</cp:coreProperties>
</file>