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78" r:id="rId4"/>
    <p:sldId id="259" r:id="rId5"/>
    <p:sldId id="270" r:id="rId6"/>
    <p:sldId id="271" r:id="rId7"/>
    <p:sldId id="273" r:id="rId8"/>
    <p:sldId id="280" r:id="rId9"/>
    <p:sldId id="261" r:id="rId10"/>
    <p:sldId id="262" r:id="rId11"/>
    <p:sldId id="281" r:id="rId12"/>
    <p:sldId id="263" r:id="rId13"/>
    <p:sldId id="264" r:id="rId14"/>
    <p:sldId id="267" r:id="rId15"/>
    <p:sldId id="274" r:id="rId16"/>
    <p:sldId id="269" r:id="rId17"/>
    <p:sldId id="268" r:id="rId18"/>
    <p:sldId id="265" r:id="rId19"/>
    <p:sldId id="279"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06" autoAdjust="0"/>
  </p:normalViewPr>
  <p:slideViewPr>
    <p:cSldViewPr>
      <p:cViewPr varScale="1">
        <p:scale>
          <a:sx n="75" d="100"/>
          <a:sy n="75" d="100"/>
        </p:scale>
        <p:origin x="-10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15/10/2018</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886728" cy="1162050"/>
          </a:xfrm>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sz="4000" dirty="0" smtClean="0"/>
              <a:t>ΤΡΑΥΜΑΤΙΣΜΟΣ ΔΟΝΤΙΩΝ ΣΤΟ ΣΧΟΛΕΙΟ </a:t>
            </a:r>
            <a:endParaRPr lang="el-GR" sz="4000" dirty="0"/>
          </a:p>
        </p:txBody>
      </p:sp>
      <p:sp>
        <p:nvSpPr>
          <p:cNvPr id="3" name="2 - Θέση περιεχομένου"/>
          <p:cNvSpPr>
            <a:spLocks noGrp="1"/>
          </p:cNvSpPr>
          <p:nvPr>
            <p:ph type="body" idx="2"/>
          </p:nvPr>
        </p:nvSpPr>
        <p:spPr>
          <a:xfrm>
            <a:off x="685800" y="1676400"/>
            <a:ext cx="2743200" cy="4181492"/>
          </a:xfrm>
        </p:spPr>
        <p:txBody>
          <a:bodyPr>
            <a:normAutofit/>
          </a:bodyPr>
          <a:lstStyle/>
          <a:p>
            <a:endParaRPr lang="el-GR" dirty="0" smtClean="0"/>
          </a:p>
          <a:p>
            <a:pPr>
              <a:buNone/>
            </a:pPr>
            <a:endParaRPr lang="en-US" dirty="0" smtClean="0"/>
          </a:p>
          <a:p>
            <a:pPr>
              <a:buNone/>
            </a:pPr>
            <a:endParaRPr lang="en-US" dirty="0" smtClean="0"/>
          </a:p>
          <a:p>
            <a:pPr>
              <a:buNone/>
            </a:pPr>
            <a:endParaRPr lang="en-US" dirty="0" smtClean="0"/>
          </a:p>
          <a:p>
            <a:pPr>
              <a:buNone/>
            </a:pPr>
            <a:r>
              <a:rPr lang="el-GR" dirty="0" smtClean="0"/>
              <a:t>ΜΑΡΙΑ  ΠΑΠΑΓΙΑΝΝΗ</a:t>
            </a:r>
          </a:p>
          <a:p>
            <a:pPr>
              <a:buNone/>
            </a:pPr>
            <a:r>
              <a:rPr lang="el-GR" dirty="0" smtClean="0"/>
              <a:t>ΟΔΟΝΤΙΑΤΡΟΣ ΔΗΜΟΣΙΑΣ ΥΓΕΙΑΣ-</a:t>
            </a:r>
            <a:r>
              <a:rPr lang="en-US" dirty="0" err="1" smtClean="0"/>
              <a:t>MscPublicHealth</a:t>
            </a:r>
            <a:endParaRPr lang="el-GR" dirty="0" smtClean="0"/>
          </a:p>
          <a:p>
            <a:pPr>
              <a:buNone/>
            </a:pPr>
            <a:r>
              <a:rPr lang="el-GR" dirty="0" smtClean="0"/>
              <a:t>ΠΕΡΙΦΕΡΕΙΑ  ΘΕΣΣΑΛΙΑΣ-ΤΜΗΜΑ ΔΗΜΟΣΙΑΣ</a:t>
            </a:r>
          </a:p>
          <a:p>
            <a:pPr>
              <a:buNone/>
            </a:pPr>
            <a:r>
              <a:rPr lang="el-GR" dirty="0" smtClean="0"/>
              <a:t>ΥΓΙΕΙΝΗΣ  </a:t>
            </a:r>
            <a:endParaRPr lang="el-GR" dirty="0"/>
          </a:p>
        </p:txBody>
      </p:sp>
      <p:pic>
        <p:nvPicPr>
          <p:cNvPr id="6" name="5 - Θέση εικόνας" descr="injured teeth.jpg"/>
          <p:cNvPicPr>
            <a:picLocks noGrp="1" noChangeAspect="1"/>
          </p:cNvPicPr>
          <p:nvPr>
            <p:ph sz="half" idx="1"/>
          </p:nvPr>
        </p:nvPicPr>
        <p:blipFill>
          <a:blip r:embed="rId2" cstate="print"/>
          <a:stretch>
            <a:fillRect/>
          </a:stretch>
        </p:blipFill>
        <p:spPr>
          <a:xfrm>
            <a:off x="3357554" y="2071679"/>
            <a:ext cx="5329246" cy="3857651"/>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28670"/>
            <a:ext cx="8229600" cy="1357322"/>
          </a:xfrm>
        </p:spPr>
        <p:txBody>
          <a:bodyPr>
            <a:normAutofit fontScale="90000"/>
          </a:bodyPr>
          <a:lstStyle/>
          <a:p>
            <a:r>
              <a:rPr lang="el-GR" dirty="0" smtClean="0"/>
              <a:t>ΑΝΤΙΜΕΤΩΠΙΣΗ ΑΠΟ ΤΟΝ ΕΚΠΑΙΔΕΥΤΙΚΟ</a:t>
            </a:r>
            <a:endParaRPr lang="el-GR" dirty="0"/>
          </a:p>
        </p:txBody>
      </p:sp>
      <p:sp>
        <p:nvSpPr>
          <p:cNvPr id="3" name="2 - Θέση περιεχομένου"/>
          <p:cNvSpPr>
            <a:spLocks noGrp="1"/>
          </p:cNvSpPr>
          <p:nvPr>
            <p:ph idx="1"/>
          </p:nvPr>
        </p:nvSpPr>
        <p:spPr>
          <a:xfrm>
            <a:off x="457200" y="2714620"/>
            <a:ext cx="8229600" cy="3609980"/>
          </a:xfrm>
        </p:spPr>
        <p:txBody>
          <a:bodyPr>
            <a:normAutofit/>
          </a:bodyPr>
          <a:lstStyle/>
          <a:p>
            <a:r>
              <a:rPr lang="el-GR" dirty="0" smtClean="0"/>
              <a:t>Διατηρείστε το υγρό. Η καλύτερη λύση για να διατηρηθεί υγρό είναι να επανατοποθετηθεί προσεκτικά στη θέση του στο στόμα. </a:t>
            </a:r>
            <a:endParaRPr lang="en-US" dirty="0" smtClean="0"/>
          </a:p>
          <a:p>
            <a:r>
              <a:rPr lang="el-GR" dirty="0" smtClean="0"/>
              <a:t>Μπορείτε επίσης να το διατηρήσετε σε ένα καθαρό δοχείο με </a:t>
            </a:r>
            <a:r>
              <a:rPr lang="el-GR" i="1" u="sng" dirty="0" smtClean="0">
                <a:solidFill>
                  <a:srgbClr val="FF0000"/>
                </a:solidFill>
              </a:rPr>
              <a:t>κρύο γάλα </a:t>
            </a:r>
            <a:r>
              <a:rPr lang="el-GR" dirty="0" smtClean="0"/>
              <a:t>ή ακόμη και με σάλιο σας, </a:t>
            </a:r>
            <a:r>
              <a:rPr lang="el-GR" u="sng" dirty="0" smtClean="0"/>
              <a:t>όχι όμως σε νερό</a:t>
            </a:r>
            <a:r>
              <a:rPr lang="el-GR" dirty="0" smtClean="0"/>
              <a:t>.</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Τοποθέτηση δοντιού σε κρύο γάλα</a:t>
            </a:r>
            <a:endParaRPr lang="el-GR" dirty="0"/>
          </a:p>
        </p:txBody>
      </p:sp>
      <p:pic>
        <p:nvPicPr>
          <p:cNvPr id="4" name="3 - Θέση περιεχομένου" descr="ΠΟΤΗΡΙ ΜΕ ΓΑΛΑ.jpg"/>
          <p:cNvPicPr>
            <a:picLocks noGrp="1" noChangeAspect="1"/>
          </p:cNvPicPr>
          <p:nvPr>
            <p:ph idx="1"/>
          </p:nvPr>
        </p:nvPicPr>
        <p:blipFill>
          <a:blip r:embed="rId2" cstate="print"/>
          <a:stretch>
            <a:fillRect/>
          </a:stretch>
        </p:blipFill>
        <p:spPr>
          <a:xfrm>
            <a:off x="2000232" y="1935163"/>
            <a:ext cx="5000659" cy="43894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71546"/>
            <a:ext cx="8229600" cy="1285884"/>
          </a:xfrm>
        </p:spPr>
        <p:txBody>
          <a:bodyPr>
            <a:normAutofit fontScale="90000"/>
          </a:bodyPr>
          <a:lstStyle/>
          <a:p>
            <a:r>
              <a:rPr lang="el-GR" dirty="0" smtClean="0"/>
              <a:t>ΑΝΤΙΜΕΤΩΠΙΣΗ ΑΠΟ ΤΟΝ ΕΚΠΑΙΔΕΥΤΙΚΟ</a:t>
            </a:r>
            <a:endParaRPr lang="el-GR" dirty="0"/>
          </a:p>
        </p:txBody>
      </p:sp>
      <p:sp>
        <p:nvSpPr>
          <p:cNvPr id="3" name="2 - Θέση περιεχομένου"/>
          <p:cNvSpPr>
            <a:spLocks noGrp="1"/>
          </p:cNvSpPr>
          <p:nvPr>
            <p:ph idx="1"/>
          </p:nvPr>
        </p:nvSpPr>
        <p:spPr>
          <a:xfrm>
            <a:off x="457200" y="2857496"/>
            <a:ext cx="8229600" cy="3467104"/>
          </a:xfrm>
        </p:spPr>
        <p:txBody>
          <a:bodyPr/>
          <a:lstStyle/>
          <a:p>
            <a:endParaRPr lang="en-US" dirty="0" smtClean="0"/>
          </a:p>
          <a:p>
            <a:r>
              <a:rPr lang="el-GR" dirty="0" smtClean="0"/>
              <a:t>Μην το τυλίξετε σε χαρτί ή πανί, ακόμη και αν είναι βρεγμένο. Προσέξτε να μην κτυπηθεί η ρίζα του.</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71546"/>
            <a:ext cx="8229600" cy="1143008"/>
          </a:xfrm>
        </p:spPr>
        <p:txBody>
          <a:bodyPr>
            <a:normAutofit fontScale="90000"/>
          </a:bodyPr>
          <a:lstStyle/>
          <a:p>
            <a:r>
              <a:rPr lang="el-GR" dirty="0" smtClean="0"/>
              <a:t>ΑΝΤΙΜΕΤΩΠΙΣΗ ΑΠΟ ΤΟΝ ΕΚΠΑΙΔΕΥΤΙΚΟ</a:t>
            </a:r>
            <a:endParaRPr lang="el-GR" dirty="0"/>
          </a:p>
        </p:txBody>
      </p:sp>
      <p:sp>
        <p:nvSpPr>
          <p:cNvPr id="3" name="2 - Θέση περιεχομένου"/>
          <p:cNvSpPr>
            <a:spLocks noGrp="1"/>
          </p:cNvSpPr>
          <p:nvPr>
            <p:ph idx="1"/>
          </p:nvPr>
        </p:nvSpPr>
        <p:spPr>
          <a:xfrm>
            <a:off x="457200" y="3000372"/>
            <a:ext cx="8229600" cy="3324228"/>
          </a:xfrm>
        </p:spPr>
        <p:txBody>
          <a:bodyPr>
            <a:normAutofit/>
          </a:bodyPr>
          <a:lstStyle/>
          <a:p>
            <a:endParaRPr lang="en-US" dirty="0" smtClean="0"/>
          </a:p>
          <a:p>
            <a:r>
              <a:rPr lang="el-GR" dirty="0" smtClean="0"/>
              <a:t>Τηλεφωνείστε τον γονέα να έρθει </a:t>
            </a:r>
            <a:r>
              <a:rPr lang="el-GR" u="sng" dirty="0" smtClean="0"/>
              <a:t>άμεσα</a:t>
            </a:r>
            <a:r>
              <a:rPr lang="el-GR" dirty="0" smtClean="0"/>
              <a:t> στο σχολείο και να επισκεφθεί άμεσα τον πλησιέστερο οδοντίατρο, αν ο δικός τους δεν είναι διαθέσιμος. </a:t>
            </a:r>
          </a:p>
          <a:p>
            <a:pPr>
              <a:buNone/>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14422"/>
            <a:ext cx="8229600" cy="1428760"/>
          </a:xfrm>
        </p:spPr>
        <p:txBody>
          <a:bodyPr>
            <a:normAutofit fontScale="90000"/>
          </a:bodyPr>
          <a:lstStyle/>
          <a:p>
            <a:r>
              <a:rPr lang="el-GR" dirty="0" smtClean="0"/>
              <a:t>ΠΕΡΙΠΤΩΣΗ  2 </a:t>
            </a:r>
            <a:br>
              <a:rPr lang="el-GR" dirty="0" smtClean="0"/>
            </a:br>
            <a:r>
              <a:rPr lang="el-GR" dirty="0" smtClean="0"/>
              <a:t>ΚΑΤΑΓΜΑ ΔΟΝΤΙΟΥ   </a:t>
            </a:r>
            <a:br>
              <a:rPr lang="el-GR" dirty="0" smtClean="0"/>
            </a:br>
            <a:endParaRPr lang="el-GR" dirty="0"/>
          </a:p>
        </p:txBody>
      </p:sp>
      <p:pic>
        <p:nvPicPr>
          <p:cNvPr id="6" name="5 - Θέση περιεχομένου" descr="injured teeth.jpg"/>
          <p:cNvPicPr>
            <a:picLocks noGrp="1" noChangeAspect="1"/>
          </p:cNvPicPr>
          <p:nvPr>
            <p:ph idx="1"/>
          </p:nvPr>
        </p:nvPicPr>
        <p:blipFill>
          <a:blip r:embed="rId2" cstate="print"/>
          <a:stretch>
            <a:fillRect/>
          </a:stretch>
        </p:blipFill>
        <p:spPr>
          <a:xfrm>
            <a:off x="1309687" y="2529681"/>
            <a:ext cx="6524625" cy="3200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ΠΕΡΙΠΤΩΣΗ  2 </a:t>
            </a:r>
            <a:br>
              <a:rPr lang="el-GR" dirty="0" smtClean="0"/>
            </a:br>
            <a:r>
              <a:rPr lang="el-GR" dirty="0" smtClean="0"/>
              <a:t>  ΚΑΤΑΓΜΑ ΔΟΝΤΙΟΥ</a:t>
            </a:r>
            <a:endParaRPr lang="el-GR" dirty="0"/>
          </a:p>
        </p:txBody>
      </p:sp>
      <p:sp>
        <p:nvSpPr>
          <p:cNvPr id="3" name="2 - Θέση περιεχομένου"/>
          <p:cNvSpPr>
            <a:spLocks noGrp="1"/>
          </p:cNvSpPr>
          <p:nvPr>
            <p:ph idx="1"/>
          </p:nvPr>
        </p:nvSpPr>
        <p:spPr/>
        <p:txBody>
          <a:bodyPr/>
          <a:lstStyle/>
          <a:p>
            <a:pPr algn="just"/>
            <a:r>
              <a:rPr lang="el-GR" dirty="0" smtClean="0"/>
              <a:t>Αν μετά τον τραυματισμό βρεθεί το σπασμένο κομμάτι του δοντιού, καλό είναι να διατηρηθεί σε νερό ή φυσιολογικό ορό. Ο Οδοντίατρος μπορεί ή να συγκολλήσει το σπασμένο κομμάτι ή, αν αυτό δεν είναι εφικτό να συμπληρώσει το έλλειμμα με υλικά που μιμούνται εξαιρετικά τους οδοντικούς ιστούς με πολύ καλό αισθητικό αποτέλεσμα.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ΠΡΟΛΗΨΗ                     ΠΡΟΣΤΑΤΕΥΤΙΚΟΣ ΝΑΡΘΗΚΑΣ</a:t>
            </a:r>
            <a:endParaRPr lang="el-GR" dirty="0"/>
          </a:p>
        </p:txBody>
      </p:sp>
      <p:pic>
        <p:nvPicPr>
          <p:cNvPr id="4" name="3 - Θέση περιεχομένου" descr="mouth guard.png"/>
          <p:cNvPicPr>
            <a:picLocks noGrp="1" noChangeAspect="1"/>
          </p:cNvPicPr>
          <p:nvPr>
            <p:ph idx="1"/>
          </p:nvPr>
        </p:nvPicPr>
        <p:blipFill>
          <a:blip r:embed="rId2" cstate="print"/>
          <a:stretch>
            <a:fillRect/>
          </a:stretch>
        </p:blipFill>
        <p:spPr>
          <a:xfrm>
            <a:off x="1251365" y="1990199"/>
            <a:ext cx="6641270" cy="427936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ΠΡΟΛΗΨΗ                     ΠΡΟΣΤΑΤΕΥΤΙΚΟΣ ΝΑΡΘΗΚΑΣ </a:t>
            </a:r>
            <a:endParaRPr lang="el-GR" dirty="0"/>
          </a:p>
        </p:txBody>
      </p:sp>
      <p:pic>
        <p:nvPicPr>
          <p:cNvPr id="4" name="3 - Θέση περιεχομένου" descr="mouthguard 2.png"/>
          <p:cNvPicPr>
            <a:picLocks noGrp="1" noChangeAspect="1"/>
          </p:cNvPicPr>
          <p:nvPr>
            <p:ph idx="1"/>
          </p:nvPr>
        </p:nvPicPr>
        <p:blipFill>
          <a:blip r:embed="rId2" cstate="print"/>
          <a:stretch>
            <a:fillRect/>
          </a:stretch>
        </p:blipFill>
        <p:spPr>
          <a:xfrm>
            <a:off x="2377281" y="1935163"/>
            <a:ext cx="4389437" cy="438943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ΠΡΟΛΗΨΗ  ΤΡΑΥΜΑΤΙΣΜΩΝ</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Για την πρόληψη των τραυματισμών των δοντιών είναι σημαντικό κατά τη συμμετοχή σε ομαδικά αθλήματα ή φυσικές δραστηριότητες όπου είναι πιθανή μια πτώση (πχ. ποδήλατο) να χρησιμοποιούνται οι ειδικοί ελαστικοί νάρθηκες προστασίας των δοντιών (</a:t>
            </a:r>
            <a:r>
              <a:rPr lang="el-GR" dirty="0" err="1" smtClean="0"/>
              <a:t>mouthguard</a:t>
            </a:r>
            <a:r>
              <a:rPr lang="el-GR" dirty="0" smtClean="0"/>
              <a:t>).</a:t>
            </a:r>
          </a:p>
          <a:p>
            <a:r>
              <a:rPr lang="el-GR" dirty="0" smtClean="0"/>
              <a:t>Οι στοματικοί νάρθηκες προσαρμόζονται είτε και στις 2 γνάθους είτε μόνο στη μία (συνήθως την επάνω). Λειτουργούν απορροφώντας τον κραδασμό ενός πιθανού χτυπήματος, μοιράζοντας την πίεση σε όλα τα δόντια και μη επιτρέποντας στα δόντια των δύο γνάθων να έρθουν σε άμεση επαφή μεταξύ τους και να τραυματιστούν.</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010400"/>
          </a:xfrm>
        </p:spPr>
        <p:txBody>
          <a:bodyPr>
            <a:normAutofit fontScale="90000"/>
          </a:bodyPr>
          <a:lstStyle/>
          <a:p>
            <a:r>
              <a:rPr lang="el-GR" dirty="0" smtClean="0"/>
              <a:t>ΧΑΡΟΥΜΕΝΑ  ΧΑΜΟΓΕΛΑ</a:t>
            </a:r>
            <a:br>
              <a:rPr lang="el-GR" dirty="0" smtClean="0"/>
            </a:br>
            <a:endParaRPr lang="el-GR" dirty="0"/>
          </a:p>
        </p:txBody>
      </p:sp>
      <p:pic>
        <p:nvPicPr>
          <p:cNvPr id="4" name="3 - Θέση περιεχομένου" descr="SMILING KIDS.jpg"/>
          <p:cNvPicPr>
            <a:picLocks noGrp="1" noChangeAspect="1"/>
          </p:cNvPicPr>
          <p:nvPr>
            <p:ph idx="1"/>
          </p:nvPr>
        </p:nvPicPr>
        <p:blipFill>
          <a:blip r:embed="rId2" cstate="print"/>
          <a:stretch>
            <a:fillRect/>
          </a:stretch>
        </p:blipFill>
        <p:spPr>
          <a:xfrm>
            <a:off x="571472" y="1357298"/>
            <a:ext cx="8143932" cy="478634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1785950"/>
          </a:xfrm>
        </p:spPr>
        <p:txBody>
          <a:bodyPr>
            <a:normAutofit fontScale="90000"/>
          </a:bodyPr>
          <a:lstStyle/>
          <a:p>
            <a:r>
              <a:rPr lang="el-GR" dirty="0" smtClean="0"/>
              <a:t>Οι τραυματισμοί δοντιών στην παιδική ηλικία είναι συνηθισμένο φαινόμενο</a:t>
            </a:r>
            <a:endParaRPr lang="el-GR" dirty="0"/>
          </a:p>
        </p:txBody>
      </p:sp>
      <p:sp>
        <p:nvSpPr>
          <p:cNvPr id="3" name="2 - Θέση περιεχομένου"/>
          <p:cNvSpPr>
            <a:spLocks noGrp="1"/>
          </p:cNvSpPr>
          <p:nvPr>
            <p:ph idx="1"/>
          </p:nvPr>
        </p:nvSpPr>
        <p:spPr>
          <a:xfrm>
            <a:off x="457200" y="2714620"/>
            <a:ext cx="8229600" cy="3411543"/>
          </a:xfrm>
        </p:spPr>
        <p:txBody>
          <a:bodyPr/>
          <a:lstStyle/>
          <a:p>
            <a:pPr algn="just">
              <a:buNone/>
            </a:pPr>
            <a:r>
              <a:rPr lang="el-GR" dirty="0" smtClean="0"/>
              <a:t>   </a:t>
            </a:r>
          </a:p>
          <a:p>
            <a:pPr algn="just">
              <a:buNone/>
            </a:pPr>
            <a:r>
              <a:rPr lang="el-GR" dirty="0" smtClean="0"/>
              <a:t>   Το στόμα είναι μια περιοχή που τραυματίζεται περισσότερο, κατά τη διάρκεια αθλοπαιδιών ή στο διάλλειμα, ή σε συμπλοκές κυρίως σε </a:t>
            </a:r>
            <a:r>
              <a:rPr lang="el-GR" u="sng" dirty="0" smtClean="0"/>
              <a:t>παιδιά 7-14 </a:t>
            </a:r>
            <a:r>
              <a:rPr lang="el-GR" dirty="0" smtClean="0"/>
              <a:t>ετών.</a:t>
            </a:r>
          </a:p>
          <a:p>
            <a:pPr>
              <a:buNone/>
            </a:pPr>
            <a:r>
              <a:rPr lang="el-GR" dirty="0" smtClean="0"/>
              <a:t>    </a:t>
            </a:r>
          </a:p>
          <a:p>
            <a:pPr>
              <a:buNone/>
            </a:pPr>
            <a:r>
              <a:rPr lang="el-GR" dirty="0" smtClean="0"/>
              <a:t>   Τα </a:t>
            </a:r>
            <a:r>
              <a:rPr lang="el-GR" u="sng" dirty="0" smtClean="0"/>
              <a:t>αγόρια </a:t>
            </a:r>
            <a:r>
              <a:rPr lang="el-GR" dirty="0" smtClean="0"/>
              <a:t>είναι πιο επιρρεπή από τα κορίτσια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28670"/>
            <a:ext cx="8229600" cy="71438"/>
          </a:xfrm>
        </p:spPr>
        <p:txBody>
          <a:bodyPr>
            <a:normAutofit fontScale="90000"/>
          </a:bodyPr>
          <a:lstStyle/>
          <a:p>
            <a:endParaRPr lang="el-GR" dirty="0"/>
          </a:p>
        </p:txBody>
      </p:sp>
      <p:sp>
        <p:nvSpPr>
          <p:cNvPr id="3" name="2 - Θέση περιεχομένου"/>
          <p:cNvSpPr>
            <a:spLocks noGrp="1"/>
          </p:cNvSpPr>
          <p:nvPr>
            <p:ph sz="half" idx="1"/>
          </p:nvPr>
        </p:nvSpPr>
        <p:spPr>
          <a:xfrm>
            <a:off x="457200" y="1214423"/>
            <a:ext cx="4038600" cy="5140502"/>
          </a:xfrm>
        </p:spPr>
        <p:txBody>
          <a:bodyPr/>
          <a:lstStyle/>
          <a:p>
            <a:r>
              <a:rPr lang="el-GR" dirty="0" smtClean="0"/>
              <a:t>Ιδιαίτερο κίνδυνο για τραυματισμούς στα δόντια έχουν τα παιδιά με </a:t>
            </a:r>
            <a:r>
              <a:rPr lang="el-GR" u="sng" dirty="0" smtClean="0"/>
              <a:t>έντονη πρόταξη </a:t>
            </a:r>
            <a:r>
              <a:rPr lang="el-GR" dirty="0" smtClean="0"/>
              <a:t>των δοντιών και εκείνα που ασχολούνται συστηματικά με αθλήματα.</a:t>
            </a:r>
            <a:endParaRPr lang="el-GR" dirty="0"/>
          </a:p>
        </p:txBody>
      </p:sp>
      <p:pic>
        <p:nvPicPr>
          <p:cNvPr id="5" name="4 - Θέση περιεχομένου" descr="ΠΡΟΤΑΞΗ ΔΟΝΤΙΩΝ.jpg"/>
          <p:cNvPicPr>
            <a:picLocks noGrp="1" noChangeAspect="1"/>
          </p:cNvPicPr>
          <p:nvPr>
            <p:ph sz="half" idx="2"/>
          </p:nvPr>
        </p:nvPicPr>
        <p:blipFill>
          <a:blip r:embed="rId2" cstate="print"/>
          <a:stretch>
            <a:fillRect/>
          </a:stretch>
        </p:blipFill>
        <p:spPr>
          <a:xfrm>
            <a:off x="4648200" y="1214422"/>
            <a:ext cx="4038600" cy="457203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1785950"/>
          </a:xfrm>
        </p:spPr>
        <p:txBody>
          <a:bodyPr>
            <a:normAutofit fontScale="90000"/>
          </a:bodyPr>
          <a:lstStyle/>
          <a:p>
            <a:r>
              <a:rPr lang="el-GR" dirty="0" smtClean="0"/>
              <a:t>ΠΡΩΤΕΣ ΒΟΗΘΕΙΕΣ ΣΕ ΠΕΡΙΠΤΩΣΗ ΤΡΑΥΜΑΤΟΣ ΣΤΟ ΣΧΟΛΕΙΟ</a:t>
            </a:r>
            <a:endParaRPr lang="el-GR" dirty="0"/>
          </a:p>
        </p:txBody>
      </p:sp>
      <p:pic>
        <p:nvPicPr>
          <p:cNvPr id="4" name="3 - Θέση περιεχομένου" descr="ΩΧ.jpg"/>
          <p:cNvPicPr>
            <a:picLocks noGrp="1" noChangeAspect="1"/>
          </p:cNvPicPr>
          <p:nvPr>
            <p:ph idx="1"/>
          </p:nvPr>
        </p:nvPicPr>
        <p:blipFill>
          <a:blip r:embed="rId2" cstate="print"/>
          <a:stretch>
            <a:fillRect/>
          </a:stretch>
        </p:blipFill>
        <p:spPr>
          <a:xfrm>
            <a:off x="3209925" y="3291681"/>
            <a:ext cx="2724150" cy="1676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ΠΕΡΙΠΤΩΣΗ  ΠΡΩΤΗ</a:t>
            </a:r>
            <a:endParaRPr lang="el-GR" dirty="0"/>
          </a:p>
        </p:txBody>
      </p:sp>
      <p:sp>
        <p:nvSpPr>
          <p:cNvPr id="3" name="2 - Θέση περιεχομένου"/>
          <p:cNvSpPr>
            <a:spLocks noGrp="1"/>
          </p:cNvSpPr>
          <p:nvPr>
            <p:ph idx="1"/>
          </p:nvPr>
        </p:nvSpPr>
        <p:spPr>
          <a:xfrm>
            <a:off x="457200" y="2214554"/>
            <a:ext cx="8229600" cy="2857519"/>
          </a:xfrm>
        </p:spPr>
        <p:txBody>
          <a:bodyPr>
            <a:normAutofit/>
          </a:bodyPr>
          <a:lstStyle/>
          <a:p>
            <a:pPr>
              <a:buNone/>
            </a:pPr>
            <a:endParaRPr lang="el-GR" dirty="0" smtClean="0"/>
          </a:p>
          <a:p>
            <a:pPr>
              <a:buNone/>
            </a:pPr>
            <a:endParaRPr lang="el-GR" dirty="0" smtClean="0"/>
          </a:p>
          <a:p>
            <a:pPr>
              <a:buNone/>
            </a:pPr>
            <a:r>
              <a:rPr lang="el-GR" dirty="0" smtClean="0"/>
              <a:t>ΤΟ  ΔΟΝΤΙ  ΕΚΓΟΜΦΩΝΕΤΑΙ ΜΕΡΙΚΩΣ</a:t>
            </a:r>
          </a:p>
          <a:p>
            <a:pPr>
              <a:buNone/>
            </a:pPr>
            <a:r>
              <a:rPr lang="el-GR" dirty="0" smtClean="0"/>
              <a:t>Η΄ΠΛΗΡΩΣ  ΑΠΌ ΤΟ ΦΑΤΝΙΟ ΤΟΥ.</a:t>
            </a:r>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ΕΚΓΟΜΦΩΣΗ  ΚΕΝΤΡΙΚΟΥ ΤΟΜΕΑ</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42976" y="1958181"/>
            <a:ext cx="642942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ΑΝΤΙΜΕΤΩΠΙΣΗ ΑΠΟ ΤΟΝ ΕΚΠΑΙΔΕΥΤΙΚΟ</a:t>
            </a:r>
            <a:endParaRPr lang="el-GR" dirty="0"/>
          </a:p>
        </p:txBody>
      </p:sp>
      <p:sp>
        <p:nvSpPr>
          <p:cNvPr id="3" name="2 - Θέση περιεχομένου"/>
          <p:cNvSpPr>
            <a:spLocks noGrp="1"/>
          </p:cNvSpPr>
          <p:nvPr>
            <p:ph idx="1"/>
          </p:nvPr>
        </p:nvSpPr>
        <p:spPr/>
        <p:txBody>
          <a:bodyPr>
            <a:normAutofit/>
          </a:bodyPr>
          <a:lstStyle/>
          <a:p>
            <a:pPr algn="just"/>
            <a:r>
              <a:rPr lang="el-GR" u="sng" dirty="0" smtClean="0"/>
              <a:t>Ο χρόνος είναι κρίσιμος για την σωτηρία του δοντιού</a:t>
            </a:r>
            <a:r>
              <a:rPr lang="el-GR" dirty="0" smtClean="0"/>
              <a:t>. Αν το δόντι </a:t>
            </a:r>
            <a:r>
              <a:rPr lang="el-GR" dirty="0" err="1" smtClean="0"/>
              <a:t>επανεμφυτευθεί</a:t>
            </a:r>
            <a:r>
              <a:rPr lang="el-GR" dirty="0" smtClean="0"/>
              <a:t> μέσα σε μισή ώρα από τη στιγμή του ατυχήματος υπάρχουν υψηλές πιθανότητες να σωθεί και να διατηρηθεί στο στόμα για αρκετά ακόμη χρόνια. Με την πάροδο της ώρας τα εναπομείναντα στο δόντι θρεπτικά συστατικά εξαντλούνται και τα κύτταρα πεθαίνουν μειώνοντας σημαντικά τα ποσοστά επιτυχίας με κάθε λεπτό καθυστέρησης.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1285884"/>
          </a:xfrm>
        </p:spPr>
        <p:txBody>
          <a:bodyPr>
            <a:normAutofit fontScale="90000"/>
          </a:bodyPr>
          <a:lstStyle/>
          <a:p>
            <a:r>
              <a:rPr lang="el-GR" dirty="0" smtClean="0"/>
              <a:t>ΕΚΓΟΜΦΩΜΕΝΟ  ΔΟΝΤΙ </a:t>
            </a:r>
            <a:br>
              <a:rPr lang="el-GR" dirty="0" smtClean="0"/>
            </a:br>
            <a:endParaRPr lang="el-GR" dirty="0"/>
          </a:p>
        </p:txBody>
      </p:sp>
      <p:pic>
        <p:nvPicPr>
          <p:cNvPr id="6" name="5 - Θέση περιεχομένου" descr="ΔΟΝΤΙΑ ΜΕ ΡΙΖΑ.jpg"/>
          <p:cNvPicPr>
            <a:picLocks noGrp="1" noChangeAspect="1"/>
          </p:cNvPicPr>
          <p:nvPr>
            <p:ph idx="1"/>
          </p:nvPr>
        </p:nvPicPr>
        <p:blipFill>
          <a:blip r:embed="rId2" cstate="print"/>
          <a:stretch>
            <a:fillRect/>
          </a:stretch>
        </p:blipFill>
        <p:spPr>
          <a:xfrm>
            <a:off x="792207" y="1935163"/>
            <a:ext cx="7559586" cy="43894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ΑΝΤΙΜΕΤΩΠΙΣΗ ΑΠΟ ΤΟΝ ΕΚΠΑΙΔΕΥΤΙΚΟ</a:t>
            </a:r>
            <a:endParaRPr lang="el-GR" dirty="0"/>
          </a:p>
        </p:txBody>
      </p:sp>
      <p:sp>
        <p:nvSpPr>
          <p:cNvPr id="3" name="2 - Θέση περιεχομένου"/>
          <p:cNvSpPr>
            <a:spLocks noGrp="1"/>
          </p:cNvSpPr>
          <p:nvPr>
            <p:ph idx="1"/>
          </p:nvPr>
        </p:nvSpPr>
        <p:spPr>
          <a:xfrm>
            <a:off x="457200" y="2571744"/>
            <a:ext cx="8229600" cy="3752856"/>
          </a:xfrm>
        </p:spPr>
        <p:txBody>
          <a:bodyPr/>
          <a:lstStyle/>
          <a:p>
            <a:r>
              <a:rPr lang="el-GR" dirty="0" smtClean="0"/>
              <a:t>Αποφύγετε να πλύνετε το δόντι και σε καμιά περίπτωση μην προσπαθήσετε να το σκουπίσετε με χαρτί ή πανί. Αν είναι βρώμικο μπορείτε να το ξεπλύνετε απαλά για λίγα δευτερόλεπτα κρατώντας το από τη μύλη κατά προτίμηση με κρύο γάλα αν είναι διαθέσιμο, ή κατ’ ανάγκην με κρύο νερό. Μην χρησιμοποιήσετε απολυμαντικά ή σαπούνι.</a:t>
            </a:r>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768</TotalTime>
  <Words>504</Words>
  <Application>Microsoft Office PowerPoint</Application>
  <PresentationFormat>Προβολή στην οθόνη (4:3)</PresentationFormat>
  <Paragraphs>46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Ροή</vt:lpstr>
      <vt:lpstr>   ΤΡΑΥΜΑΤΙΣΜΟΣ ΔΟΝΤΙΩΝ ΣΤΟ ΣΧΟΛΕΙΟ </vt:lpstr>
      <vt:lpstr>Οι τραυματισμοί δοντιών στην παιδική ηλικία είναι συνηθισμένο φαινόμενο</vt:lpstr>
      <vt:lpstr>Διαφάνεια 3</vt:lpstr>
      <vt:lpstr>ΠΡΩΤΕΣ ΒΟΗΘΕΙΕΣ ΣΕ ΠΕΡΙΠΤΩΣΗ ΤΡΑΥΜΑΤΟΣ ΣΤΟ ΣΧΟΛΕΙΟ</vt:lpstr>
      <vt:lpstr>ΠΕΡΙΠΤΩΣΗ  ΠΡΩΤΗ</vt:lpstr>
      <vt:lpstr>ΕΚΓΟΜΦΩΣΗ  ΚΕΝΤΡΙΚΟΥ ΤΟΜΕΑ</vt:lpstr>
      <vt:lpstr>ΑΝΤΙΜΕΤΩΠΙΣΗ ΑΠΟ ΤΟΝ ΕΚΠΑΙΔΕΥΤΙΚΟ</vt:lpstr>
      <vt:lpstr>ΕΚΓΟΜΦΩΜΕΝΟ  ΔΟΝΤΙ  </vt:lpstr>
      <vt:lpstr>ΑΝΤΙΜΕΤΩΠΙΣΗ ΑΠΟ ΤΟΝ ΕΚΠΑΙΔΕΥΤΙΚΟ</vt:lpstr>
      <vt:lpstr>ΑΝΤΙΜΕΤΩΠΙΣΗ ΑΠΟ ΤΟΝ ΕΚΠΑΙΔΕΥΤΙΚΟ</vt:lpstr>
      <vt:lpstr>Τοποθέτηση δοντιού σε κρύο γάλα</vt:lpstr>
      <vt:lpstr>ΑΝΤΙΜΕΤΩΠΙΣΗ ΑΠΟ ΤΟΝ ΕΚΠΑΙΔΕΥΤΙΚΟ</vt:lpstr>
      <vt:lpstr>ΑΝΤΙΜΕΤΩΠΙΣΗ ΑΠΟ ΤΟΝ ΕΚΠΑΙΔΕΥΤΙΚΟ</vt:lpstr>
      <vt:lpstr>ΠΕΡΙΠΤΩΣΗ  2  ΚΑΤΑΓΜΑ ΔΟΝΤΙΟΥ    </vt:lpstr>
      <vt:lpstr>ΠΕΡΙΠΤΩΣΗ  2    ΚΑΤΑΓΜΑ ΔΟΝΤΙΟΥ</vt:lpstr>
      <vt:lpstr>ΠΡΟΛΗΨΗ                     ΠΡΟΣΤΑΤΕΥΤΙΚΟΣ ΝΑΡΘΗΚΑΣ</vt:lpstr>
      <vt:lpstr>ΠΡΟΛΗΨΗ                     ΠΡΟΣΤΑΤΕΥΤΙΚΟΣ ΝΑΡΘΗΚΑΣ </vt:lpstr>
      <vt:lpstr>ΠΡΟΛΗΨΗ  ΤΡΑΥΜΑΤΙΣΜΩΝ</vt:lpstr>
      <vt:lpstr>ΧΑΡΟΥΜΕΝΑ  ΧΑΜΟΓΕΛΑ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Παπαγιάννη Μαρία</dc:creator>
  <cp:lastModifiedBy>Administrator</cp:lastModifiedBy>
  <cp:revision>68</cp:revision>
  <dcterms:created xsi:type="dcterms:W3CDTF">2018-10-02T06:38:54Z</dcterms:created>
  <dcterms:modified xsi:type="dcterms:W3CDTF">2018-10-15T12:43:55Z</dcterms:modified>
</cp:coreProperties>
</file>