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sldIdLst>
    <p:sldId id="257" r:id="rId2"/>
    <p:sldId id="373" r:id="rId3"/>
    <p:sldId id="413" r:id="rId4"/>
    <p:sldId id="462" r:id="rId5"/>
    <p:sldId id="463" r:id="rId6"/>
    <p:sldId id="414" r:id="rId7"/>
    <p:sldId id="461" r:id="rId8"/>
    <p:sldId id="415" r:id="rId9"/>
    <p:sldId id="460" r:id="rId10"/>
    <p:sldId id="416" r:id="rId11"/>
    <p:sldId id="418" r:id="rId12"/>
    <p:sldId id="419" r:id="rId13"/>
    <p:sldId id="421" r:id="rId14"/>
    <p:sldId id="422" r:id="rId15"/>
    <p:sldId id="466" r:id="rId16"/>
    <p:sldId id="424" r:id="rId17"/>
    <p:sldId id="425" r:id="rId18"/>
    <p:sldId id="448" r:id="rId19"/>
    <p:sldId id="454" r:id="rId20"/>
    <p:sldId id="470" r:id="rId21"/>
    <p:sldId id="469" r:id="rId22"/>
    <p:sldId id="449" r:id="rId23"/>
    <p:sldId id="450" r:id="rId24"/>
    <p:sldId id="453" r:id="rId25"/>
    <p:sldId id="452" r:id="rId26"/>
    <p:sldId id="451" r:id="rId27"/>
    <p:sldId id="468" r:id="rId28"/>
    <p:sldId id="435" r:id="rId29"/>
    <p:sldId id="438" r:id="rId30"/>
    <p:sldId id="432" r:id="rId31"/>
    <p:sldId id="429" r:id="rId32"/>
    <p:sldId id="426" r:id="rId33"/>
    <p:sldId id="423" r:id="rId34"/>
    <p:sldId id="417" r:id="rId35"/>
    <p:sldId id="420" r:id="rId36"/>
    <p:sldId id="467" r:id="rId37"/>
    <p:sldId id="439" r:id="rId38"/>
    <p:sldId id="455" r:id="rId39"/>
    <p:sldId id="456" r:id="rId40"/>
    <p:sldId id="457" r:id="rId41"/>
    <p:sldId id="458" r:id="rId42"/>
    <p:sldId id="459" r:id="rId43"/>
    <p:sldId id="447" r:id="rId44"/>
    <p:sldId id="465" r:id="rId45"/>
    <p:sldId id="427" r:id="rId46"/>
    <p:sldId id="428" r:id="rId47"/>
    <p:sldId id="430" r:id="rId48"/>
    <p:sldId id="431" r:id="rId49"/>
    <p:sldId id="433" r:id="rId50"/>
    <p:sldId id="434" r:id="rId51"/>
    <p:sldId id="436" r:id="rId52"/>
    <p:sldId id="437" r:id="rId53"/>
    <p:sldId id="464" r:id="rId5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63" d="100"/>
          <a:sy n="63" d="100"/>
        </p:scale>
        <p:origin x="-552" y="-96"/>
      </p:cViewPr>
      <p:guideLst>
        <p:guide orient="horz" pos="2160"/>
        <p:guide pos="2880"/>
      </p:guideLst>
    </p:cSldViewPr>
  </p:slideViewPr>
  <p:outlineViewPr>
    <p:cViewPr>
      <p:scale>
        <a:sx n="33" d="100"/>
        <a:sy n="33" d="100"/>
      </p:scale>
      <p:origin x="0" y="18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C532402-92E3-432D-B3FD-B621F8DE5CCF}" type="datetimeFigureOut">
              <a:rPr lang="el-GR"/>
              <a:pPr>
                <a:defRPr/>
              </a:pPr>
              <a:t>12/4/2016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0F9278D-A628-4A17-AF76-FDAA2F1FEF6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E7C5E8A-13DB-404B-BF95-DDBB51E2D8A1}"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607DCDA-88B3-47E3-9A58-C9262049924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C5DAA14-5B77-4382-B93B-E9E385D5E5A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35F5A2-7CCC-4A85-AF15-22DA917ECFE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3046032-E7E6-47BD-BDF6-600E74FB4B9A}"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3AB0764-6802-404F-B23B-E48ECEA96E0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47AE74AA-E9BA-468E-AB5C-A33FBCC79F4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3E6E1BD5-ECC7-4125-A852-951A4779B09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0E9328E-A267-4C1C-86C4-74992BE1E8D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4D2CB67-3041-4283-BBA1-69F4426621C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3A81869-98C9-41DA-95F8-34A4AC51415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CB7F80-F8C3-41DB-93D0-B282C435617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6588125" y="6092825"/>
            <a:ext cx="2286000" cy="381000"/>
          </a:xfrm>
          <a:prstGeom prst="rect">
            <a:avLst/>
          </a:prstGeom>
          <a:noFill/>
          <a:ln w="9525">
            <a:noFill/>
            <a:miter lim="800000"/>
            <a:headEnd/>
            <a:tailEnd/>
          </a:ln>
        </p:spPr>
        <p:txBody>
          <a:bodyPr anchor="ctr"/>
          <a:lstStyle/>
          <a:p>
            <a:pPr algn="ctr"/>
            <a:r>
              <a:rPr lang="el-GR" sz="2000" b="1" dirty="0">
                <a:solidFill>
                  <a:srgbClr val="E5E551"/>
                </a:solidFill>
              </a:rPr>
              <a:t/>
            </a:r>
            <a:br>
              <a:rPr lang="el-GR" sz="2000" b="1" dirty="0">
                <a:solidFill>
                  <a:srgbClr val="E5E551"/>
                </a:solidFill>
              </a:rPr>
            </a:br>
            <a:r>
              <a:rPr lang="el-GR" sz="2000" b="1" dirty="0">
                <a:solidFill>
                  <a:srgbClr val="E5E551"/>
                </a:solidFill>
                <a:latin typeface="Comic Sans MS" pitchFamily="66" charset="0"/>
              </a:rPr>
              <a:t> </a:t>
            </a:r>
            <a:r>
              <a:rPr lang="el-GR" b="1" dirty="0" smtClean="0">
                <a:solidFill>
                  <a:schemeClr val="bg1"/>
                </a:solidFill>
                <a:latin typeface="Arial" pitchFamily="34" charset="0"/>
                <a:cs typeface="Arial" pitchFamily="34" charset="0"/>
              </a:rPr>
              <a:t>2015-2016</a:t>
            </a:r>
            <a:endParaRPr lang="el-GR" b="1" dirty="0">
              <a:solidFill>
                <a:schemeClr val="bg1"/>
              </a:solidFill>
              <a:latin typeface="Arial" pitchFamily="34" charset="0"/>
              <a:cs typeface="Arial" pitchFamily="34" charset="0"/>
            </a:endParaRPr>
          </a:p>
        </p:txBody>
      </p:sp>
      <p:pic>
        <p:nvPicPr>
          <p:cNvPr id="5127" name="Picture 7" descr="dali1919selfportrait"/>
          <p:cNvPicPr>
            <a:picLocks noChangeAspect="1" noChangeArrowheads="1"/>
          </p:cNvPicPr>
          <p:nvPr/>
        </p:nvPicPr>
        <p:blipFill>
          <a:blip r:embed="rId2"/>
          <a:srcRect/>
          <a:stretch>
            <a:fillRect/>
          </a:stretch>
        </p:blipFill>
        <p:spPr bwMode="auto">
          <a:xfrm>
            <a:off x="2987675" y="260350"/>
            <a:ext cx="2955925" cy="3671888"/>
          </a:xfrm>
          <a:prstGeom prst="rect">
            <a:avLst/>
          </a:prstGeom>
          <a:noFill/>
          <a:ln w="9525">
            <a:noFill/>
            <a:miter lim="800000"/>
            <a:headEnd/>
            <a:tailEnd/>
          </a:ln>
        </p:spPr>
      </p:pic>
      <p:sp>
        <p:nvSpPr>
          <p:cNvPr id="4" name="Rectangle 6"/>
          <p:cNvSpPr>
            <a:spLocks noChangeArrowheads="1"/>
          </p:cNvSpPr>
          <p:nvPr/>
        </p:nvSpPr>
        <p:spPr bwMode="auto">
          <a:xfrm>
            <a:off x="928662" y="4786322"/>
            <a:ext cx="7286676" cy="1000132"/>
          </a:xfrm>
          <a:prstGeom prst="rect">
            <a:avLst/>
          </a:prstGeom>
          <a:noFill/>
          <a:ln w="9525">
            <a:noFill/>
            <a:miter lim="800000"/>
            <a:headEnd/>
            <a:tailEnd/>
          </a:ln>
        </p:spPr>
        <p:txBody>
          <a:bodyPr anchor="ctr"/>
          <a:lstStyle/>
          <a:p>
            <a:pPr algn="ctr"/>
            <a:r>
              <a:rPr lang="el-GR" sz="3200" b="1" dirty="0" smtClean="0">
                <a:solidFill>
                  <a:schemeClr val="bg1"/>
                </a:solidFill>
              </a:rPr>
              <a:t>Εργαστήρι ζωγραφικής στο ολοήμερο τμήμα του Δημοτικού Σχολείου Βυρώνειας</a:t>
            </a:r>
            <a:endParaRPr lang="el-GR"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ppt_w</p:attrName>
                                        </p:attrNameLst>
                                      </p:cBhvr>
                                      <p:tavLst>
                                        <p:tav tm="0">
                                          <p:val>
                                            <p:strVal val="#ppt_w*0.70"/>
                                          </p:val>
                                        </p:tav>
                                        <p:tav tm="100000">
                                          <p:val>
                                            <p:strVal val="#ppt_w"/>
                                          </p:val>
                                        </p:tav>
                                      </p:tavLst>
                                    </p:anim>
                                    <p:anim calcmode="lin" valueType="num">
                                      <p:cBhvr>
                                        <p:cTn id="8" dur="1000" fill="hold"/>
                                        <p:tgtEl>
                                          <p:spTgt spid="5127"/>
                                        </p:tgtEl>
                                        <p:attrNameLst>
                                          <p:attrName>ppt_h</p:attrName>
                                        </p:attrNameLst>
                                      </p:cBhvr>
                                      <p:tavLst>
                                        <p:tav tm="0">
                                          <p:val>
                                            <p:strVal val="#ppt_h"/>
                                          </p:val>
                                        </p:tav>
                                        <p:tav tm="100000">
                                          <p:val>
                                            <p:strVal val="#ppt_h"/>
                                          </p:val>
                                        </p:tav>
                                      </p:tavLst>
                                    </p:anim>
                                    <p:animEffect transition="in" filter="fade">
                                      <p:cBhvr>
                                        <p:cTn id="9" dur="1000"/>
                                        <p:tgtEl>
                                          <p:spTgt spid="5127"/>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26"/>
                                        </p:tgtEl>
                                        <p:attrNameLst>
                                          <p:attrName>style.visibility</p:attrName>
                                        </p:attrNameLst>
                                      </p:cBhvr>
                                      <p:to>
                                        <p:strVal val="visible"/>
                                      </p:to>
                                    </p:set>
                                    <p:anim calcmode="discrete" valueType="clr">
                                      <p:cBhvr override="childStyle">
                                        <p:cTn id="21"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6"/>
                                        </p:tgtEl>
                                        <p:attrNameLst>
                                          <p:attrName>fillcolor</p:attrName>
                                        </p:attrNameLst>
                                      </p:cBhvr>
                                      <p:tavLst>
                                        <p:tav tm="0">
                                          <p:val>
                                            <p:clrVal>
                                              <a:schemeClr val="accent2"/>
                                            </p:clrVal>
                                          </p:val>
                                        </p:tav>
                                        <p:tav tm="50000">
                                          <p:val>
                                            <p:clrVal>
                                              <a:schemeClr val="hlink"/>
                                            </p:clrVal>
                                          </p:val>
                                        </p:tav>
                                      </p:tavLst>
                                    </p:anim>
                                    <p:set>
                                      <p:cBhvr>
                                        <p:cTn id="23" dur="80"/>
                                        <p:tgtEl>
                                          <p:spTgt spid="51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8596" y="0"/>
            <a:ext cx="8215370" cy="1857364"/>
          </a:xfrm>
          <a:prstGeom prst="rect">
            <a:avLst/>
          </a:prstGeom>
          <a:noFill/>
          <a:ln w="9525">
            <a:noFill/>
            <a:miter lim="800000"/>
            <a:headEnd/>
            <a:tailEnd/>
          </a:ln>
        </p:spPr>
        <p:txBody>
          <a:bodyPr anchor="ctr"/>
          <a:lstStyle/>
          <a:p>
            <a:pPr algn="ctr"/>
            <a:r>
              <a:rPr lang="el-GR" sz="2400" b="1" dirty="0" smtClean="0">
                <a:solidFill>
                  <a:schemeClr val="bg1"/>
                </a:solidFill>
              </a:rPr>
              <a:t>Εκτός από τις ατομικές ζωγραφιές μετά από ομαδική συζήτηση για την επιλογή θέματος, με τη βοήθεια του δασκάλου, ολοκλήρωσαν ομαδικά έργα σε χαρτί του μέτρου, διαστάσεων περίπου 100Χ70 εκατοστών.</a:t>
            </a:r>
            <a:endParaRPr lang="el-GR" sz="2400" b="1" dirty="0">
              <a:solidFill>
                <a:schemeClr val="bg1"/>
              </a:solidFill>
            </a:endParaRPr>
          </a:p>
        </p:txBody>
      </p:sp>
      <p:pic>
        <p:nvPicPr>
          <p:cNvPr id="5122" name="Picture 2" descr="C:\Users\Makis\Desktop\Νέος φάκελος\ppt Vyroneia ERG\ΑΤΟΜΙΚΕΣ\ΦΩΤΟ ΠΡΟΓΡ\DSCN1336.JPG"/>
          <p:cNvPicPr>
            <a:picLocks noChangeAspect="1" noChangeArrowheads="1"/>
          </p:cNvPicPr>
          <p:nvPr/>
        </p:nvPicPr>
        <p:blipFill>
          <a:blip r:embed="rId2" cstate="email"/>
          <a:srcRect/>
          <a:stretch>
            <a:fillRect/>
          </a:stretch>
        </p:blipFill>
        <p:spPr bwMode="auto">
          <a:xfrm>
            <a:off x="1285852" y="1857364"/>
            <a:ext cx="6357982" cy="4500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Horizontal)">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1062" y="938194"/>
            <a:ext cx="7286676" cy="5000660"/>
          </a:xfrm>
          <a:prstGeom prst="rect">
            <a:avLst/>
          </a:prstGeom>
          <a:noFill/>
          <a:ln w="9525">
            <a:noFill/>
            <a:miter lim="800000"/>
            <a:headEnd/>
            <a:tailEnd/>
          </a:ln>
        </p:spPr>
        <p:txBody>
          <a:bodyPr anchor="ctr"/>
          <a:lstStyle/>
          <a:p>
            <a:pPr algn="ctr"/>
            <a:r>
              <a:rPr lang="el-GR" sz="2800" b="1" dirty="0" smtClean="0">
                <a:solidFill>
                  <a:schemeClr val="bg1"/>
                </a:solidFill>
              </a:rPr>
              <a:t>Τέλος, αν κατά τη λήξη της χρονιάς συγκεντρωθεί ικανοποιητικός αριθμός έργων, συμφωνήθηκε να καταβληθεί προσπάθεια για την οργάνωση μιας έκθεση ζωγραφικής κατά τη διάρκεια του τοπικού πανηγυριού στην αίθουσα του πολιτιστικού συλλόγου, </a:t>
            </a:r>
            <a:r>
              <a:rPr lang="el-GR" sz="2800" b="1" dirty="0" smtClean="0">
                <a:solidFill>
                  <a:schemeClr val="bg1"/>
                </a:solidFill>
              </a:rPr>
              <a:t>εφόσον</a:t>
            </a:r>
            <a:r>
              <a:rPr lang="el-GR" sz="2800" b="1" dirty="0" smtClean="0">
                <a:solidFill>
                  <a:schemeClr val="bg1"/>
                </a:solidFill>
              </a:rPr>
              <a:t> </a:t>
            </a:r>
            <a:r>
              <a:rPr lang="el-GR" sz="2800" b="1" dirty="0" smtClean="0">
                <a:solidFill>
                  <a:schemeClr val="bg1"/>
                </a:solidFill>
              </a:rPr>
              <a:t>αυτή είναι διαθέσιμη. </a:t>
            </a:r>
            <a:endParaRPr lang="el-GR" sz="2800" dirty="0" smtClean="0"/>
          </a:p>
          <a:p>
            <a:pPr algn="ctr"/>
            <a:endParaRPr lang="el-G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4282" y="428604"/>
            <a:ext cx="8715436" cy="6000792"/>
          </a:xfrm>
          <a:prstGeom prst="rect">
            <a:avLst/>
          </a:prstGeom>
          <a:noFill/>
          <a:ln w="9525">
            <a:noFill/>
            <a:miter lim="800000"/>
            <a:headEnd/>
            <a:tailEnd/>
          </a:ln>
        </p:spPr>
        <p:txBody>
          <a:bodyPr anchor="ctr"/>
          <a:lstStyle/>
          <a:p>
            <a:pPr algn="ctr"/>
            <a:r>
              <a:rPr lang="el-GR" sz="2200" b="1" dirty="0" smtClean="0">
                <a:solidFill>
                  <a:schemeClr val="bg1"/>
                </a:solidFill>
              </a:rPr>
              <a:t>Τα παιδιά που συμμετέχουν στα έργα που ακολουθούν είναι: </a:t>
            </a:r>
          </a:p>
          <a:p>
            <a:pPr algn="ctr"/>
            <a:endParaRPr lang="el-GR" sz="2200" b="1" dirty="0" smtClean="0">
              <a:solidFill>
                <a:schemeClr val="bg1"/>
              </a:solidFill>
            </a:endParaRPr>
          </a:p>
          <a:p>
            <a:pPr algn="ctr"/>
            <a:r>
              <a:rPr lang="el-GR" sz="2200" b="1" dirty="0" smtClean="0">
                <a:solidFill>
                  <a:schemeClr val="bg1"/>
                </a:solidFill>
              </a:rPr>
              <a:t>Μαρία </a:t>
            </a:r>
            <a:r>
              <a:rPr lang="el-GR" sz="2200" b="1" dirty="0" err="1" smtClean="0">
                <a:solidFill>
                  <a:schemeClr val="bg1"/>
                </a:solidFill>
              </a:rPr>
              <a:t>Καραγκεζίδου</a:t>
            </a:r>
            <a:r>
              <a:rPr lang="el-GR" sz="2200" b="1" dirty="0" smtClean="0">
                <a:solidFill>
                  <a:schemeClr val="bg1"/>
                </a:solidFill>
              </a:rPr>
              <a:t>, </a:t>
            </a:r>
            <a:r>
              <a:rPr lang="el-GR" sz="2200" b="1" dirty="0" err="1" smtClean="0">
                <a:solidFill>
                  <a:schemeClr val="bg1"/>
                </a:solidFill>
              </a:rPr>
              <a:t>Ανθούλα</a:t>
            </a:r>
            <a:r>
              <a:rPr lang="el-GR" sz="2200" b="1" dirty="0" smtClean="0">
                <a:solidFill>
                  <a:schemeClr val="bg1"/>
                </a:solidFill>
              </a:rPr>
              <a:t> </a:t>
            </a:r>
            <a:r>
              <a:rPr lang="el-GR" sz="2200" b="1" dirty="0" err="1" smtClean="0">
                <a:solidFill>
                  <a:schemeClr val="bg1"/>
                </a:solidFill>
              </a:rPr>
              <a:t>Μερτσανίδου</a:t>
            </a:r>
            <a:r>
              <a:rPr lang="el-GR" sz="2200" b="1" dirty="0" smtClean="0">
                <a:solidFill>
                  <a:schemeClr val="bg1"/>
                </a:solidFill>
              </a:rPr>
              <a:t> , Νίκος </a:t>
            </a:r>
            <a:r>
              <a:rPr lang="el-GR" sz="2200" b="1" dirty="0" err="1" smtClean="0">
                <a:solidFill>
                  <a:schemeClr val="bg1"/>
                </a:solidFill>
              </a:rPr>
              <a:t>Τρομπούκης</a:t>
            </a:r>
            <a:r>
              <a:rPr lang="el-GR" sz="2200" b="1" dirty="0" smtClean="0">
                <a:solidFill>
                  <a:schemeClr val="bg1"/>
                </a:solidFill>
              </a:rPr>
              <a:t> (</a:t>
            </a:r>
            <a:r>
              <a:rPr lang="el-GR" sz="2200" b="1" dirty="0" smtClean="0">
                <a:solidFill>
                  <a:schemeClr val="bg1"/>
                </a:solidFill>
              </a:rPr>
              <a:t>Α΄ τάξη),</a:t>
            </a:r>
          </a:p>
          <a:p>
            <a:pPr algn="ctr"/>
            <a:endParaRPr lang="el-GR" sz="2200" b="1" dirty="0" smtClean="0">
              <a:solidFill>
                <a:schemeClr val="bg1"/>
              </a:solidFill>
            </a:endParaRPr>
          </a:p>
          <a:p>
            <a:pPr algn="ctr"/>
            <a:r>
              <a:rPr lang="el-GR" sz="2200" b="1" dirty="0" smtClean="0">
                <a:solidFill>
                  <a:schemeClr val="bg1"/>
                </a:solidFill>
              </a:rPr>
              <a:t>Δημήτρης Αθανασιάδης, </a:t>
            </a:r>
            <a:r>
              <a:rPr lang="el-GR" sz="2200" b="1" dirty="0" err="1" smtClean="0">
                <a:solidFill>
                  <a:schemeClr val="bg1"/>
                </a:solidFill>
              </a:rPr>
              <a:t>Ροσίτσα</a:t>
            </a:r>
            <a:r>
              <a:rPr lang="el-GR" sz="2200" b="1" dirty="0" smtClean="0">
                <a:solidFill>
                  <a:schemeClr val="bg1"/>
                </a:solidFill>
              </a:rPr>
              <a:t> </a:t>
            </a:r>
            <a:r>
              <a:rPr lang="el-GR" sz="2200" b="1" dirty="0" err="1" smtClean="0">
                <a:solidFill>
                  <a:schemeClr val="bg1"/>
                </a:solidFill>
              </a:rPr>
              <a:t>Ρούσεβ</a:t>
            </a:r>
            <a:r>
              <a:rPr lang="el-GR" sz="2200" b="1" dirty="0" smtClean="0">
                <a:solidFill>
                  <a:schemeClr val="bg1"/>
                </a:solidFill>
              </a:rPr>
              <a:t> </a:t>
            </a:r>
            <a:r>
              <a:rPr lang="el-GR" sz="2200" b="1" dirty="0" smtClean="0">
                <a:solidFill>
                  <a:schemeClr val="bg1"/>
                </a:solidFill>
              </a:rPr>
              <a:t>(Β΄ τάξη</a:t>
            </a:r>
            <a:r>
              <a:rPr lang="el-GR" sz="2200" b="1" dirty="0" smtClean="0">
                <a:solidFill>
                  <a:schemeClr val="bg1"/>
                </a:solidFill>
              </a:rPr>
              <a:t>),</a:t>
            </a:r>
          </a:p>
          <a:p>
            <a:pPr algn="ctr"/>
            <a:r>
              <a:rPr lang="el-GR" sz="2200" b="1" dirty="0" smtClean="0">
                <a:solidFill>
                  <a:schemeClr val="bg1"/>
                </a:solidFill>
              </a:rPr>
              <a:t> </a:t>
            </a:r>
          </a:p>
          <a:p>
            <a:pPr algn="ctr"/>
            <a:r>
              <a:rPr lang="el-GR" sz="2200" b="1" dirty="0" smtClean="0">
                <a:solidFill>
                  <a:schemeClr val="bg1"/>
                </a:solidFill>
              </a:rPr>
              <a:t>Ελένη </a:t>
            </a:r>
            <a:r>
              <a:rPr lang="el-GR" sz="2200" b="1" dirty="0" err="1" smtClean="0">
                <a:solidFill>
                  <a:schemeClr val="bg1"/>
                </a:solidFill>
              </a:rPr>
              <a:t>Δελόγλου</a:t>
            </a:r>
            <a:r>
              <a:rPr lang="el-GR" sz="2200" b="1" dirty="0" smtClean="0">
                <a:solidFill>
                  <a:schemeClr val="bg1"/>
                </a:solidFill>
              </a:rPr>
              <a:t>, </a:t>
            </a:r>
            <a:r>
              <a:rPr lang="el-GR" sz="2200" b="1" dirty="0" err="1" smtClean="0">
                <a:solidFill>
                  <a:schemeClr val="bg1"/>
                </a:solidFill>
              </a:rPr>
              <a:t>Ράτκο</a:t>
            </a:r>
            <a:r>
              <a:rPr lang="el-GR" sz="2200" b="1" dirty="0" smtClean="0">
                <a:solidFill>
                  <a:schemeClr val="bg1"/>
                </a:solidFill>
              </a:rPr>
              <a:t> </a:t>
            </a:r>
            <a:r>
              <a:rPr lang="el-GR" sz="2200" b="1" dirty="0" err="1" smtClean="0">
                <a:solidFill>
                  <a:schemeClr val="bg1"/>
                </a:solidFill>
              </a:rPr>
              <a:t>Ρούσεβ</a:t>
            </a:r>
            <a:r>
              <a:rPr lang="el-GR" sz="2200" b="1" dirty="0" smtClean="0">
                <a:solidFill>
                  <a:schemeClr val="bg1"/>
                </a:solidFill>
              </a:rPr>
              <a:t>, Κατερίνα </a:t>
            </a:r>
            <a:r>
              <a:rPr lang="el-GR" sz="2200" b="1" dirty="0" err="1" smtClean="0">
                <a:solidFill>
                  <a:schemeClr val="bg1"/>
                </a:solidFill>
              </a:rPr>
              <a:t>Κύργιου</a:t>
            </a:r>
            <a:r>
              <a:rPr lang="el-GR" sz="2200" b="1" dirty="0" smtClean="0">
                <a:solidFill>
                  <a:schemeClr val="bg1"/>
                </a:solidFill>
              </a:rPr>
              <a:t> (Γ΄ τάξη), </a:t>
            </a:r>
            <a:endParaRPr lang="el-GR" sz="2200" b="1" dirty="0" smtClean="0">
              <a:solidFill>
                <a:schemeClr val="bg1"/>
              </a:solidFill>
            </a:endParaRPr>
          </a:p>
          <a:p>
            <a:pPr algn="ctr"/>
            <a:endParaRPr lang="el-GR" sz="2200" b="1" dirty="0" smtClean="0">
              <a:solidFill>
                <a:schemeClr val="bg1"/>
              </a:solidFill>
            </a:endParaRPr>
          </a:p>
          <a:p>
            <a:pPr algn="ctr"/>
            <a:r>
              <a:rPr lang="el-GR" sz="2200" b="1" dirty="0" err="1" smtClean="0">
                <a:solidFill>
                  <a:schemeClr val="bg1"/>
                </a:solidFill>
              </a:rPr>
              <a:t>Βαλεντίνα</a:t>
            </a:r>
            <a:r>
              <a:rPr lang="el-GR" sz="2200" b="1" dirty="0" smtClean="0">
                <a:solidFill>
                  <a:schemeClr val="bg1"/>
                </a:solidFill>
              </a:rPr>
              <a:t> </a:t>
            </a:r>
            <a:r>
              <a:rPr lang="el-GR" sz="2200" b="1" dirty="0" err="1" smtClean="0">
                <a:solidFill>
                  <a:schemeClr val="bg1"/>
                </a:solidFill>
              </a:rPr>
              <a:t>Λόπεζ</a:t>
            </a:r>
            <a:r>
              <a:rPr lang="el-GR" sz="2200" b="1" dirty="0" smtClean="0">
                <a:solidFill>
                  <a:schemeClr val="bg1"/>
                </a:solidFill>
              </a:rPr>
              <a:t>, Μαρία </a:t>
            </a:r>
            <a:r>
              <a:rPr lang="el-GR" sz="2200" b="1" dirty="0" err="1" smtClean="0">
                <a:solidFill>
                  <a:schemeClr val="bg1"/>
                </a:solidFill>
              </a:rPr>
              <a:t>Ντέντα</a:t>
            </a:r>
            <a:r>
              <a:rPr lang="el-GR" sz="2200" b="1" dirty="0" smtClean="0">
                <a:solidFill>
                  <a:schemeClr val="bg1"/>
                </a:solidFill>
              </a:rPr>
              <a:t>-</a:t>
            </a:r>
            <a:r>
              <a:rPr lang="el-GR" sz="2200" b="1" dirty="0" err="1" smtClean="0">
                <a:solidFill>
                  <a:schemeClr val="bg1"/>
                </a:solidFill>
              </a:rPr>
              <a:t>Καράμπαση</a:t>
            </a:r>
            <a:r>
              <a:rPr lang="el-GR" sz="2200" b="1" dirty="0" smtClean="0">
                <a:solidFill>
                  <a:schemeClr val="bg1"/>
                </a:solidFill>
              </a:rPr>
              <a:t>, Δήμητρα </a:t>
            </a:r>
            <a:r>
              <a:rPr lang="el-GR" sz="2200" b="1" dirty="0" err="1" smtClean="0">
                <a:solidFill>
                  <a:schemeClr val="bg1"/>
                </a:solidFill>
              </a:rPr>
              <a:t>Τρομπούκη</a:t>
            </a:r>
            <a:r>
              <a:rPr lang="el-GR" sz="2200" b="1" dirty="0" smtClean="0">
                <a:solidFill>
                  <a:schemeClr val="bg1"/>
                </a:solidFill>
              </a:rPr>
              <a:t>, Όλγα </a:t>
            </a:r>
            <a:r>
              <a:rPr lang="el-GR" sz="2200" b="1" dirty="0" err="1" smtClean="0">
                <a:solidFill>
                  <a:schemeClr val="bg1"/>
                </a:solidFill>
              </a:rPr>
              <a:t>Φραγκαλή</a:t>
            </a:r>
            <a:r>
              <a:rPr lang="el-GR" sz="2200" b="1" dirty="0" smtClean="0">
                <a:solidFill>
                  <a:schemeClr val="bg1"/>
                </a:solidFill>
              </a:rPr>
              <a:t> (Δ΄ τάξη), </a:t>
            </a:r>
            <a:endParaRPr lang="el-GR" sz="2200" b="1" dirty="0" smtClean="0">
              <a:solidFill>
                <a:schemeClr val="bg1"/>
              </a:solidFill>
            </a:endParaRPr>
          </a:p>
          <a:p>
            <a:pPr algn="ctr"/>
            <a:endParaRPr lang="el-GR" sz="2200" b="1" dirty="0" smtClean="0">
              <a:solidFill>
                <a:schemeClr val="bg1"/>
              </a:solidFill>
            </a:endParaRPr>
          </a:p>
          <a:p>
            <a:pPr algn="ctr"/>
            <a:r>
              <a:rPr lang="el-GR" sz="2200" b="1" dirty="0" smtClean="0">
                <a:solidFill>
                  <a:schemeClr val="bg1"/>
                </a:solidFill>
              </a:rPr>
              <a:t>Θεοδώρα </a:t>
            </a:r>
            <a:r>
              <a:rPr lang="el-GR" sz="2200" b="1" dirty="0" err="1" smtClean="0">
                <a:solidFill>
                  <a:schemeClr val="bg1"/>
                </a:solidFill>
              </a:rPr>
              <a:t>Αντωνιάδου</a:t>
            </a:r>
            <a:r>
              <a:rPr lang="el-GR" sz="2200" b="1" dirty="0" smtClean="0">
                <a:solidFill>
                  <a:schemeClr val="bg1"/>
                </a:solidFill>
              </a:rPr>
              <a:t>, Μάριος </a:t>
            </a:r>
            <a:r>
              <a:rPr lang="el-GR" sz="2200" b="1" dirty="0" err="1" smtClean="0">
                <a:solidFill>
                  <a:schemeClr val="bg1"/>
                </a:solidFill>
              </a:rPr>
              <a:t>Μόκκας</a:t>
            </a:r>
            <a:r>
              <a:rPr lang="el-GR" sz="2200" b="1" dirty="0" smtClean="0">
                <a:solidFill>
                  <a:schemeClr val="bg1"/>
                </a:solidFill>
              </a:rPr>
              <a:t> (Ε΄ τάξη</a:t>
            </a:r>
            <a:r>
              <a:rPr lang="el-GR" sz="2200" b="1" dirty="0" smtClean="0">
                <a:solidFill>
                  <a:schemeClr val="bg1"/>
                </a:solidFill>
              </a:rPr>
              <a:t>),</a:t>
            </a:r>
          </a:p>
          <a:p>
            <a:pPr algn="ctr"/>
            <a:r>
              <a:rPr lang="el-GR" sz="2200" b="1" dirty="0" smtClean="0">
                <a:solidFill>
                  <a:schemeClr val="bg1"/>
                </a:solidFill>
              </a:rPr>
              <a:t> </a:t>
            </a:r>
          </a:p>
          <a:p>
            <a:pPr algn="ctr"/>
            <a:r>
              <a:rPr lang="el-GR" sz="2200" b="1" dirty="0" smtClean="0">
                <a:solidFill>
                  <a:schemeClr val="bg1"/>
                </a:solidFill>
              </a:rPr>
              <a:t>Στέφανος </a:t>
            </a:r>
            <a:r>
              <a:rPr lang="el-GR" sz="2200" b="1" dirty="0" err="1" smtClean="0">
                <a:solidFill>
                  <a:schemeClr val="bg1"/>
                </a:solidFill>
              </a:rPr>
              <a:t>Βελίκοβ</a:t>
            </a:r>
            <a:r>
              <a:rPr lang="el-GR" sz="2200" b="1" dirty="0" smtClean="0">
                <a:solidFill>
                  <a:schemeClr val="bg1"/>
                </a:solidFill>
              </a:rPr>
              <a:t> , Απόστολος </a:t>
            </a:r>
            <a:r>
              <a:rPr lang="el-GR" sz="2200" b="1" dirty="0" err="1" smtClean="0">
                <a:solidFill>
                  <a:schemeClr val="bg1"/>
                </a:solidFill>
              </a:rPr>
              <a:t>Γούσιος</a:t>
            </a:r>
            <a:r>
              <a:rPr lang="el-GR" sz="2200" b="1" dirty="0" smtClean="0">
                <a:solidFill>
                  <a:schemeClr val="bg1"/>
                </a:solidFill>
              </a:rPr>
              <a:t> (ΣΤ΄ τάξη).  </a:t>
            </a:r>
            <a:endParaRPr lang="el-GR" sz="2200" dirty="0" smtClean="0"/>
          </a:p>
          <a:p>
            <a:pPr algn="ctr"/>
            <a:endParaRPr lang="el-G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1062" y="938194"/>
            <a:ext cx="7286676" cy="5000660"/>
          </a:xfrm>
          <a:prstGeom prst="rect">
            <a:avLst/>
          </a:prstGeom>
          <a:noFill/>
          <a:ln w="9525">
            <a:noFill/>
            <a:miter lim="800000"/>
            <a:headEnd/>
            <a:tailEnd/>
          </a:ln>
        </p:spPr>
        <p:txBody>
          <a:bodyPr anchor="ctr"/>
          <a:lstStyle/>
          <a:p>
            <a:pPr algn="ctr"/>
            <a:endParaRPr lang="el-GR" sz="2800" b="1" dirty="0">
              <a:solidFill>
                <a:schemeClr val="bg1"/>
              </a:solidFill>
            </a:endParaRPr>
          </a:p>
        </p:txBody>
      </p:sp>
      <p:sp>
        <p:nvSpPr>
          <p:cNvPr id="3" name="Rectangle 6"/>
          <p:cNvSpPr>
            <a:spLocks noChangeArrowheads="1"/>
          </p:cNvSpPr>
          <p:nvPr/>
        </p:nvSpPr>
        <p:spPr bwMode="auto">
          <a:xfrm>
            <a:off x="357158" y="938194"/>
            <a:ext cx="8429684" cy="4276756"/>
          </a:xfrm>
          <a:prstGeom prst="rect">
            <a:avLst/>
          </a:prstGeom>
          <a:noFill/>
          <a:ln w="9525">
            <a:noFill/>
            <a:miter lim="800000"/>
            <a:headEnd/>
            <a:tailEnd/>
          </a:ln>
        </p:spPr>
        <p:txBody>
          <a:bodyPr anchor="ctr"/>
          <a:lstStyle/>
          <a:p>
            <a:pPr algn="ctr"/>
            <a:r>
              <a:rPr lang="el-GR" sz="4000" b="1" dirty="0" smtClean="0">
                <a:solidFill>
                  <a:schemeClr val="bg1"/>
                </a:solidFill>
              </a:rPr>
              <a:t>Ατομικές ζωγραφιές </a:t>
            </a:r>
          </a:p>
          <a:p>
            <a:pPr algn="ctr"/>
            <a:r>
              <a:rPr lang="el-GR" sz="4000" b="1" dirty="0" smtClean="0">
                <a:solidFill>
                  <a:schemeClr val="bg1"/>
                </a:solidFill>
              </a:rPr>
              <a:t>(μεγέθους έως 35Χ25)</a:t>
            </a:r>
            <a:endParaRPr lang="el-GR"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kis\Desktop\Νέος φάκελος\ppt Vyroneia ERG\ΑΤΟΜΙΚΕΣ\ΒΥΡ22.jpg"/>
          <p:cNvPicPr>
            <a:picLocks noChangeAspect="1" noChangeArrowheads="1"/>
          </p:cNvPicPr>
          <p:nvPr/>
        </p:nvPicPr>
        <p:blipFill>
          <a:blip r:embed="rId2" cstate="email"/>
          <a:srcRect/>
          <a:stretch>
            <a:fillRect/>
          </a:stretch>
        </p:blipFill>
        <p:spPr bwMode="auto">
          <a:xfrm>
            <a:off x="866272" y="857232"/>
            <a:ext cx="7516712" cy="52149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akis\Desktop\Νέος φάκελος\ppt Vyroneia ERG\ΑΤΟΜΙΚΕΣ\ΒΥΡ26.jpg"/>
          <p:cNvPicPr>
            <a:picLocks noChangeAspect="1" noChangeArrowheads="1"/>
          </p:cNvPicPr>
          <p:nvPr/>
        </p:nvPicPr>
        <p:blipFill>
          <a:blip r:embed="rId2" cstate="email"/>
          <a:srcRect/>
          <a:stretch>
            <a:fillRect/>
          </a:stretch>
        </p:blipFill>
        <p:spPr bwMode="auto">
          <a:xfrm>
            <a:off x="611188" y="762000"/>
            <a:ext cx="7921625"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kis\Desktop\Νέος φάκελος\ppt Vyroneia ERG\ΑΤΟΜΙΚΕΣ\ΒΥΡ13.jpg"/>
          <p:cNvPicPr>
            <a:picLocks noChangeAspect="1" noChangeArrowheads="1"/>
          </p:cNvPicPr>
          <p:nvPr/>
        </p:nvPicPr>
        <p:blipFill>
          <a:blip r:embed="rId2" cstate="email"/>
          <a:srcRect/>
          <a:stretch>
            <a:fillRect/>
          </a:stretch>
        </p:blipFill>
        <p:spPr bwMode="auto">
          <a:xfrm>
            <a:off x="714348" y="785794"/>
            <a:ext cx="7577154" cy="50744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kis\Desktop\Νέος φάκελος\ppt Vyroneia ERG\ΑΤΟΜΙΚΕΣ\ΒΥΡ2.jpg"/>
          <p:cNvPicPr>
            <a:picLocks noChangeAspect="1" noChangeArrowheads="1"/>
          </p:cNvPicPr>
          <p:nvPr/>
        </p:nvPicPr>
        <p:blipFill>
          <a:blip r:embed="rId2" cstate="email"/>
          <a:srcRect/>
          <a:stretch>
            <a:fillRect/>
          </a:stretch>
        </p:blipFill>
        <p:spPr bwMode="auto">
          <a:xfrm>
            <a:off x="500035" y="500043"/>
            <a:ext cx="8176842" cy="56436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kis\Desktop\Νέος φάκελος\ppt Vyroneia ERG\ΑΤΟΜΙΚΕΣ\ΒΥΡ7.jpg"/>
          <p:cNvPicPr>
            <a:picLocks noChangeAspect="1" noChangeArrowheads="1"/>
          </p:cNvPicPr>
          <p:nvPr/>
        </p:nvPicPr>
        <p:blipFill>
          <a:blip r:embed="rId2" cstate="email"/>
          <a:srcRect/>
          <a:stretch>
            <a:fillRect/>
          </a:stretch>
        </p:blipFill>
        <p:spPr bwMode="auto">
          <a:xfrm>
            <a:off x="571472" y="714356"/>
            <a:ext cx="7954691" cy="5357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kis\Desktop\Νέος φάκελος\ppt Vyroneia ERG\ΑΤΟΜΙΚΕΣ\ΒΥΡ17.jpg"/>
          <p:cNvPicPr>
            <a:picLocks noChangeAspect="1" noChangeArrowheads="1"/>
          </p:cNvPicPr>
          <p:nvPr/>
        </p:nvPicPr>
        <p:blipFill>
          <a:blip r:embed="rId2" cstate="email"/>
          <a:srcRect/>
          <a:stretch>
            <a:fillRect/>
          </a:stretch>
        </p:blipFill>
        <p:spPr bwMode="auto">
          <a:xfrm>
            <a:off x="600075" y="1084263"/>
            <a:ext cx="7943850" cy="46878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85720" y="357166"/>
            <a:ext cx="8501122" cy="2071702"/>
          </a:xfrm>
          <a:prstGeom prst="rect">
            <a:avLst/>
          </a:prstGeom>
          <a:noFill/>
          <a:ln w="9525">
            <a:noFill/>
            <a:miter lim="800000"/>
            <a:headEnd/>
            <a:tailEnd/>
          </a:ln>
        </p:spPr>
        <p:txBody>
          <a:bodyPr anchor="ctr"/>
          <a:lstStyle/>
          <a:p>
            <a:pPr algn="ctr"/>
            <a:r>
              <a:rPr lang="el-GR" sz="2400" b="1" dirty="0" smtClean="0">
                <a:solidFill>
                  <a:schemeClr val="bg1"/>
                </a:solidFill>
              </a:rPr>
              <a:t>Η προβολή περιλαμβάνει </a:t>
            </a:r>
            <a:r>
              <a:rPr lang="el-GR" sz="2400" b="1" dirty="0" smtClean="0">
                <a:solidFill>
                  <a:schemeClr val="bg1"/>
                </a:solidFill>
              </a:rPr>
              <a:t>ομαδικά και ατομικά </a:t>
            </a:r>
            <a:r>
              <a:rPr lang="el-GR" sz="2400" b="1" dirty="0" smtClean="0">
                <a:solidFill>
                  <a:schemeClr val="bg1"/>
                </a:solidFill>
              </a:rPr>
              <a:t>ζωγραφικά </a:t>
            </a:r>
            <a:r>
              <a:rPr lang="el-GR" sz="2400" b="1" dirty="0" smtClean="0">
                <a:solidFill>
                  <a:schemeClr val="bg1"/>
                </a:solidFill>
              </a:rPr>
              <a:t>έργα των παιδιών του ολοήμερου τμήματος του Δημοτικού Σχολείου Βυρώνειας που φιλοτεχνήθηκαν κατά τη διάρκεια του σχολικού έτους 2015-16.  </a:t>
            </a:r>
            <a:endParaRPr lang="el-GR" sz="2400" b="1" dirty="0">
              <a:solidFill>
                <a:schemeClr val="bg1"/>
              </a:solidFill>
            </a:endParaRPr>
          </a:p>
        </p:txBody>
      </p:sp>
      <p:pic>
        <p:nvPicPr>
          <p:cNvPr id="1026" name="Picture 2" descr="C:\Users\Makis\Desktop\Νέος φάκελος\ppt Vyroneia ERG\ΑΤΟΜΙΚΕΣ\ΦΩΤΟ ΠΡΟΓΡ\DSCN1357.JPG"/>
          <p:cNvPicPr>
            <a:picLocks noChangeAspect="1" noChangeArrowheads="1"/>
          </p:cNvPicPr>
          <p:nvPr/>
        </p:nvPicPr>
        <p:blipFill>
          <a:blip r:embed="rId2" cstate="email"/>
          <a:srcRect/>
          <a:stretch>
            <a:fillRect/>
          </a:stretch>
        </p:blipFill>
        <p:spPr bwMode="auto">
          <a:xfrm>
            <a:off x="1785918" y="2424859"/>
            <a:ext cx="5286412" cy="39648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akis\Desktop\Νέος φάκελος\ppt Vyroneia ERG\ΑΤΟΜΙΚΕΣ\ΒΥΡ31.jpg"/>
          <p:cNvPicPr>
            <a:picLocks noChangeAspect="1" noChangeArrowheads="1"/>
          </p:cNvPicPr>
          <p:nvPr/>
        </p:nvPicPr>
        <p:blipFill>
          <a:blip r:embed="rId2" cstate="email"/>
          <a:srcRect/>
          <a:stretch>
            <a:fillRect/>
          </a:stretch>
        </p:blipFill>
        <p:spPr bwMode="auto">
          <a:xfrm>
            <a:off x="571471" y="571480"/>
            <a:ext cx="8041265" cy="55721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kis\Desktop\Νέος φάκελος\ppt Vyroneia ERG\ΑΤΟΜΙΚΕΣ\ΒΥΡ30.jpg"/>
          <p:cNvPicPr>
            <a:picLocks noChangeAspect="1" noChangeArrowheads="1"/>
          </p:cNvPicPr>
          <p:nvPr/>
        </p:nvPicPr>
        <p:blipFill>
          <a:blip r:embed="rId2" cstate="email"/>
          <a:srcRect/>
          <a:stretch>
            <a:fillRect/>
          </a:stretch>
        </p:blipFill>
        <p:spPr bwMode="auto">
          <a:xfrm>
            <a:off x="500034" y="642918"/>
            <a:ext cx="8143932" cy="55134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kis\Desktop\Νέος φάκελος\ppt Vyroneia ERG\ΑΤΟΜΙΚΕΣ\ΒΥΡ19.jpg"/>
          <p:cNvPicPr>
            <a:picLocks noChangeAspect="1" noChangeArrowheads="1"/>
          </p:cNvPicPr>
          <p:nvPr/>
        </p:nvPicPr>
        <p:blipFill>
          <a:blip r:embed="rId2" cstate="email"/>
          <a:srcRect/>
          <a:stretch>
            <a:fillRect/>
          </a:stretch>
        </p:blipFill>
        <p:spPr bwMode="auto">
          <a:xfrm>
            <a:off x="825500" y="863600"/>
            <a:ext cx="7491413" cy="51292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kis\Desktop\Νέος φάκελος\ppt Vyroneia ERG\ΑΤΟΜΙΚΕΣ\ΒΥΡ18.jpg"/>
          <p:cNvPicPr>
            <a:picLocks noChangeAspect="1" noChangeArrowheads="1"/>
          </p:cNvPicPr>
          <p:nvPr/>
        </p:nvPicPr>
        <p:blipFill>
          <a:blip r:embed="rId2" cstate="email"/>
          <a:srcRect/>
          <a:stretch>
            <a:fillRect/>
          </a:stretch>
        </p:blipFill>
        <p:spPr bwMode="auto">
          <a:xfrm>
            <a:off x="500034" y="571480"/>
            <a:ext cx="8165266" cy="55089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kis\Desktop\Νέος φάκελος\ppt Vyroneia ERG\ΑΤΟΜΙΚΕΣ\βυρ16.jpg"/>
          <p:cNvPicPr>
            <a:picLocks noChangeAspect="1" noChangeArrowheads="1"/>
          </p:cNvPicPr>
          <p:nvPr/>
        </p:nvPicPr>
        <p:blipFill>
          <a:blip r:embed="rId2" cstate="email"/>
          <a:srcRect/>
          <a:stretch>
            <a:fillRect/>
          </a:stretch>
        </p:blipFill>
        <p:spPr bwMode="auto">
          <a:xfrm>
            <a:off x="2444750" y="201613"/>
            <a:ext cx="4254500" cy="64531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kis\Desktop\Νέος φάκελος\ppt Vyroneia ERG\ΑΤΟΜΙΚΕΣ\ΒΥΡ5.jpg"/>
          <p:cNvPicPr>
            <a:picLocks noChangeAspect="1" noChangeArrowheads="1"/>
          </p:cNvPicPr>
          <p:nvPr/>
        </p:nvPicPr>
        <p:blipFill>
          <a:blip r:embed="rId2" cstate="email"/>
          <a:srcRect/>
          <a:stretch>
            <a:fillRect/>
          </a:stretch>
        </p:blipFill>
        <p:spPr bwMode="auto">
          <a:xfrm>
            <a:off x="738188" y="833438"/>
            <a:ext cx="7666037" cy="51911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kis\Desktop\Νέος φάκελος\ppt Vyroneia ERG\ΑΤΟΜΙΚΕΣ\ΒΥΡ11.jpg"/>
          <p:cNvPicPr>
            <a:picLocks noChangeAspect="1" noChangeArrowheads="1"/>
          </p:cNvPicPr>
          <p:nvPr/>
        </p:nvPicPr>
        <p:blipFill>
          <a:blip r:embed="rId2" cstate="email"/>
          <a:srcRect/>
          <a:stretch>
            <a:fillRect/>
          </a:stretch>
        </p:blipFill>
        <p:spPr bwMode="auto">
          <a:xfrm>
            <a:off x="714348" y="785794"/>
            <a:ext cx="7735922" cy="522093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kis\Desktop\Νέος φάκελος\ppt Vyroneia ERG\ΑΤΟΜΙΚΕΣ\ΒΥΡ29.jpg"/>
          <p:cNvPicPr>
            <a:picLocks noChangeAspect="1" noChangeArrowheads="1"/>
          </p:cNvPicPr>
          <p:nvPr/>
        </p:nvPicPr>
        <p:blipFill>
          <a:blip r:embed="rId2" cstate="email"/>
          <a:srcRect/>
          <a:stretch>
            <a:fillRect/>
          </a:stretch>
        </p:blipFill>
        <p:spPr bwMode="auto">
          <a:xfrm>
            <a:off x="571472" y="714356"/>
            <a:ext cx="8001056" cy="555309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kis\Desktop\Νέος φάκελος\ppt Vyroneia ERG\ΑΤΟΜΙΚΕΣ\ΒΥΡ9.jpg"/>
          <p:cNvPicPr>
            <a:picLocks noChangeAspect="1" noChangeArrowheads="1"/>
          </p:cNvPicPr>
          <p:nvPr/>
        </p:nvPicPr>
        <p:blipFill>
          <a:blip r:embed="rId2" cstate="email"/>
          <a:srcRect/>
          <a:stretch>
            <a:fillRect/>
          </a:stretch>
        </p:blipFill>
        <p:spPr bwMode="auto">
          <a:xfrm>
            <a:off x="571472" y="714356"/>
            <a:ext cx="8007556" cy="55721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akis\Desktop\Νέος φάκελος\ppt Vyroneia ERG\ΑΤΟΜΙΚΕΣ\ΒΥΡ4.jpg"/>
          <p:cNvPicPr>
            <a:picLocks noChangeAspect="1" noChangeArrowheads="1"/>
          </p:cNvPicPr>
          <p:nvPr/>
        </p:nvPicPr>
        <p:blipFill>
          <a:blip r:embed="rId2" cstate="email"/>
          <a:srcRect/>
          <a:stretch>
            <a:fillRect/>
          </a:stretch>
        </p:blipFill>
        <p:spPr bwMode="auto">
          <a:xfrm>
            <a:off x="538163" y="649288"/>
            <a:ext cx="8067675" cy="55594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928662" y="785794"/>
            <a:ext cx="7286676" cy="5000660"/>
          </a:xfrm>
          <a:prstGeom prst="rect">
            <a:avLst/>
          </a:prstGeom>
          <a:noFill/>
          <a:ln w="9525">
            <a:noFill/>
            <a:miter lim="800000"/>
            <a:headEnd/>
            <a:tailEnd/>
          </a:ln>
        </p:spPr>
        <p:txBody>
          <a:bodyPr anchor="ctr"/>
          <a:lstStyle/>
          <a:p>
            <a:pPr algn="ctr"/>
            <a:r>
              <a:rPr lang="el-GR" sz="2800" b="1" dirty="0" smtClean="0">
                <a:solidFill>
                  <a:schemeClr val="bg1"/>
                </a:solidFill>
              </a:rPr>
              <a:t>  </a:t>
            </a:r>
            <a:endParaRPr lang="el-GR" sz="2800" b="1" dirty="0">
              <a:solidFill>
                <a:schemeClr val="bg1"/>
              </a:solidFill>
            </a:endParaRPr>
          </a:p>
        </p:txBody>
      </p:sp>
      <p:sp>
        <p:nvSpPr>
          <p:cNvPr id="4" name="Rectangle 6"/>
          <p:cNvSpPr>
            <a:spLocks noChangeArrowheads="1"/>
          </p:cNvSpPr>
          <p:nvPr/>
        </p:nvSpPr>
        <p:spPr bwMode="auto">
          <a:xfrm>
            <a:off x="1081062" y="938194"/>
            <a:ext cx="7286676" cy="5000660"/>
          </a:xfrm>
          <a:prstGeom prst="rect">
            <a:avLst/>
          </a:prstGeom>
          <a:noFill/>
          <a:ln w="9525">
            <a:noFill/>
            <a:miter lim="800000"/>
            <a:headEnd/>
            <a:tailEnd/>
          </a:ln>
        </p:spPr>
        <p:txBody>
          <a:bodyPr anchor="ctr"/>
          <a:lstStyle/>
          <a:p>
            <a:pPr algn="ctr"/>
            <a:r>
              <a:rPr lang="el-GR" sz="2800" b="1" dirty="0" smtClean="0">
                <a:solidFill>
                  <a:schemeClr val="bg1"/>
                </a:solidFill>
              </a:rPr>
              <a:t>Η ενασχόληση με τη ζωγραφική επιλέχθηκε διότι τη συγκεκριμένη χρονιά δεν διδασκόταν κανένα καλλιτεχνικό μάθημα στο ολοήμερο τμήμα. </a:t>
            </a:r>
            <a:endParaRPr lang="el-GR" sz="2800" b="1" dirty="0" smtClean="0">
              <a:solidFill>
                <a:schemeClr val="bg1"/>
              </a:solidFill>
            </a:endParaRPr>
          </a:p>
          <a:p>
            <a:pPr algn="ctr"/>
            <a:endParaRPr lang="el-GR" sz="2800" b="1" dirty="0" smtClean="0">
              <a:solidFill>
                <a:schemeClr val="bg1"/>
              </a:solidFill>
            </a:endParaRPr>
          </a:p>
          <a:p>
            <a:pPr algn="ctr"/>
            <a:r>
              <a:rPr lang="el-GR" sz="2800" b="1" dirty="0" smtClean="0">
                <a:solidFill>
                  <a:schemeClr val="bg1"/>
                </a:solidFill>
              </a:rPr>
              <a:t>Αρχικά </a:t>
            </a:r>
            <a:r>
              <a:rPr lang="el-GR" sz="2800" b="1" dirty="0" smtClean="0">
                <a:solidFill>
                  <a:schemeClr val="bg1"/>
                </a:solidFill>
              </a:rPr>
              <a:t>τέθηκαν στα παιδιά κάποιοι ουσιαστικοί προβληματισμοί που αφορούσαν την παρουσία τους στο σχολείο και το χώρο:  </a:t>
            </a:r>
            <a:endParaRPr lang="el-G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kis\Desktop\Νέος φάκελος\ppt Vyroneia ERG\ΑΤΟΜΙΚΕΣ\ΒΥΡ21.jpg"/>
          <p:cNvPicPr>
            <a:picLocks noChangeAspect="1" noChangeArrowheads="1"/>
          </p:cNvPicPr>
          <p:nvPr/>
        </p:nvPicPr>
        <p:blipFill>
          <a:blip r:embed="rId2" cstate="email"/>
          <a:srcRect/>
          <a:stretch>
            <a:fillRect/>
          </a:stretch>
        </p:blipFill>
        <p:spPr bwMode="auto">
          <a:xfrm>
            <a:off x="522288" y="636588"/>
            <a:ext cx="8097837" cy="558323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kis\Desktop\Νέος φάκελος\ppt Vyroneia ERG\ΑΤΟΜΙΚΕΣ\ΒΥΡ14.jpg"/>
          <p:cNvPicPr>
            <a:picLocks noChangeAspect="1" noChangeArrowheads="1"/>
          </p:cNvPicPr>
          <p:nvPr/>
        </p:nvPicPr>
        <p:blipFill>
          <a:blip r:embed="rId2" cstate="email"/>
          <a:srcRect/>
          <a:stretch>
            <a:fillRect/>
          </a:stretch>
        </p:blipFill>
        <p:spPr bwMode="auto">
          <a:xfrm>
            <a:off x="571472" y="714356"/>
            <a:ext cx="7993512" cy="5357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kis\Desktop\Νέος φάκελος\ppt Vyroneia ERG\ΑΤΟΜΙΚΕΣ\ΒΥΡ20.jpg"/>
          <p:cNvPicPr>
            <a:picLocks noChangeAspect="1" noChangeArrowheads="1"/>
          </p:cNvPicPr>
          <p:nvPr/>
        </p:nvPicPr>
        <p:blipFill>
          <a:blip r:embed="rId2" cstate="email"/>
          <a:srcRect/>
          <a:stretch>
            <a:fillRect/>
          </a:stretch>
        </p:blipFill>
        <p:spPr bwMode="auto">
          <a:xfrm>
            <a:off x="741363" y="854075"/>
            <a:ext cx="7659687" cy="51482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kis\Desktop\Νέος φάκελος\ppt Vyroneia ERG\ΑΤΟΜΙΚΕΣ\ΒΥΡ1.jpg"/>
          <p:cNvPicPr>
            <a:picLocks noChangeAspect="1" noChangeArrowheads="1"/>
          </p:cNvPicPr>
          <p:nvPr/>
        </p:nvPicPr>
        <p:blipFill>
          <a:blip r:embed="rId2" cstate="email"/>
          <a:srcRect/>
          <a:stretch>
            <a:fillRect/>
          </a:stretch>
        </p:blipFill>
        <p:spPr bwMode="auto">
          <a:xfrm>
            <a:off x="500035" y="620339"/>
            <a:ext cx="8143932" cy="556987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kis\Desktop\Νέος φάκελος\ppt Vyroneia ERG\ΑΤΟΜΙΚΕΣ\ΒΥΡ3.jpg"/>
          <p:cNvPicPr>
            <a:picLocks noChangeAspect="1" noChangeArrowheads="1"/>
          </p:cNvPicPr>
          <p:nvPr/>
        </p:nvPicPr>
        <p:blipFill>
          <a:blip r:embed="rId2" cstate="email"/>
          <a:srcRect/>
          <a:stretch>
            <a:fillRect/>
          </a:stretch>
        </p:blipFill>
        <p:spPr bwMode="auto">
          <a:xfrm>
            <a:off x="500034" y="500042"/>
            <a:ext cx="8071864" cy="585791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kis\Desktop\Νέος φάκελος\ppt Vyroneia ERG\ΑΤΟΜΙΚΕΣ\ΒΥΡ8.jpg"/>
          <p:cNvPicPr>
            <a:picLocks noChangeAspect="1" noChangeArrowheads="1"/>
          </p:cNvPicPr>
          <p:nvPr/>
        </p:nvPicPr>
        <p:blipFill>
          <a:blip r:embed="rId2" cstate="email"/>
          <a:srcRect/>
          <a:stretch>
            <a:fillRect/>
          </a:stretch>
        </p:blipFill>
        <p:spPr bwMode="auto">
          <a:xfrm>
            <a:off x="500034" y="571480"/>
            <a:ext cx="8191745" cy="558823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kis\Desktop\Νέος φάκελος\ppt Vyroneia ERG\ΑΤΟΜΙΚΕΣ\ΒΥΡ28.jpg"/>
          <p:cNvPicPr>
            <a:picLocks noChangeAspect="1" noChangeArrowheads="1"/>
          </p:cNvPicPr>
          <p:nvPr/>
        </p:nvPicPr>
        <p:blipFill>
          <a:blip r:embed="rId2" cstate="email"/>
          <a:srcRect/>
          <a:stretch>
            <a:fillRect/>
          </a:stretch>
        </p:blipFill>
        <p:spPr bwMode="auto">
          <a:xfrm>
            <a:off x="642910" y="714356"/>
            <a:ext cx="7858180" cy="55513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kis\Desktop\Νέος φάκελος\ppt Vyroneia ERG\ΑΤΟΜΙΚΕΣ\ΒΥΡ23.jpg"/>
          <p:cNvPicPr>
            <a:picLocks noChangeAspect="1" noChangeArrowheads="1"/>
          </p:cNvPicPr>
          <p:nvPr/>
        </p:nvPicPr>
        <p:blipFill>
          <a:blip r:embed="rId2" cstate="email"/>
          <a:srcRect/>
          <a:stretch>
            <a:fillRect/>
          </a:stretch>
        </p:blipFill>
        <p:spPr bwMode="auto">
          <a:xfrm>
            <a:off x="752475" y="723900"/>
            <a:ext cx="7639050" cy="5410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akis\Desktop\Νέος φάκελος\ppt Vyroneia ERG\ΑΤΟΜΙΚΕΣ\ΒΥΡ24.jpg"/>
          <p:cNvPicPr>
            <a:picLocks noChangeAspect="1" noChangeArrowheads="1"/>
          </p:cNvPicPr>
          <p:nvPr/>
        </p:nvPicPr>
        <p:blipFill>
          <a:blip r:embed="rId2" cstate="email"/>
          <a:srcRect/>
          <a:stretch>
            <a:fillRect/>
          </a:stretch>
        </p:blipFill>
        <p:spPr bwMode="auto">
          <a:xfrm>
            <a:off x="708025" y="765175"/>
            <a:ext cx="7726363" cy="53276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kis\Desktop\Νέος φάκελος\ppt Vyroneia ERG\ΑΤΟΜΙΚΕΣ\ΒΥΡ6.jpg"/>
          <p:cNvPicPr>
            <a:picLocks noChangeAspect="1" noChangeArrowheads="1"/>
          </p:cNvPicPr>
          <p:nvPr/>
        </p:nvPicPr>
        <p:blipFill>
          <a:blip r:embed="rId2" cstate="email"/>
          <a:srcRect/>
          <a:stretch>
            <a:fillRect/>
          </a:stretch>
        </p:blipFill>
        <p:spPr bwMode="auto">
          <a:xfrm>
            <a:off x="642910" y="642918"/>
            <a:ext cx="7876100" cy="56631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928662" y="785794"/>
            <a:ext cx="7286676" cy="5000660"/>
          </a:xfrm>
          <a:prstGeom prst="rect">
            <a:avLst/>
          </a:prstGeom>
          <a:noFill/>
          <a:ln w="9525">
            <a:noFill/>
            <a:miter lim="800000"/>
            <a:headEnd/>
            <a:tailEnd/>
          </a:ln>
        </p:spPr>
        <p:txBody>
          <a:bodyPr anchor="ctr"/>
          <a:lstStyle/>
          <a:p>
            <a:pPr algn="ctr"/>
            <a:r>
              <a:rPr lang="el-GR" sz="2800" b="1" dirty="0" smtClean="0">
                <a:solidFill>
                  <a:schemeClr val="bg1"/>
                </a:solidFill>
              </a:rPr>
              <a:t>  </a:t>
            </a:r>
            <a:endParaRPr lang="el-GR" sz="2800" b="1" dirty="0">
              <a:solidFill>
                <a:schemeClr val="bg1"/>
              </a:solidFill>
            </a:endParaRPr>
          </a:p>
        </p:txBody>
      </p:sp>
      <p:sp>
        <p:nvSpPr>
          <p:cNvPr id="4" name="Rectangle 6"/>
          <p:cNvSpPr>
            <a:spLocks noChangeArrowheads="1"/>
          </p:cNvSpPr>
          <p:nvPr/>
        </p:nvSpPr>
        <p:spPr bwMode="auto">
          <a:xfrm>
            <a:off x="571472" y="714356"/>
            <a:ext cx="8215370" cy="5000660"/>
          </a:xfrm>
          <a:prstGeom prst="rect">
            <a:avLst/>
          </a:prstGeom>
          <a:noFill/>
          <a:ln w="9525">
            <a:noFill/>
            <a:miter lim="800000"/>
            <a:headEnd/>
            <a:tailEnd/>
          </a:ln>
        </p:spPr>
        <p:txBody>
          <a:bodyPr anchor="ctr"/>
          <a:lstStyle/>
          <a:p>
            <a:pPr algn="ctr"/>
            <a:endParaRPr lang="el-GR" sz="2800" b="1" dirty="0" smtClean="0">
              <a:solidFill>
                <a:schemeClr val="bg1"/>
              </a:solidFill>
            </a:endParaRPr>
          </a:p>
          <a:p>
            <a:pPr algn="ctr"/>
            <a:r>
              <a:rPr lang="el-GR" sz="2400" b="1" dirty="0" smtClean="0">
                <a:solidFill>
                  <a:schemeClr val="bg1"/>
                </a:solidFill>
              </a:rPr>
              <a:t>-η εξάσκηση στην καλλιτεχνική έκφραση και η βελτίωση του αισθητικού κριτηρίου των παιδιών</a:t>
            </a:r>
          </a:p>
          <a:p>
            <a:pPr algn="ctr"/>
            <a:endParaRPr lang="el-GR" sz="2400" b="1" dirty="0" smtClean="0">
              <a:solidFill>
                <a:schemeClr val="bg1"/>
              </a:solidFill>
            </a:endParaRPr>
          </a:p>
          <a:p>
            <a:pPr algn="ctr"/>
            <a:r>
              <a:rPr lang="el-GR" sz="2400" b="1" dirty="0" smtClean="0">
                <a:solidFill>
                  <a:schemeClr val="bg1"/>
                </a:solidFill>
              </a:rPr>
              <a:t>-η δημιουργική απασχόληση των παιδιών σε ώρες που θα έχουν ολοκληρώσει τα μαθήματά τους</a:t>
            </a:r>
          </a:p>
          <a:p>
            <a:pPr algn="ctr"/>
            <a:endParaRPr lang="el-GR" sz="2400" b="1" dirty="0" smtClean="0">
              <a:solidFill>
                <a:schemeClr val="bg1"/>
              </a:solidFill>
            </a:endParaRPr>
          </a:p>
          <a:p>
            <a:pPr algn="ctr"/>
            <a:r>
              <a:rPr lang="el-GR" sz="2400" b="1" dirty="0" smtClean="0">
                <a:solidFill>
                  <a:schemeClr val="bg1"/>
                </a:solidFill>
              </a:rPr>
              <a:t>-το ζήτημα της διακόσμησης τη αίθουσας του ολοήμερου τμήματος και εσωτερικών τοίχων του σχολείου</a:t>
            </a:r>
          </a:p>
          <a:p>
            <a:pPr algn="ctr"/>
            <a:endParaRPr lang="el-GR" sz="2400" b="1" dirty="0" smtClean="0">
              <a:solidFill>
                <a:schemeClr val="bg1"/>
              </a:solidFill>
            </a:endParaRPr>
          </a:p>
          <a:p>
            <a:pPr algn="ctr"/>
            <a:r>
              <a:rPr lang="el-GR" sz="2400" b="1" dirty="0" smtClean="0">
                <a:solidFill>
                  <a:schemeClr val="bg1"/>
                </a:solidFill>
              </a:rPr>
              <a:t>-η πιθανότητα διοργάνωσης μιας εκδήλωσης που θα προβάλλει τις δραστηριότητες του σχολείου και θα προάγει την καλαισθησία στην τοπική κοινωνία</a:t>
            </a:r>
            <a:endParaRPr lang="el-GR"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akis\Desktop\Νέος φάκελος\ppt Vyroneia ERG\ΑΤΟΜΙΚΕΣ\ΒΥΡ25.jpg"/>
          <p:cNvPicPr>
            <a:picLocks noChangeAspect="1" noChangeArrowheads="1"/>
          </p:cNvPicPr>
          <p:nvPr/>
        </p:nvPicPr>
        <p:blipFill>
          <a:blip r:embed="rId2" cstate="email"/>
          <a:srcRect/>
          <a:stretch>
            <a:fillRect/>
          </a:stretch>
        </p:blipFill>
        <p:spPr bwMode="auto">
          <a:xfrm>
            <a:off x="642910" y="642918"/>
            <a:ext cx="7758397" cy="555309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akis\Desktop\Νέος φάκελος\ppt Vyroneia ERG\ΑΤΟΜΙΚΕΣ\ΒΥΡ10.jpg"/>
          <p:cNvPicPr>
            <a:picLocks noChangeAspect="1" noChangeArrowheads="1"/>
          </p:cNvPicPr>
          <p:nvPr/>
        </p:nvPicPr>
        <p:blipFill>
          <a:blip r:embed="rId2" cstate="email"/>
          <a:srcRect/>
          <a:stretch>
            <a:fillRect/>
          </a:stretch>
        </p:blipFill>
        <p:spPr bwMode="auto">
          <a:xfrm>
            <a:off x="500034" y="642918"/>
            <a:ext cx="8149843" cy="561413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akis\Desktop\Νέος φάκελος\ppt Vyroneia ERG\ΑΤΟΜΙΚΕΣ\ΒΥΡ12.jpg"/>
          <p:cNvPicPr>
            <a:picLocks noChangeAspect="1" noChangeArrowheads="1"/>
          </p:cNvPicPr>
          <p:nvPr/>
        </p:nvPicPr>
        <p:blipFill>
          <a:blip r:embed="rId2" cstate="email"/>
          <a:srcRect/>
          <a:stretch>
            <a:fillRect/>
          </a:stretch>
        </p:blipFill>
        <p:spPr bwMode="auto">
          <a:xfrm>
            <a:off x="571472" y="571480"/>
            <a:ext cx="8088621" cy="569596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akis\Desktop\Νέος φάκελος\ppt Vyroneia ERG\ΑΤΟΜΙΚΕΣ\ΒΥΡ15.jpg"/>
          <p:cNvPicPr>
            <a:picLocks noChangeAspect="1" noChangeArrowheads="1"/>
          </p:cNvPicPr>
          <p:nvPr/>
        </p:nvPicPr>
        <p:blipFill>
          <a:blip r:embed="rId2" cstate="email"/>
          <a:srcRect/>
          <a:stretch>
            <a:fillRect/>
          </a:stretch>
        </p:blipFill>
        <p:spPr bwMode="auto">
          <a:xfrm>
            <a:off x="2428860" y="357166"/>
            <a:ext cx="4443747" cy="60453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kis\Desktop\Νέος φάκελος\ppt Vyroneia ERG\ΑΤΟΜΙΚΕΣ\ΒΥΡ27.jpg"/>
          <p:cNvPicPr>
            <a:picLocks noChangeAspect="1" noChangeArrowheads="1"/>
          </p:cNvPicPr>
          <p:nvPr/>
        </p:nvPicPr>
        <p:blipFill>
          <a:blip r:embed="rId2" cstate="email"/>
          <a:srcRect/>
          <a:stretch>
            <a:fillRect/>
          </a:stretch>
        </p:blipFill>
        <p:spPr bwMode="auto">
          <a:xfrm>
            <a:off x="571472" y="714356"/>
            <a:ext cx="8017461" cy="54155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8596" y="1000108"/>
            <a:ext cx="8429684" cy="4276756"/>
          </a:xfrm>
          <a:prstGeom prst="rect">
            <a:avLst/>
          </a:prstGeom>
          <a:noFill/>
          <a:ln w="9525">
            <a:noFill/>
            <a:miter lim="800000"/>
            <a:headEnd/>
            <a:tailEnd/>
          </a:ln>
        </p:spPr>
        <p:txBody>
          <a:bodyPr anchor="ctr"/>
          <a:lstStyle/>
          <a:p>
            <a:pPr algn="ctr"/>
            <a:r>
              <a:rPr lang="el-GR" sz="4000" b="1" dirty="0" smtClean="0">
                <a:solidFill>
                  <a:schemeClr val="bg1"/>
                </a:solidFill>
              </a:rPr>
              <a:t>Ομαδικές ζωγραφιές </a:t>
            </a:r>
          </a:p>
          <a:p>
            <a:pPr algn="ctr"/>
            <a:r>
              <a:rPr lang="el-GR" sz="4000" b="1" dirty="0" smtClean="0">
                <a:solidFill>
                  <a:schemeClr val="bg1"/>
                </a:solidFill>
              </a:rPr>
              <a:t>(μεγέθους 100Χ70 εκ. )</a:t>
            </a:r>
            <a:endParaRPr lang="el-GR"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kis\Desktop\Νέος φάκελος\ppt Vyroneia ERG\ΟΜΑΔΙΚΕΣ\DSCN0675α.jpg"/>
          <p:cNvPicPr>
            <a:picLocks noChangeAspect="1" noChangeArrowheads="1"/>
          </p:cNvPicPr>
          <p:nvPr/>
        </p:nvPicPr>
        <p:blipFill>
          <a:blip r:embed="rId2" cstate="email"/>
          <a:srcRect/>
          <a:stretch>
            <a:fillRect/>
          </a:stretch>
        </p:blipFill>
        <p:spPr bwMode="auto">
          <a:xfrm>
            <a:off x="500034" y="428604"/>
            <a:ext cx="8204695" cy="596050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kis\Desktop\Νέος φάκελος\ppt Vyroneia ERG\ΟΜΑΔΙΚΕΣ\DSCN0712ααα.jpg"/>
          <p:cNvPicPr>
            <a:picLocks noChangeAspect="1" noChangeArrowheads="1"/>
          </p:cNvPicPr>
          <p:nvPr/>
        </p:nvPicPr>
        <p:blipFill>
          <a:blip r:embed="rId2" cstate="email"/>
          <a:srcRect/>
          <a:stretch>
            <a:fillRect/>
          </a:stretch>
        </p:blipFill>
        <p:spPr bwMode="auto">
          <a:xfrm>
            <a:off x="642910" y="571480"/>
            <a:ext cx="8001056" cy="586038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kis\Desktop\Νέος φάκελος\ppt Vyroneia ERG\ΟΜΑΔΙΚΕΣ\DSCN0718ααα.jpg"/>
          <p:cNvPicPr>
            <a:picLocks noChangeAspect="1" noChangeArrowheads="1"/>
          </p:cNvPicPr>
          <p:nvPr/>
        </p:nvPicPr>
        <p:blipFill>
          <a:blip r:embed="rId2" cstate="email"/>
          <a:srcRect/>
          <a:stretch>
            <a:fillRect/>
          </a:stretch>
        </p:blipFill>
        <p:spPr bwMode="auto">
          <a:xfrm>
            <a:off x="571472" y="500042"/>
            <a:ext cx="7929618" cy="585791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kis\Desktop\Νέος φάκελος\ppt Vyroneia ERG\ΟΜΑΔΙΚΕΣ\DSCN0857Α.jpg"/>
          <p:cNvPicPr>
            <a:picLocks noChangeAspect="1" noChangeArrowheads="1"/>
          </p:cNvPicPr>
          <p:nvPr/>
        </p:nvPicPr>
        <p:blipFill>
          <a:blip r:embed="rId2" cstate="email"/>
          <a:srcRect/>
          <a:stretch>
            <a:fillRect/>
          </a:stretch>
        </p:blipFill>
        <p:spPr bwMode="auto">
          <a:xfrm>
            <a:off x="2428860" y="214290"/>
            <a:ext cx="4206620" cy="63865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081062" y="938194"/>
            <a:ext cx="7286676" cy="5000660"/>
          </a:xfrm>
          <a:prstGeom prst="rect">
            <a:avLst/>
          </a:prstGeom>
          <a:noFill/>
          <a:ln w="9525">
            <a:noFill/>
            <a:miter lim="800000"/>
            <a:headEnd/>
            <a:tailEnd/>
          </a:ln>
        </p:spPr>
        <p:txBody>
          <a:bodyPr anchor="ctr"/>
          <a:lstStyle/>
          <a:p>
            <a:pPr algn="ctr"/>
            <a:r>
              <a:rPr lang="el-GR" sz="2800" b="1" dirty="0" smtClean="0">
                <a:solidFill>
                  <a:schemeClr val="bg1"/>
                </a:solidFill>
              </a:rPr>
              <a:t>Τα παιδιά, αφού συζήτησαν, έκριναν ότι για τους παραπάνω λόγους θα άξιζε να υλοποιηθεί  το πρόγραμμα. Ωστόσο η συμμετοχή καθ’ όλη τη διάρκεια της χρονιάς συμφωνήθηκε να είναι προαιρετική. Επίσης το πρόγραμμα διεξαγόταν μόνο αν ένας σημαντικός αριθμών παιδιών είχαν ελεύθερο χρόνο, ώστε να έχει τη δυνατότητα να βοηθά και ο δάσκαλος.  </a:t>
            </a:r>
            <a:endParaRPr lang="el-G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kis\Desktop\Νέος φάκελος\ppt Vyroneia ERG\ΟΜΑΔΙΚΕΣ\DSCN0872Α.jpg"/>
          <p:cNvPicPr>
            <a:picLocks noChangeAspect="1" noChangeArrowheads="1"/>
          </p:cNvPicPr>
          <p:nvPr/>
        </p:nvPicPr>
        <p:blipFill>
          <a:blip r:embed="rId2" cstate="email"/>
          <a:srcRect/>
          <a:stretch>
            <a:fillRect/>
          </a:stretch>
        </p:blipFill>
        <p:spPr bwMode="auto">
          <a:xfrm>
            <a:off x="714348" y="500042"/>
            <a:ext cx="7902588" cy="592732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alpha val="5000"/>
          </a:schemeClr>
        </a:solidFill>
        <a:effectLst/>
      </p:bgPr>
    </p:bg>
    <p:spTree>
      <p:nvGrpSpPr>
        <p:cNvPr id="1" name=""/>
        <p:cNvGrpSpPr/>
        <p:nvPr/>
      </p:nvGrpSpPr>
      <p:grpSpPr>
        <a:xfrm>
          <a:off x="0" y="0"/>
          <a:ext cx="0" cy="0"/>
          <a:chOff x="0" y="0"/>
          <a:chExt cx="0" cy="0"/>
        </a:xfrm>
      </p:grpSpPr>
      <p:pic>
        <p:nvPicPr>
          <p:cNvPr id="6146" name="Picture 2" descr="C:\Users\Makis\Desktop\Νέος φάκελος\ppt Vyroneia ERG\ΟΜΑΔΙΚΕΣ\DSCN0964ααα.jpg"/>
          <p:cNvPicPr>
            <a:picLocks noChangeAspect="1" noChangeArrowheads="1"/>
          </p:cNvPicPr>
          <p:nvPr/>
        </p:nvPicPr>
        <p:blipFill>
          <a:blip r:embed="rId2" cstate="email"/>
          <a:srcRect/>
          <a:stretch>
            <a:fillRect/>
          </a:stretch>
        </p:blipFill>
        <p:spPr bwMode="auto">
          <a:xfrm>
            <a:off x="571472" y="571480"/>
            <a:ext cx="7958243" cy="571504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kis\Desktop\Νέος φάκελος\ppt Vyroneia ERG\ΟΜΑΔΙΚΕΣ\DSCN0997ααα.jpg"/>
          <p:cNvPicPr>
            <a:picLocks noChangeAspect="1" noChangeArrowheads="1"/>
          </p:cNvPicPr>
          <p:nvPr/>
        </p:nvPicPr>
        <p:blipFill>
          <a:blip r:embed="rId2" cstate="email"/>
          <a:srcRect/>
          <a:stretch>
            <a:fillRect/>
          </a:stretch>
        </p:blipFill>
        <p:spPr bwMode="auto">
          <a:xfrm>
            <a:off x="500034" y="500042"/>
            <a:ext cx="8095774" cy="578647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8596" y="1000108"/>
            <a:ext cx="8429684" cy="4276756"/>
          </a:xfrm>
          <a:prstGeom prst="rect">
            <a:avLst/>
          </a:prstGeom>
          <a:noFill/>
          <a:ln w="9525">
            <a:noFill/>
            <a:miter lim="800000"/>
            <a:headEnd/>
            <a:tailEnd/>
          </a:ln>
        </p:spPr>
        <p:txBody>
          <a:bodyPr anchor="ctr"/>
          <a:lstStyle/>
          <a:p>
            <a:pPr algn="ctr"/>
            <a:r>
              <a:rPr lang="el-GR" sz="4000" b="1" dirty="0" smtClean="0">
                <a:solidFill>
                  <a:schemeClr val="bg1"/>
                </a:solidFill>
              </a:rPr>
              <a:t>Το πρόγραμμα συνεχίζεται…</a:t>
            </a:r>
            <a:endParaRPr lang="el-GR" sz="40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4429132"/>
            <a:ext cx="9144000" cy="2062178"/>
          </a:xfrm>
          <a:prstGeom prst="rect">
            <a:avLst/>
          </a:prstGeom>
          <a:noFill/>
          <a:ln w="9525">
            <a:noFill/>
            <a:miter lim="800000"/>
            <a:headEnd/>
            <a:tailEnd/>
          </a:ln>
        </p:spPr>
        <p:txBody>
          <a:bodyPr anchor="ctr"/>
          <a:lstStyle/>
          <a:p>
            <a:pPr algn="ctr"/>
            <a:r>
              <a:rPr lang="el-GR" sz="2400" b="1" dirty="0" smtClean="0">
                <a:solidFill>
                  <a:schemeClr val="bg1"/>
                </a:solidFill>
              </a:rPr>
              <a:t>Τα υλικά που χρησιμοποιήθηκαν ήταν μπλοκ ακουαρέλας Νο2 και 3, κομμάτια χαρτονιού από χαρτοκιβώτια, πινέλα, νερομπογιές (τέμπερες) του κιλού, παλέτες και μεγάλα πλαστικά τραπεζομάντιλα για τα τραπέζια.  </a:t>
            </a:r>
            <a:endParaRPr lang="el-GR" sz="2400" b="1" dirty="0">
              <a:solidFill>
                <a:schemeClr val="bg1"/>
              </a:solidFill>
            </a:endParaRPr>
          </a:p>
        </p:txBody>
      </p:sp>
      <p:pic>
        <p:nvPicPr>
          <p:cNvPr id="2050" name="Picture 2" descr="C:\Users\Makis\Desktop\Νέος φάκελος\ppt Vyroneia ERG\ΑΤΟΜΙΚΕΣ\ΦΩΤΟ ΠΡΟΓΡ\DSCN1363.JPG"/>
          <p:cNvPicPr>
            <a:picLocks noChangeAspect="1" noChangeArrowheads="1"/>
          </p:cNvPicPr>
          <p:nvPr/>
        </p:nvPicPr>
        <p:blipFill>
          <a:blip r:embed="rId2" cstate="email"/>
          <a:srcRect/>
          <a:stretch>
            <a:fillRect/>
          </a:stretch>
        </p:blipFill>
        <p:spPr bwMode="auto">
          <a:xfrm>
            <a:off x="1928794" y="500042"/>
            <a:ext cx="5334038" cy="40005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85720" y="357166"/>
            <a:ext cx="8429684" cy="2143140"/>
          </a:xfrm>
          <a:prstGeom prst="rect">
            <a:avLst/>
          </a:prstGeom>
          <a:noFill/>
          <a:ln w="9525">
            <a:noFill/>
            <a:miter lim="800000"/>
            <a:headEnd/>
            <a:tailEnd/>
          </a:ln>
        </p:spPr>
        <p:txBody>
          <a:bodyPr anchor="ctr"/>
          <a:lstStyle/>
          <a:p>
            <a:pPr algn="ctr"/>
            <a:r>
              <a:rPr lang="el-GR" sz="2800" b="1" dirty="0" smtClean="0">
                <a:solidFill>
                  <a:schemeClr val="bg1"/>
                </a:solidFill>
              </a:rPr>
              <a:t> </a:t>
            </a:r>
            <a:r>
              <a:rPr lang="el-GR" sz="2400" b="1" dirty="0" smtClean="0">
                <a:solidFill>
                  <a:schemeClr val="bg1"/>
                </a:solidFill>
              </a:rPr>
              <a:t>Η δραστηριότητα υλοποιήθηκε στην αίθουσα του ολοήμερου. Την ευθύνη της οργάνωσης και της καθαριότητας του εργαστηρίου ανέλαβαν τα παιδιά με τη βοήθεια του δασκάλου. </a:t>
            </a:r>
            <a:endParaRPr lang="el-GR" sz="2400" b="1" dirty="0">
              <a:solidFill>
                <a:schemeClr val="bg1"/>
              </a:solidFill>
            </a:endParaRPr>
          </a:p>
        </p:txBody>
      </p:sp>
      <p:pic>
        <p:nvPicPr>
          <p:cNvPr id="3074" name="Picture 2" descr="C:\Users\Makis\Desktop\Νέος φάκελος\ppt Vyroneia ERG\ΑΤΟΜΙΚΕΣ\ΦΩΤΟ ΠΡΟΓΡ\DSCN1335.JPG"/>
          <p:cNvPicPr>
            <a:picLocks noChangeAspect="1" noChangeArrowheads="1"/>
          </p:cNvPicPr>
          <p:nvPr/>
        </p:nvPicPr>
        <p:blipFill>
          <a:blip r:embed="rId2" cstate="email"/>
          <a:srcRect/>
          <a:stretch>
            <a:fillRect/>
          </a:stretch>
        </p:blipFill>
        <p:spPr bwMode="auto">
          <a:xfrm>
            <a:off x="1714480" y="2321712"/>
            <a:ext cx="5643602" cy="4232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57158" y="571480"/>
            <a:ext cx="3500462" cy="5715040"/>
          </a:xfrm>
          <a:prstGeom prst="rect">
            <a:avLst/>
          </a:prstGeom>
          <a:noFill/>
          <a:ln w="9525">
            <a:noFill/>
            <a:miter lim="800000"/>
            <a:headEnd/>
            <a:tailEnd/>
          </a:ln>
        </p:spPr>
        <p:txBody>
          <a:bodyPr anchor="ctr"/>
          <a:lstStyle/>
          <a:p>
            <a:pPr algn="ctr"/>
            <a:r>
              <a:rPr lang="el-GR" sz="2400" b="1" dirty="0" smtClean="0">
                <a:solidFill>
                  <a:schemeClr val="bg1"/>
                </a:solidFill>
              </a:rPr>
              <a:t>Τα παιδιά ζωγράφισαν με τα βασικά χρώματα, ασκήθηκαν στις μίξεις χρωμάτων για την παραγωγή  χρωμάτων και αποχρώσεων και στη δημιουργία πρωτόλειων συνθέσεων. </a:t>
            </a:r>
            <a:endParaRPr lang="el-GR" sz="2400" b="1" dirty="0">
              <a:solidFill>
                <a:schemeClr val="bg1"/>
              </a:solidFill>
            </a:endParaRPr>
          </a:p>
        </p:txBody>
      </p:sp>
      <p:pic>
        <p:nvPicPr>
          <p:cNvPr id="4098" name="Picture 2" descr="C:\Users\Makis\Desktop\Νέος φάκελος\ppt Vyroneia ERG\ΑΤΟΜΙΚΕΣ\ΦΩΤΟ ΠΡΟΓΡ\DSCN1367.JPG"/>
          <p:cNvPicPr>
            <a:picLocks noChangeAspect="1" noChangeArrowheads="1"/>
          </p:cNvPicPr>
          <p:nvPr/>
        </p:nvPicPr>
        <p:blipFill>
          <a:blip r:embed="rId2" cstate="email"/>
          <a:srcRect/>
          <a:stretch>
            <a:fillRect/>
          </a:stretch>
        </p:blipFill>
        <p:spPr bwMode="auto">
          <a:xfrm>
            <a:off x="4286248" y="642918"/>
            <a:ext cx="4339859" cy="57864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8596" y="2285992"/>
            <a:ext cx="8286808" cy="1857388"/>
          </a:xfrm>
          <a:prstGeom prst="rect">
            <a:avLst/>
          </a:prstGeom>
          <a:noFill/>
          <a:ln w="9525">
            <a:noFill/>
            <a:miter lim="800000"/>
            <a:headEnd/>
            <a:tailEnd/>
          </a:ln>
        </p:spPr>
        <p:txBody>
          <a:bodyPr anchor="ctr"/>
          <a:lstStyle/>
          <a:p>
            <a:pPr algn="ctr"/>
            <a:r>
              <a:rPr lang="el-GR" sz="2800" b="1" dirty="0" smtClean="0">
                <a:solidFill>
                  <a:schemeClr val="bg1"/>
                </a:solidFill>
              </a:rPr>
              <a:t> </a:t>
            </a:r>
            <a:r>
              <a:rPr lang="el-GR" sz="2000" b="1" dirty="0" smtClean="0">
                <a:solidFill>
                  <a:schemeClr val="bg1"/>
                </a:solidFill>
              </a:rPr>
              <a:t>Εκτός από τις δικές τους ιδέες πιθανότατα άντλησαν έμπνευση και από κάποιες προβολές έργων μεγάλων ζωγράφων που παρακολούθησαν στα πλαίσια του προγράμματος, κυρίως από το καλλιτεχνικό ρεύμα του ιμπρεσιονισμού.</a:t>
            </a:r>
            <a:endParaRPr lang="el-GR" sz="2000" b="1" dirty="0">
              <a:solidFill>
                <a:schemeClr val="bg1"/>
              </a:solidFill>
            </a:endParaRPr>
          </a:p>
        </p:txBody>
      </p:sp>
      <p:pic>
        <p:nvPicPr>
          <p:cNvPr id="5" name="Picture 2" descr="C:\Documents and Settings\EYH\Επιφάνεια εργασίας\TEXNIKA\ΓΑΛΑΖΙΟ ΛΕΥΚΟ ΜΑΥΡΟ\vangogh1886plasterstatuatteofahorse.jpg"/>
          <p:cNvPicPr>
            <a:picLocks noChangeAspect="1" noChangeArrowheads="1"/>
          </p:cNvPicPr>
          <p:nvPr/>
        </p:nvPicPr>
        <p:blipFill>
          <a:blip r:embed="rId2" cstate="email"/>
          <a:srcRect/>
          <a:stretch>
            <a:fillRect/>
          </a:stretch>
        </p:blipFill>
        <p:spPr bwMode="auto">
          <a:xfrm>
            <a:off x="4572000" y="4071942"/>
            <a:ext cx="2928958" cy="2186101"/>
          </a:xfrm>
          <a:prstGeom prst="rect">
            <a:avLst/>
          </a:prstGeom>
          <a:noFill/>
          <a:ln w="9525">
            <a:noFill/>
            <a:miter lim="800000"/>
            <a:headEnd/>
            <a:tailEnd/>
          </a:ln>
        </p:spPr>
      </p:pic>
      <p:pic>
        <p:nvPicPr>
          <p:cNvPr id="10" name="Picture 3" descr="C:\Documents and Settings\EYH\Επιφάνεια εργασίας\TEXNIKA\ΠΟΡΤΟΚΑΛΙ-ΚΑΦΕ\vangogh1885stilllifewithbible.jpg"/>
          <p:cNvPicPr>
            <a:picLocks noChangeAspect="1" noChangeArrowheads="1"/>
          </p:cNvPicPr>
          <p:nvPr/>
        </p:nvPicPr>
        <p:blipFill>
          <a:blip r:embed="rId3" cstate="email"/>
          <a:srcRect/>
          <a:stretch>
            <a:fillRect/>
          </a:stretch>
        </p:blipFill>
        <p:spPr bwMode="auto">
          <a:xfrm>
            <a:off x="5286380" y="571480"/>
            <a:ext cx="2146826" cy="1823780"/>
          </a:xfrm>
          <a:prstGeom prst="rect">
            <a:avLst/>
          </a:prstGeom>
          <a:noFill/>
          <a:ln w="9525">
            <a:noFill/>
            <a:miter lim="800000"/>
            <a:headEnd/>
            <a:tailEnd/>
          </a:ln>
        </p:spPr>
      </p:pic>
      <p:pic>
        <p:nvPicPr>
          <p:cNvPr id="11" name="Picture 2" descr="C:\Documents and Settings\EYH\Επιφάνεια εργασίας\TEXNIKA\ΚΙΤΡΙΝΟ-ΚΟΚΚΙΝΟ-ΠΟΡΤΟΚΑΛΙ\monet1883peaches.jpg"/>
          <p:cNvPicPr>
            <a:picLocks noChangeAspect="1" noChangeArrowheads="1"/>
          </p:cNvPicPr>
          <p:nvPr/>
        </p:nvPicPr>
        <p:blipFill>
          <a:blip r:embed="rId4" cstate="email"/>
          <a:srcRect/>
          <a:stretch>
            <a:fillRect/>
          </a:stretch>
        </p:blipFill>
        <p:spPr bwMode="auto">
          <a:xfrm>
            <a:off x="1357290" y="3929066"/>
            <a:ext cx="1730370" cy="2393630"/>
          </a:xfrm>
          <a:prstGeom prst="rect">
            <a:avLst/>
          </a:prstGeom>
          <a:noFill/>
          <a:ln w="9525">
            <a:noFill/>
            <a:miter lim="800000"/>
            <a:headEnd/>
            <a:tailEnd/>
          </a:ln>
        </p:spPr>
      </p:pic>
      <p:pic>
        <p:nvPicPr>
          <p:cNvPr id="12" name="Picture 2" descr="C:\Documents and Settings\EYH\Επιφάνεια εργασίας\TEXNIKA\ΠΡΑΣΙΝΟ ΚΙΤΡΙΝΟ ΜΠΛΕ\monet1866JeanneMargueriteLecadreintheGarden.jpg"/>
          <p:cNvPicPr>
            <a:picLocks noChangeAspect="1" noChangeArrowheads="1"/>
          </p:cNvPicPr>
          <p:nvPr/>
        </p:nvPicPr>
        <p:blipFill>
          <a:blip r:embed="rId5" cstate="email"/>
          <a:srcRect/>
          <a:stretch>
            <a:fillRect/>
          </a:stretch>
        </p:blipFill>
        <p:spPr bwMode="auto">
          <a:xfrm>
            <a:off x="1357290" y="500042"/>
            <a:ext cx="2428863" cy="20062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Θέμα του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492</Words>
  <Application>Microsoft PowerPoint</Application>
  <PresentationFormat>Προβολή στην οθόνη (4:3)</PresentationFormat>
  <Paragraphs>41</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Makis</cp:lastModifiedBy>
  <cp:revision>92</cp:revision>
  <dcterms:created xsi:type="dcterms:W3CDTF">2009-06-05T09:33:16Z</dcterms:created>
  <dcterms:modified xsi:type="dcterms:W3CDTF">2016-04-12T07:27:56Z</dcterms:modified>
</cp:coreProperties>
</file>