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8" r:id="rId19"/>
    <p:sldId id="279"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9" d="100"/>
          <a:sy n="79" d="100"/>
        </p:scale>
        <p:origin x="-504"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22E45FF-60C4-A672-F077-4E574D73613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D348CC03-1759-881F-579C-D607C9627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2B4B9AAA-EE5F-386D-ED40-B15CDA80D230}"/>
              </a:ext>
            </a:extLst>
          </p:cNvPr>
          <p:cNvSpPr>
            <a:spLocks noGrp="1"/>
          </p:cNvSpPr>
          <p:nvPr>
            <p:ph type="dt" sz="half" idx="10"/>
          </p:nvPr>
        </p:nvSpPr>
        <p:spPr/>
        <p:txBody>
          <a:bodyPr/>
          <a:lstStyle/>
          <a:p>
            <a:fld id="{D75FFAAF-FA9B-42BB-BD3C-AFC879CBFB51}" type="datetimeFigureOut">
              <a:rPr lang="el-GR" smtClean="0"/>
              <a:t>9/4/2025</a:t>
            </a:fld>
            <a:endParaRPr lang="el-GR"/>
          </a:p>
        </p:txBody>
      </p:sp>
      <p:sp>
        <p:nvSpPr>
          <p:cNvPr id="5" name="Θέση υποσέλιδου 4">
            <a:extLst>
              <a:ext uri="{FF2B5EF4-FFF2-40B4-BE49-F238E27FC236}">
                <a16:creationId xmlns="" xmlns:a16="http://schemas.microsoft.com/office/drawing/2014/main" id="{BAE1B16A-F961-12AF-93E2-C84EC390BB3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2EE975F2-46D0-BA73-4E7E-D9828A332600}"/>
              </a:ext>
            </a:extLst>
          </p:cNvPr>
          <p:cNvSpPr>
            <a:spLocks noGrp="1"/>
          </p:cNvSpPr>
          <p:nvPr>
            <p:ph type="sldNum" sz="quarter" idx="12"/>
          </p:nvPr>
        </p:nvSpPr>
        <p:spPr/>
        <p:txBody>
          <a:bodyPr/>
          <a:lstStyle/>
          <a:p>
            <a:fld id="{3508BFF2-67A5-4DC1-AE98-11207EE946C6}" type="slidenum">
              <a:rPr lang="el-GR" smtClean="0"/>
              <a:t>‹#›</a:t>
            </a:fld>
            <a:endParaRPr lang="el-GR"/>
          </a:p>
        </p:txBody>
      </p:sp>
    </p:spTree>
    <p:extLst>
      <p:ext uri="{BB962C8B-B14F-4D97-AF65-F5344CB8AC3E}">
        <p14:creationId xmlns:p14="http://schemas.microsoft.com/office/powerpoint/2010/main" val="1632738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DAA1146-70A5-CFE4-6718-BC0979D7A48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A584FBB0-F1E0-574C-4778-DC342FED5B4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D9EF3113-18F7-B9C4-C6D1-1BCBAC13D9D3}"/>
              </a:ext>
            </a:extLst>
          </p:cNvPr>
          <p:cNvSpPr>
            <a:spLocks noGrp="1"/>
          </p:cNvSpPr>
          <p:nvPr>
            <p:ph type="dt" sz="half" idx="10"/>
          </p:nvPr>
        </p:nvSpPr>
        <p:spPr/>
        <p:txBody>
          <a:bodyPr/>
          <a:lstStyle/>
          <a:p>
            <a:fld id="{D75FFAAF-FA9B-42BB-BD3C-AFC879CBFB51}" type="datetimeFigureOut">
              <a:rPr lang="el-GR" smtClean="0"/>
              <a:t>9/4/2025</a:t>
            </a:fld>
            <a:endParaRPr lang="el-GR"/>
          </a:p>
        </p:txBody>
      </p:sp>
      <p:sp>
        <p:nvSpPr>
          <p:cNvPr id="5" name="Θέση υποσέλιδου 4">
            <a:extLst>
              <a:ext uri="{FF2B5EF4-FFF2-40B4-BE49-F238E27FC236}">
                <a16:creationId xmlns="" xmlns:a16="http://schemas.microsoft.com/office/drawing/2014/main" id="{7A63810D-FF08-454A-2BC9-51483A0EF2F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D1B0A93F-733A-C11C-184E-B3548DBBBE7A}"/>
              </a:ext>
            </a:extLst>
          </p:cNvPr>
          <p:cNvSpPr>
            <a:spLocks noGrp="1"/>
          </p:cNvSpPr>
          <p:nvPr>
            <p:ph type="sldNum" sz="quarter" idx="12"/>
          </p:nvPr>
        </p:nvSpPr>
        <p:spPr/>
        <p:txBody>
          <a:bodyPr/>
          <a:lstStyle/>
          <a:p>
            <a:fld id="{3508BFF2-67A5-4DC1-AE98-11207EE946C6}" type="slidenum">
              <a:rPr lang="el-GR" smtClean="0"/>
              <a:t>‹#›</a:t>
            </a:fld>
            <a:endParaRPr lang="el-GR"/>
          </a:p>
        </p:txBody>
      </p:sp>
    </p:spTree>
    <p:extLst>
      <p:ext uri="{BB962C8B-B14F-4D97-AF65-F5344CB8AC3E}">
        <p14:creationId xmlns:p14="http://schemas.microsoft.com/office/powerpoint/2010/main" val="344039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8DB61259-B84E-80DF-2D89-D466668459F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5D59364D-B391-21F4-D87F-FD55DF5BBEF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A826527A-0C9D-5C6D-4766-66FC21FE1F1B}"/>
              </a:ext>
            </a:extLst>
          </p:cNvPr>
          <p:cNvSpPr>
            <a:spLocks noGrp="1"/>
          </p:cNvSpPr>
          <p:nvPr>
            <p:ph type="dt" sz="half" idx="10"/>
          </p:nvPr>
        </p:nvSpPr>
        <p:spPr/>
        <p:txBody>
          <a:bodyPr/>
          <a:lstStyle/>
          <a:p>
            <a:fld id="{D75FFAAF-FA9B-42BB-BD3C-AFC879CBFB51}" type="datetimeFigureOut">
              <a:rPr lang="el-GR" smtClean="0"/>
              <a:t>9/4/2025</a:t>
            </a:fld>
            <a:endParaRPr lang="el-GR"/>
          </a:p>
        </p:txBody>
      </p:sp>
      <p:sp>
        <p:nvSpPr>
          <p:cNvPr id="5" name="Θέση υποσέλιδου 4">
            <a:extLst>
              <a:ext uri="{FF2B5EF4-FFF2-40B4-BE49-F238E27FC236}">
                <a16:creationId xmlns="" xmlns:a16="http://schemas.microsoft.com/office/drawing/2014/main" id="{543AFAE6-0F0D-827F-C7B3-1CE4E9FAE37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A7E49637-36F8-D68B-16D1-A769533BFA48}"/>
              </a:ext>
            </a:extLst>
          </p:cNvPr>
          <p:cNvSpPr>
            <a:spLocks noGrp="1"/>
          </p:cNvSpPr>
          <p:nvPr>
            <p:ph type="sldNum" sz="quarter" idx="12"/>
          </p:nvPr>
        </p:nvSpPr>
        <p:spPr/>
        <p:txBody>
          <a:bodyPr/>
          <a:lstStyle/>
          <a:p>
            <a:fld id="{3508BFF2-67A5-4DC1-AE98-11207EE946C6}" type="slidenum">
              <a:rPr lang="el-GR" smtClean="0"/>
              <a:t>‹#›</a:t>
            </a:fld>
            <a:endParaRPr lang="el-GR"/>
          </a:p>
        </p:txBody>
      </p:sp>
    </p:spTree>
    <p:extLst>
      <p:ext uri="{BB962C8B-B14F-4D97-AF65-F5344CB8AC3E}">
        <p14:creationId xmlns:p14="http://schemas.microsoft.com/office/powerpoint/2010/main" val="36074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6866EC7-0208-2A5B-5DDC-8E9E74F24D7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5361188A-12DE-627E-FBDD-AFF1AE2500B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F618C7CC-D305-FAA8-BF90-52044D0F9A63}"/>
              </a:ext>
            </a:extLst>
          </p:cNvPr>
          <p:cNvSpPr>
            <a:spLocks noGrp="1"/>
          </p:cNvSpPr>
          <p:nvPr>
            <p:ph type="dt" sz="half" idx="10"/>
          </p:nvPr>
        </p:nvSpPr>
        <p:spPr/>
        <p:txBody>
          <a:bodyPr/>
          <a:lstStyle/>
          <a:p>
            <a:fld id="{D75FFAAF-FA9B-42BB-BD3C-AFC879CBFB51}" type="datetimeFigureOut">
              <a:rPr lang="el-GR" smtClean="0"/>
              <a:t>9/4/2025</a:t>
            </a:fld>
            <a:endParaRPr lang="el-GR"/>
          </a:p>
        </p:txBody>
      </p:sp>
      <p:sp>
        <p:nvSpPr>
          <p:cNvPr id="5" name="Θέση υποσέλιδου 4">
            <a:extLst>
              <a:ext uri="{FF2B5EF4-FFF2-40B4-BE49-F238E27FC236}">
                <a16:creationId xmlns="" xmlns:a16="http://schemas.microsoft.com/office/drawing/2014/main" id="{9F1FB673-9C38-A2E3-6FD9-25249125A32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5C64AB8D-E0DB-C529-9D57-E5AC594D2260}"/>
              </a:ext>
            </a:extLst>
          </p:cNvPr>
          <p:cNvSpPr>
            <a:spLocks noGrp="1"/>
          </p:cNvSpPr>
          <p:nvPr>
            <p:ph type="sldNum" sz="quarter" idx="12"/>
          </p:nvPr>
        </p:nvSpPr>
        <p:spPr/>
        <p:txBody>
          <a:bodyPr/>
          <a:lstStyle/>
          <a:p>
            <a:fld id="{3508BFF2-67A5-4DC1-AE98-11207EE946C6}" type="slidenum">
              <a:rPr lang="el-GR" smtClean="0"/>
              <a:t>‹#›</a:t>
            </a:fld>
            <a:endParaRPr lang="el-GR"/>
          </a:p>
        </p:txBody>
      </p:sp>
    </p:spTree>
    <p:extLst>
      <p:ext uri="{BB962C8B-B14F-4D97-AF65-F5344CB8AC3E}">
        <p14:creationId xmlns:p14="http://schemas.microsoft.com/office/powerpoint/2010/main" val="302691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3C197E6-7B2D-817E-410A-6B458789494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E0DBC2C0-05A9-05AE-B50E-C77D1A8BEC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 xmlns:a16="http://schemas.microsoft.com/office/drawing/2014/main" id="{5797E1E4-A5D7-0C86-0B25-FD724E376830}"/>
              </a:ext>
            </a:extLst>
          </p:cNvPr>
          <p:cNvSpPr>
            <a:spLocks noGrp="1"/>
          </p:cNvSpPr>
          <p:nvPr>
            <p:ph type="dt" sz="half" idx="10"/>
          </p:nvPr>
        </p:nvSpPr>
        <p:spPr/>
        <p:txBody>
          <a:bodyPr/>
          <a:lstStyle/>
          <a:p>
            <a:fld id="{D75FFAAF-FA9B-42BB-BD3C-AFC879CBFB51}" type="datetimeFigureOut">
              <a:rPr lang="el-GR" smtClean="0"/>
              <a:t>9/4/2025</a:t>
            </a:fld>
            <a:endParaRPr lang="el-GR"/>
          </a:p>
        </p:txBody>
      </p:sp>
      <p:sp>
        <p:nvSpPr>
          <p:cNvPr id="5" name="Θέση υποσέλιδου 4">
            <a:extLst>
              <a:ext uri="{FF2B5EF4-FFF2-40B4-BE49-F238E27FC236}">
                <a16:creationId xmlns="" xmlns:a16="http://schemas.microsoft.com/office/drawing/2014/main" id="{FF999711-DC3A-D1F5-9AFA-7DF7BC1AFBE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084FFBF0-42E5-B6B2-D3D3-8FAB4E88CB60}"/>
              </a:ext>
            </a:extLst>
          </p:cNvPr>
          <p:cNvSpPr>
            <a:spLocks noGrp="1"/>
          </p:cNvSpPr>
          <p:nvPr>
            <p:ph type="sldNum" sz="quarter" idx="12"/>
          </p:nvPr>
        </p:nvSpPr>
        <p:spPr/>
        <p:txBody>
          <a:bodyPr/>
          <a:lstStyle/>
          <a:p>
            <a:fld id="{3508BFF2-67A5-4DC1-AE98-11207EE946C6}" type="slidenum">
              <a:rPr lang="el-GR" smtClean="0"/>
              <a:t>‹#›</a:t>
            </a:fld>
            <a:endParaRPr lang="el-GR"/>
          </a:p>
        </p:txBody>
      </p:sp>
    </p:spTree>
    <p:extLst>
      <p:ext uri="{BB962C8B-B14F-4D97-AF65-F5344CB8AC3E}">
        <p14:creationId xmlns:p14="http://schemas.microsoft.com/office/powerpoint/2010/main" val="124959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F979CE5-E87E-4AA9-E7E6-7734921FF28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BA8389E5-B555-B5C2-571B-E65916D6F80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 xmlns:a16="http://schemas.microsoft.com/office/drawing/2014/main" id="{C67C46AC-D461-DCDA-6D43-28F870DAAD2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 xmlns:a16="http://schemas.microsoft.com/office/drawing/2014/main" id="{3CC8C92A-C3AF-355E-D719-CB2FA485AEB8}"/>
              </a:ext>
            </a:extLst>
          </p:cNvPr>
          <p:cNvSpPr>
            <a:spLocks noGrp="1"/>
          </p:cNvSpPr>
          <p:nvPr>
            <p:ph type="dt" sz="half" idx="10"/>
          </p:nvPr>
        </p:nvSpPr>
        <p:spPr/>
        <p:txBody>
          <a:bodyPr/>
          <a:lstStyle/>
          <a:p>
            <a:fld id="{D75FFAAF-FA9B-42BB-BD3C-AFC879CBFB51}" type="datetimeFigureOut">
              <a:rPr lang="el-GR" smtClean="0"/>
              <a:t>9/4/2025</a:t>
            </a:fld>
            <a:endParaRPr lang="el-GR"/>
          </a:p>
        </p:txBody>
      </p:sp>
      <p:sp>
        <p:nvSpPr>
          <p:cNvPr id="6" name="Θέση υποσέλιδου 5">
            <a:extLst>
              <a:ext uri="{FF2B5EF4-FFF2-40B4-BE49-F238E27FC236}">
                <a16:creationId xmlns="" xmlns:a16="http://schemas.microsoft.com/office/drawing/2014/main" id="{FB0EDA03-D125-AA67-D62B-11CE340F079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04977575-A08E-D7EE-1531-6938862F323A}"/>
              </a:ext>
            </a:extLst>
          </p:cNvPr>
          <p:cNvSpPr>
            <a:spLocks noGrp="1"/>
          </p:cNvSpPr>
          <p:nvPr>
            <p:ph type="sldNum" sz="quarter" idx="12"/>
          </p:nvPr>
        </p:nvSpPr>
        <p:spPr/>
        <p:txBody>
          <a:bodyPr/>
          <a:lstStyle/>
          <a:p>
            <a:fld id="{3508BFF2-67A5-4DC1-AE98-11207EE946C6}" type="slidenum">
              <a:rPr lang="el-GR" smtClean="0"/>
              <a:t>‹#›</a:t>
            </a:fld>
            <a:endParaRPr lang="el-GR"/>
          </a:p>
        </p:txBody>
      </p:sp>
    </p:spTree>
    <p:extLst>
      <p:ext uri="{BB962C8B-B14F-4D97-AF65-F5344CB8AC3E}">
        <p14:creationId xmlns:p14="http://schemas.microsoft.com/office/powerpoint/2010/main" val="1268758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F4B4EA2-BDDE-F049-F027-A2B195696F9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C4AF5564-916A-076F-77FC-9182BCF6AD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 xmlns:a16="http://schemas.microsoft.com/office/drawing/2014/main" id="{B5C1E983-3773-DFF4-537F-6FF90D71B6B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 xmlns:a16="http://schemas.microsoft.com/office/drawing/2014/main" id="{C8BF621E-F3B4-4DFA-0569-E24D02F18C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 xmlns:a16="http://schemas.microsoft.com/office/drawing/2014/main" id="{F769F06C-44DF-CFF4-4DA3-76F0FF0CB737}"/>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 xmlns:a16="http://schemas.microsoft.com/office/drawing/2014/main" id="{8F8E054B-7AAD-0AC8-C123-3524DB41A88C}"/>
              </a:ext>
            </a:extLst>
          </p:cNvPr>
          <p:cNvSpPr>
            <a:spLocks noGrp="1"/>
          </p:cNvSpPr>
          <p:nvPr>
            <p:ph type="dt" sz="half" idx="10"/>
          </p:nvPr>
        </p:nvSpPr>
        <p:spPr/>
        <p:txBody>
          <a:bodyPr/>
          <a:lstStyle/>
          <a:p>
            <a:fld id="{D75FFAAF-FA9B-42BB-BD3C-AFC879CBFB51}" type="datetimeFigureOut">
              <a:rPr lang="el-GR" smtClean="0"/>
              <a:t>9/4/2025</a:t>
            </a:fld>
            <a:endParaRPr lang="el-GR"/>
          </a:p>
        </p:txBody>
      </p:sp>
      <p:sp>
        <p:nvSpPr>
          <p:cNvPr id="8" name="Θέση υποσέλιδου 7">
            <a:extLst>
              <a:ext uri="{FF2B5EF4-FFF2-40B4-BE49-F238E27FC236}">
                <a16:creationId xmlns="" xmlns:a16="http://schemas.microsoft.com/office/drawing/2014/main" id="{2298FBFD-60B1-9212-688E-80D48DFA469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 xmlns:a16="http://schemas.microsoft.com/office/drawing/2014/main" id="{E0ACA7DF-3FAA-EF3E-5678-8E823A3DC670}"/>
              </a:ext>
            </a:extLst>
          </p:cNvPr>
          <p:cNvSpPr>
            <a:spLocks noGrp="1"/>
          </p:cNvSpPr>
          <p:nvPr>
            <p:ph type="sldNum" sz="quarter" idx="12"/>
          </p:nvPr>
        </p:nvSpPr>
        <p:spPr/>
        <p:txBody>
          <a:bodyPr/>
          <a:lstStyle/>
          <a:p>
            <a:fld id="{3508BFF2-67A5-4DC1-AE98-11207EE946C6}" type="slidenum">
              <a:rPr lang="el-GR" smtClean="0"/>
              <a:t>‹#›</a:t>
            </a:fld>
            <a:endParaRPr lang="el-GR"/>
          </a:p>
        </p:txBody>
      </p:sp>
    </p:spTree>
    <p:extLst>
      <p:ext uri="{BB962C8B-B14F-4D97-AF65-F5344CB8AC3E}">
        <p14:creationId xmlns:p14="http://schemas.microsoft.com/office/powerpoint/2010/main" val="1551447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BE5F2EB-02DF-9344-0288-7894F9A8884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F6FCE81D-912A-9AE3-459E-C9751D17BBBE}"/>
              </a:ext>
            </a:extLst>
          </p:cNvPr>
          <p:cNvSpPr>
            <a:spLocks noGrp="1"/>
          </p:cNvSpPr>
          <p:nvPr>
            <p:ph type="dt" sz="half" idx="10"/>
          </p:nvPr>
        </p:nvSpPr>
        <p:spPr/>
        <p:txBody>
          <a:bodyPr/>
          <a:lstStyle/>
          <a:p>
            <a:fld id="{D75FFAAF-FA9B-42BB-BD3C-AFC879CBFB51}" type="datetimeFigureOut">
              <a:rPr lang="el-GR" smtClean="0"/>
              <a:t>9/4/2025</a:t>
            </a:fld>
            <a:endParaRPr lang="el-GR"/>
          </a:p>
        </p:txBody>
      </p:sp>
      <p:sp>
        <p:nvSpPr>
          <p:cNvPr id="4" name="Θέση υποσέλιδου 3">
            <a:extLst>
              <a:ext uri="{FF2B5EF4-FFF2-40B4-BE49-F238E27FC236}">
                <a16:creationId xmlns="" xmlns:a16="http://schemas.microsoft.com/office/drawing/2014/main" id="{31DC225D-C7A1-4227-2F2C-1E2B2527CF0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 xmlns:a16="http://schemas.microsoft.com/office/drawing/2014/main" id="{962379E2-C16A-AB04-09EF-728FBB6DA6FD}"/>
              </a:ext>
            </a:extLst>
          </p:cNvPr>
          <p:cNvSpPr>
            <a:spLocks noGrp="1"/>
          </p:cNvSpPr>
          <p:nvPr>
            <p:ph type="sldNum" sz="quarter" idx="12"/>
          </p:nvPr>
        </p:nvSpPr>
        <p:spPr/>
        <p:txBody>
          <a:bodyPr/>
          <a:lstStyle/>
          <a:p>
            <a:fld id="{3508BFF2-67A5-4DC1-AE98-11207EE946C6}" type="slidenum">
              <a:rPr lang="el-GR" smtClean="0"/>
              <a:t>‹#›</a:t>
            </a:fld>
            <a:endParaRPr lang="el-GR"/>
          </a:p>
        </p:txBody>
      </p:sp>
    </p:spTree>
    <p:extLst>
      <p:ext uri="{BB962C8B-B14F-4D97-AF65-F5344CB8AC3E}">
        <p14:creationId xmlns:p14="http://schemas.microsoft.com/office/powerpoint/2010/main" val="274415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8724FF7C-414E-B60B-AD39-FBADDCB8AF73}"/>
              </a:ext>
            </a:extLst>
          </p:cNvPr>
          <p:cNvSpPr>
            <a:spLocks noGrp="1"/>
          </p:cNvSpPr>
          <p:nvPr>
            <p:ph type="dt" sz="half" idx="10"/>
          </p:nvPr>
        </p:nvSpPr>
        <p:spPr/>
        <p:txBody>
          <a:bodyPr/>
          <a:lstStyle/>
          <a:p>
            <a:fld id="{D75FFAAF-FA9B-42BB-BD3C-AFC879CBFB51}" type="datetimeFigureOut">
              <a:rPr lang="el-GR" smtClean="0"/>
              <a:t>9/4/2025</a:t>
            </a:fld>
            <a:endParaRPr lang="el-GR"/>
          </a:p>
        </p:txBody>
      </p:sp>
      <p:sp>
        <p:nvSpPr>
          <p:cNvPr id="3" name="Θέση υποσέλιδου 2">
            <a:extLst>
              <a:ext uri="{FF2B5EF4-FFF2-40B4-BE49-F238E27FC236}">
                <a16:creationId xmlns="" xmlns:a16="http://schemas.microsoft.com/office/drawing/2014/main" id="{7D32553C-EFD2-9285-D92C-3AE47592B2D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 xmlns:a16="http://schemas.microsoft.com/office/drawing/2014/main" id="{92CDB69F-F21B-A390-F73F-0CEA636D90AF}"/>
              </a:ext>
            </a:extLst>
          </p:cNvPr>
          <p:cNvSpPr>
            <a:spLocks noGrp="1"/>
          </p:cNvSpPr>
          <p:nvPr>
            <p:ph type="sldNum" sz="quarter" idx="12"/>
          </p:nvPr>
        </p:nvSpPr>
        <p:spPr/>
        <p:txBody>
          <a:bodyPr/>
          <a:lstStyle/>
          <a:p>
            <a:fld id="{3508BFF2-67A5-4DC1-AE98-11207EE946C6}" type="slidenum">
              <a:rPr lang="el-GR" smtClean="0"/>
              <a:t>‹#›</a:t>
            </a:fld>
            <a:endParaRPr lang="el-GR"/>
          </a:p>
        </p:txBody>
      </p:sp>
    </p:spTree>
    <p:extLst>
      <p:ext uri="{BB962C8B-B14F-4D97-AF65-F5344CB8AC3E}">
        <p14:creationId xmlns:p14="http://schemas.microsoft.com/office/powerpoint/2010/main" val="128484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A87BFAE-402F-89DF-01D5-014109AB436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89B6C33-5007-850E-153D-6703AC793E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 xmlns:a16="http://schemas.microsoft.com/office/drawing/2014/main" id="{EB2F1543-2B0E-13CB-BD40-CE9EF6439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7848AF04-ECA0-F553-FAA0-B180F7CB8E1C}"/>
              </a:ext>
            </a:extLst>
          </p:cNvPr>
          <p:cNvSpPr>
            <a:spLocks noGrp="1"/>
          </p:cNvSpPr>
          <p:nvPr>
            <p:ph type="dt" sz="half" idx="10"/>
          </p:nvPr>
        </p:nvSpPr>
        <p:spPr/>
        <p:txBody>
          <a:bodyPr/>
          <a:lstStyle/>
          <a:p>
            <a:fld id="{D75FFAAF-FA9B-42BB-BD3C-AFC879CBFB51}" type="datetimeFigureOut">
              <a:rPr lang="el-GR" smtClean="0"/>
              <a:t>9/4/2025</a:t>
            </a:fld>
            <a:endParaRPr lang="el-GR"/>
          </a:p>
        </p:txBody>
      </p:sp>
      <p:sp>
        <p:nvSpPr>
          <p:cNvPr id="6" name="Θέση υποσέλιδου 5">
            <a:extLst>
              <a:ext uri="{FF2B5EF4-FFF2-40B4-BE49-F238E27FC236}">
                <a16:creationId xmlns="" xmlns:a16="http://schemas.microsoft.com/office/drawing/2014/main" id="{D840CAD6-90D3-EE6E-AF24-937F06F57C2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6E2DA37B-1D77-BEAA-D4A2-8485D822C4C5}"/>
              </a:ext>
            </a:extLst>
          </p:cNvPr>
          <p:cNvSpPr>
            <a:spLocks noGrp="1"/>
          </p:cNvSpPr>
          <p:nvPr>
            <p:ph type="sldNum" sz="quarter" idx="12"/>
          </p:nvPr>
        </p:nvSpPr>
        <p:spPr/>
        <p:txBody>
          <a:bodyPr/>
          <a:lstStyle/>
          <a:p>
            <a:fld id="{3508BFF2-67A5-4DC1-AE98-11207EE946C6}" type="slidenum">
              <a:rPr lang="el-GR" smtClean="0"/>
              <a:t>‹#›</a:t>
            </a:fld>
            <a:endParaRPr lang="el-GR"/>
          </a:p>
        </p:txBody>
      </p:sp>
    </p:spTree>
    <p:extLst>
      <p:ext uri="{BB962C8B-B14F-4D97-AF65-F5344CB8AC3E}">
        <p14:creationId xmlns:p14="http://schemas.microsoft.com/office/powerpoint/2010/main" val="199726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468F6B8-C76C-996F-414E-193EDF51EAB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7B6DC76C-402E-0D7F-42D2-E5E1078E16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 xmlns:a16="http://schemas.microsoft.com/office/drawing/2014/main" id="{784F04BC-EC82-3A4B-07F1-679A933D4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7B392CFF-F2FC-F3FE-81BD-24257DA07031}"/>
              </a:ext>
            </a:extLst>
          </p:cNvPr>
          <p:cNvSpPr>
            <a:spLocks noGrp="1"/>
          </p:cNvSpPr>
          <p:nvPr>
            <p:ph type="dt" sz="half" idx="10"/>
          </p:nvPr>
        </p:nvSpPr>
        <p:spPr/>
        <p:txBody>
          <a:bodyPr/>
          <a:lstStyle/>
          <a:p>
            <a:fld id="{D75FFAAF-FA9B-42BB-BD3C-AFC879CBFB51}" type="datetimeFigureOut">
              <a:rPr lang="el-GR" smtClean="0"/>
              <a:t>9/4/2025</a:t>
            </a:fld>
            <a:endParaRPr lang="el-GR"/>
          </a:p>
        </p:txBody>
      </p:sp>
      <p:sp>
        <p:nvSpPr>
          <p:cNvPr id="6" name="Θέση υποσέλιδου 5">
            <a:extLst>
              <a:ext uri="{FF2B5EF4-FFF2-40B4-BE49-F238E27FC236}">
                <a16:creationId xmlns="" xmlns:a16="http://schemas.microsoft.com/office/drawing/2014/main" id="{72F7FC7F-7BCC-916D-9273-851003DA44A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8B2BEFA5-680C-5A26-429C-242C14E214F0}"/>
              </a:ext>
            </a:extLst>
          </p:cNvPr>
          <p:cNvSpPr>
            <a:spLocks noGrp="1"/>
          </p:cNvSpPr>
          <p:nvPr>
            <p:ph type="sldNum" sz="quarter" idx="12"/>
          </p:nvPr>
        </p:nvSpPr>
        <p:spPr/>
        <p:txBody>
          <a:bodyPr/>
          <a:lstStyle/>
          <a:p>
            <a:fld id="{3508BFF2-67A5-4DC1-AE98-11207EE946C6}" type="slidenum">
              <a:rPr lang="el-GR" smtClean="0"/>
              <a:t>‹#›</a:t>
            </a:fld>
            <a:endParaRPr lang="el-GR"/>
          </a:p>
        </p:txBody>
      </p:sp>
    </p:spTree>
    <p:extLst>
      <p:ext uri="{BB962C8B-B14F-4D97-AF65-F5344CB8AC3E}">
        <p14:creationId xmlns:p14="http://schemas.microsoft.com/office/powerpoint/2010/main" val="1162421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4B1D1B07-C05C-90F7-95A8-797A545887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60162D14-064D-C6F7-41AF-70F3AEAA3C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CDA0E466-7626-C2BF-3DF1-F330663F0A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5FFAAF-FA9B-42BB-BD3C-AFC879CBFB51}" type="datetimeFigureOut">
              <a:rPr lang="el-GR" smtClean="0"/>
              <a:t>9/4/2025</a:t>
            </a:fld>
            <a:endParaRPr lang="el-GR"/>
          </a:p>
        </p:txBody>
      </p:sp>
      <p:sp>
        <p:nvSpPr>
          <p:cNvPr id="5" name="Θέση υποσέλιδου 4">
            <a:extLst>
              <a:ext uri="{FF2B5EF4-FFF2-40B4-BE49-F238E27FC236}">
                <a16:creationId xmlns="" xmlns:a16="http://schemas.microsoft.com/office/drawing/2014/main" id="{2A6EA697-1333-A87F-1D51-A84E531639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 xmlns:a16="http://schemas.microsoft.com/office/drawing/2014/main" id="{C6154259-5867-87F5-C626-9E54D4BD12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08BFF2-67A5-4DC1-AE98-11207EE946C6}" type="slidenum">
              <a:rPr lang="el-GR" smtClean="0"/>
              <a:t>‹#›</a:t>
            </a:fld>
            <a:endParaRPr lang="el-GR"/>
          </a:p>
        </p:txBody>
      </p:sp>
    </p:spTree>
    <p:extLst>
      <p:ext uri="{BB962C8B-B14F-4D97-AF65-F5344CB8AC3E}">
        <p14:creationId xmlns:p14="http://schemas.microsoft.com/office/powerpoint/2010/main" val="342138743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flipbookpdf.net/web/site/03bcc6ffaf9bceb8491f8cdf1ba0ef4f6d1fa022202503.pdf.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3889565-B6AF-3B53-EFE9-96886E66C85A}"/>
              </a:ext>
            </a:extLst>
          </p:cNvPr>
          <p:cNvSpPr>
            <a:spLocks noGrp="1"/>
          </p:cNvSpPr>
          <p:nvPr>
            <p:ph type="ctrTitle"/>
          </p:nvPr>
        </p:nvSpPr>
        <p:spPr/>
        <p:txBody>
          <a:bodyPr>
            <a:noAutofit/>
          </a:bodyPr>
          <a:lstStyle/>
          <a:p>
            <a:pPr>
              <a:lnSpc>
                <a:spcPct val="107000"/>
              </a:lnSpc>
              <a:spcAft>
                <a:spcPts val="800"/>
              </a:spcAft>
            </a:pPr>
            <a:r>
              <a:rPr lang="el-GR" sz="4800" b="1" kern="100" dirty="0">
                <a:effectLst/>
                <a:latin typeface="Calibri" panose="020F0502020204030204" pitchFamily="34" charset="0"/>
                <a:ea typeface="Calibri" panose="020F0502020204030204" pitchFamily="34" charset="0"/>
                <a:cs typeface="Times New Roman" panose="02020603050405020304" pitchFamily="18" charset="0"/>
              </a:rPr>
              <a:t>4 Απριλίου – Παγκόσμια Ημέρα Αδέσποτων Ζώων</a:t>
            </a:r>
            <a:r>
              <a:rPr lang="el-GR" sz="4800" kern="100" dirty="0">
                <a:effectLst/>
                <a:latin typeface="Calibri" panose="020F0502020204030204" pitchFamily="34" charset="0"/>
                <a:ea typeface="Calibri" panose="020F0502020204030204" pitchFamily="34" charset="0"/>
                <a:cs typeface="Times New Roman" panose="02020603050405020304" pitchFamily="18" charset="0"/>
              </a:rPr>
              <a:t/>
            </a:r>
            <a:br>
              <a:rPr lang="el-GR" sz="4800" kern="100" dirty="0">
                <a:effectLst/>
                <a:latin typeface="Calibri" panose="020F0502020204030204" pitchFamily="34" charset="0"/>
                <a:ea typeface="Calibri" panose="020F0502020204030204" pitchFamily="34" charset="0"/>
                <a:cs typeface="Times New Roman" panose="02020603050405020304" pitchFamily="18" charset="0"/>
              </a:rPr>
            </a:br>
            <a:r>
              <a:rPr lang="en-US" sz="4800" b="1" kern="100" dirty="0">
                <a:effectLst/>
                <a:latin typeface="Calibri" panose="020F0502020204030204" pitchFamily="34" charset="0"/>
                <a:ea typeface="Calibri" panose="020F0502020204030204" pitchFamily="34" charset="0"/>
                <a:cs typeface="Times New Roman" panose="02020603050405020304" pitchFamily="18" charset="0"/>
              </a:rPr>
              <a:t>April 4 – World Stray Animal Day</a:t>
            </a:r>
            <a:r>
              <a:rPr lang="el-GR" sz="4800" kern="100" dirty="0">
                <a:effectLst/>
                <a:latin typeface="Calibri" panose="020F0502020204030204" pitchFamily="34" charset="0"/>
                <a:ea typeface="Calibri" panose="020F0502020204030204" pitchFamily="34" charset="0"/>
                <a:cs typeface="Times New Roman" panose="02020603050405020304" pitchFamily="18" charset="0"/>
              </a:rPr>
              <a:t/>
            </a:r>
            <a:br>
              <a:rPr lang="el-GR" sz="48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4800" dirty="0"/>
          </a:p>
        </p:txBody>
      </p:sp>
    </p:spTree>
    <p:extLst>
      <p:ext uri="{BB962C8B-B14F-4D97-AF65-F5344CB8AC3E}">
        <p14:creationId xmlns:p14="http://schemas.microsoft.com/office/powerpoint/2010/main" val="565862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977622B-2B8F-852C-240D-80AF9D4AC5EE}"/>
              </a:ext>
            </a:extLst>
          </p:cNvPr>
          <p:cNvSpPr>
            <a:spLocks noGrp="1"/>
          </p:cNvSpPr>
          <p:nvPr>
            <p:ph type="title"/>
          </p:nvPr>
        </p:nvSpPr>
        <p:spPr>
          <a:xfrm>
            <a:off x="838200" y="500062"/>
            <a:ext cx="10515600" cy="1325563"/>
          </a:xfrm>
        </p:spPr>
        <p:txBody>
          <a:bodyPr>
            <a:normAutofit fontScale="90000"/>
          </a:bodyPr>
          <a:lstStyle/>
          <a:p>
            <a:pPr algn="ctr"/>
            <a:r>
              <a:rPr lang="el-GR" dirty="0"/>
              <a:t>ΙΔΙΑΙΤΕΡΕΣ ΠΕΡΙΠΤΩΣΕΙΣ</a:t>
            </a:r>
            <a:br>
              <a:rPr lang="el-GR" dirty="0"/>
            </a:br>
            <a:r>
              <a:rPr lang="el-GR" dirty="0"/>
              <a:t/>
            </a:r>
            <a:br>
              <a:rPr lang="el-GR" dirty="0"/>
            </a:br>
            <a:r>
              <a:rPr lang="el-GR" b="1" dirty="0"/>
              <a:t>ΒΑΓΓΕΛΗΣ</a:t>
            </a:r>
            <a:r>
              <a:rPr lang="el-GR" dirty="0"/>
              <a:t/>
            </a:r>
            <a:br>
              <a:rPr lang="el-GR" dirty="0"/>
            </a:br>
            <a:endParaRPr lang="el-GR" dirty="0"/>
          </a:p>
        </p:txBody>
      </p:sp>
      <p:sp>
        <p:nvSpPr>
          <p:cNvPr id="6" name="Θέση περιεχομένου 5">
            <a:extLst>
              <a:ext uri="{FF2B5EF4-FFF2-40B4-BE49-F238E27FC236}">
                <a16:creationId xmlns="" xmlns:a16="http://schemas.microsoft.com/office/drawing/2014/main" id="{E450CF57-0A08-4244-E9C3-20D00A773844}"/>
              </a:ext>
            </a:extLst>
          </p:cNvPr>
          <p:cNvSpPr>
            <a:spLocks noGrp="1"/>
          </p:cNvSpPr>
          <p:nvPr>
            <p:ph idx="1"/>
          </p:nvPr>
        </p:nvSpPr>
        <p:spPr/>
        <p:txBody>
          <a:bodyPr/>
          <a:lstStyle/>
          <a:p>
            <a:pPr algn="ctr"/>
            <a:r>
              <a:rPr lang="el-GR" dirty="0"/>
              <a:t>Εμείς σήμερα θα εστιάσουμε την προσοχή μας σε τρεις περιπτώσεις, με ονοματεπώνυμο! Η πρώτη, ονομάζεται </a:t>
            </a:r>
            <a:r>
              <a:rPr lang="el-GR" b="1" dirty="0"/>
              <a:t>Βαγγέλης</a:t>
            </a:r>
            <a:r>
              <a:rPr lang="el-GR" dirty="0"/>
              <a:t>. Για πρώτη φορά στην Ελλάδα, στο Γενικό Κρατικό Νοσοκομείο Νίκαιας, εφαρμόστηκε επίσημα το </a:t>
            </a:r>
            <a:r>
              <a:rPr lang="el-GR" dirty="0" err="1"/>
              <a:t>dog</a:t>
            </a:r>
            <a:r>
              <a:rPr lang="el-GR" dirty="0"/>
              <a:t> </a:t>
            </a:r>
            <a:r>
              <a:rPr lang="el-GR" dirty="0" err="1"/>
              <a:t>therapy</a:t>
            </a:r>
            <a:r>
              <a:rPr lang="el-GR" dirty="0"/>
              <a:t>, δηλαδή η εκμετάλλευση της θεραπευτικής δύναμης των σκύλων. Αυτός ο δεσμός έχει αποδειχθεί ότι βελτιώνει τις ψυχικές, κοινωνικές και γνωστικές λειτουργίες των ασθενών, προσφέροντας ανακούφιση και χαρά σε δύσκολες στιγμές. Ο Βαγγέλης είναι ο πρώτος σκύλος θεραπείας που επισκέπτεται δωμάτιο ασθενούς σε κρατικό νοσοκομείο, ανοίγοντας ένα νέο κεφάλαιο στη φροντίδα των ανθρώπων που νοσηλεύονται.</a:t>
            </a:r>
          </a:p>
        </p:txBody>
      </p:sp>
    </p:spTree>
    <p:extLst>
      <p:ext uri="{BB962C8B-B14F-4D97-AF65-F5344CB8AC3E}">
        <p14:creationId xmlns:p14="http://schemas.microsoft.com/office/powerpoint/2010/main" val="283595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Θέση περιεχομένου 10" descr="Εικόνα που περιέχει άτομο, εσωτερικός χώρος, ανθρώπινο πρόσωπο, ρουχισμός&#10;&#10;Το περιεχόμενο που δημιουργείται από τεχνολογία AI ενδέχεται να είναι εσφαλμένο.">
            <a:extLst>
              <a:ext uri="{FF2B5EF4-FFF2-40B4-BE49-F238E27FC236}">
                <a16:creationId xmlns="" xmlns:a16="http://schemas.microsoft.com/office/drawing/2014/main" id="{461F8E0B-262C-24CE-C541-80448AC09731}"/>
              </a:ext>
            </a:extLst>
          </p:cNvPr>
          <p:cNvPicPr>
            <a:picLocks noChangeAspect="1"/>
          </p:cNvPicPr>
          <p:nvPr/>
        </p:nvPicPr>
        <p:blipFill>
          <a:blip r:embed="rId2">
            <a:extLst>
              <a:ext uri="{28A0092B-C50C-407E-A947-70E740481C1C}">
                <a14:useLocalDpi xmlns:a14="http://schemas.microsoft.com/office/drawing/2010/main" val="0"/>
              </a:ext>
            </a:extLst>
          </a:blip>
          <a:srcRect t="20075" r="-1" b="12074"/>
          <a:stretch/>
        </p:blipFill>
        <p:spPr>
          <a:xfrm>
            <a:off x="-1" y="10"/>
            <a:ext cx="12228129" cy="4666928"/>
          </a:xfrm>
          <a:prstGeom prst="rect">
            <a:avLst/>
          </a:prstGeom>
        </p:spPr>
      </p:pic>
      <p:sp>
        <p:nvSpPr>
          <p:cNvPr id="2" name="Τίτλος 1">
            <a:extLst>
              <a:ext uri="{FF2B5EF4-FFF2-40B4-BE49-F238E27FC236}">
                <a16:creationId xmlns="" xmlns:a16="http://schemas.microsoft.com/office/drawing/2014/main" id="{0EFB859D-A7B1-11EA-071B-AF992007FA11}"/>
              </a:ext>
            </a:extLst>
          </p:cNvPr>
          <p:cNvSpPr>
            <a:spLocks noGrp="1"/>
          </p:cNvSpPr>
          <p:nvPr>
            <p:ph type="title"/>
          </p:nvPr>
        </p:nvSpPr>
        <p:spPr>
          <a:xfrm>
            <a:off x="173736" y="4551037"/>
            <a:ext cx="11905488" cy="1509931"/>
          </a:xfrm>
        </p:spPr>
        <p:txBody>
          <a:bodyPr>
            <a:normAutofit/>
          </a:bodyPr>
          <a:lstStyle/>
          <a:p>
            <a:pPr algn="ctr"/>
            <a:r>
              <a:rPr lang="el-GR" sz="4000" dirty="0">
                <a:solidFill>
                  <a:schemeClr val="tx2"/>
                </a:solidFill>
              </a:rPr>
              <a:t>Ο σκύλος Βαγγέλης με την ασθενή στο Γενικό Κρατικό Νοσοκομείο Νίκαιας</a:t>
            </a:r>
          </a:p>
        </p:txBody>
      </p:sp>
    </p:spTree>
    <p:extLst>
      <p:ext uri="{BB962C8B-B14F-4D97-AF65-F5344CB8AC3E}">
        <p14:creationId xmlns:p14="http://schemas.microsoft.com/office/powerpoint/2010/main" val="254146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1F66C52-390F-E098-9F2F-57A41345F2D1}"/>
              </a:ext>
            </a:extLst>
          </p:cNvPr>
          <p:cNvSpPr>
            <a:spLocks noGrp="1"/>
          </p:cNvSpPr>
          <p:nvPr>
            <p:ph type="title"/>
          </p:nvPr>
        </p:nvSpPr>
        <p:spPr>
          <a:xfrm>
            <a:off x="8643193" y="489507"/>
            <a:ext cx="3091607" cy="3514602"/>
          </a:xfrm>
        </p:spPr>
        <p:txBody>
          <a:bodyPr vert="horz" lIns="91440" tIns="45720" rIns="91440" bIns="45720" rtlCol="0" anchor="b">
            <a:normAutofit/>
          </a:bodyPr>
          <a:lstStyle/>
          <a:p>
            <a:r>
              <a:rPr lang="en-US" sz="2000" dirty="0">
                <a:effectLst/>
              </a:rPr>
              <a:t>Πα</a:t>
            </a:r>
            <a:r>
              <a:rPr lang="en-US" sz="2000" dirty="0" err="1">
                <a:effectLst/>
              </a:rPr>
              <a:t>ιδιά</a:t>
            </a:r>
            <a:r>
              <a:rPr lang="en-US" sz="2000" dirty="0">
                <a:effectLst/>
              </a:rPr>
              <a:t> πα</a:t>
            </a:r>
            <a:r>
              <a:rPr lang="en-US" sz="2000" dirty="0" err="1">
                <a:effectLst/>
              </a:rPr>
              <a:t>ίζουν</a:t>
            </a:r>
            <a:r>
              <a:rPr lang="en-US" sz="2000" dirty="0">
                <a:effectLst/>
              </a:rPr>
              <a:t> </a:t>
            </a:r>
            <a:r>
              <a:rPr lang="en-US" sz="2000" dirty="0" err="1">
                <a:effectLst/>
              </a:rPr>
              <a:t>με</a:t>
            </a:r>
            <a:r>
              <a:rPr lang="en-US" sz="2000" dirty="0">
                <a:effectLst/>
              </a:rPr>
              <a:t> </a:t>
            </a:r>
            <a:r>
              <a:rPr lang="en-US" sz="2000" dirty="0" err="1">
                <a:effectLst/>
              </a:rPr>
              <a:t>τον</a:t>
            </a:r>
            <a:r>
              <a:rPr lang="en-US" sz="2000" dirty="0">
                <a:effectLst/>
              </a:rPr>
              <a:t> </a:t>
            </a:r>
            <a:r>
              <a:rPr lang="en-US" sz="2000" dirty="0" err="1">
                <a:effectLst/>
              </a:rPr>
              <a:t>σκύλο</a:t>
            </a:r>
            <a:r>
              <a:rPr lang="en-US" sz="2000" dirty="0">
                <a:effectLst/>
              </a:rPr>
              <a:t> Βα</a:t>
            </a:r>
            <a:r>
              <a:rPr lang="en-US" sz="2000" dirty="0" err="1">
                <a:effectLst/>
              </a:rPr>
              <a:t>γγέλη</a:t>
            </a:r>
            <a:r>
              <a:rPr lang="en-US" sz="2000" dirty="0">
                <a:effectLst/>
              </a:rPr>
              <a:t> </a:t>
            </a:r>
            <a:r>
              <a:rPr lang="en-US" sz="2000" dirty="0" err="1">
                <a:effectLst/>
              </a:rPr>
              <a:t>στο</a:t>
            </a:r>
            <a:r>
              <a:rPr lang="en-US" sz="2000" dirty="0">
                <a:effectLst/>
              </a:rPr>
              <a:t> </a:t>
            </a:r>
            <a:r>
              <a:rPr lang="en-US" sz="2000" dirty="0" err="1">
                <a:effectLst/>
              </a:rPr>
              <a:t>Γενικό</a:t>
            </a:r>
            <a:r>
              <a:rPr lang="en-US" sz="2000" dirty="0">
                <a:effectLst/>
              </a:rPr>
              <a:t> </a:t>
            </a:r>
            <a:r>
              <a:rPr lang="en-US" sz="2000" dirty="0" err="1">
                <a:effectLst/>
              </a:rPr>
              <a:t>Κρ</a:t>
            </a:r>
            <a:r>
              <a:rPr lang="en-US" sz="2000" dirty="0">
                <a:effectLst/>
              </a:rPr>
              <a:t>ατικό Νοσοκομείο Νίκαιας</a:t>
            </a:r>
            <a:endParaRPr lang="en-US" sz="2000" dirty="0"/>
          </a:p>
        </p:txBody>
      </p:sp>
      <p:pic>
        <p:nvPicPr>
          <p:cNvPr id="5" name="Θέση περιεχομένου 4" descr="Εικόνα που περιέχει άτομο, ρουχισμός, εσωτερικός χώρος, σκύλος&#10;&#10;Το περιεχόμενο που δημιουργείται από τεχνολογία AI ενδέχεται να είναι εσφαλμένο.">
            <a:extLst>
              <a:ext uri="{FF2B5EF4-FFF2-40B4-BE49-F238E27FC236}">
                <a16:creationId xmlns="" xmlns:a16="http://schemas.microsoft.com/office/drawing/2014/main" id="{6EB8E0DF-CDAA-7455-72D6-E481F086843A}"/>
              </a:ext>
            </a:extLst>
          </p:cNvPr>
          <p:cNvPicPr>
            <a:picLocks noChangeAspect="1"/>
          </p:cNvPicPr>
          <p:nvPr/>
        </p:nvPicPr>
        <p:blipFill>
          <a:blip r:embed="rId2">
            <a:extLst>
              <a:ext uri="{28A0092B-C50C-407E-A947-70E740481C1C}">
                <a14:useLocalDpi xmlns:a14="http://schemas.microsoft.com/office/drawing/2010/main" val="0"/>
              </a:ext>
            </a:extLst>
          </a:blip>
          <a:srcRect l="7893" r="7892" b="-2"/>
          <a:stretch/>
        </p:blipFill>
        <p:spPr>
          <a:xfrm>
            <a:off x="155468" y="224844"/>
            <a:ext cx="8115280" cy="6408311"/>
          </a:xfrm>
          <a:prstGeom prst="rect">
            <a:avLst/>
          </a:prstGeom>
        </p:spPr>
      </p:pic>
    </p:spTree>
    <p:extLst>
      <p:ext uri="{BB962C8B-B14F-4D97-AF65-F5344CB8AC3E}">
        <p14:creationId xmlns:p14="http://schemas.microsoft.com/office/powerpoint/2010/main" val="1690190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AFFF887-040A-1216-1AF8-D9A9186E03DD}"/>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ctr"/>
            <a:r>
              <a:rPr lang="en-US" sz="2500">
                <a:solidFill>
                  <a:schemeClr val="tx1">
                    <a:lumMod val="85000"/>
                    <a:lumOff val="15000"/>
                  </a:schemeClr>
                </a:solidFill>
              </a:rPr>
              <a:t>Ηλικιωμένοι μαζί με τον σκύλο Βαγγέλη στο Γενικό Κρατικό Νοσοκομείο Νίκαιας</a:t>
            </a:r>
          </a:p>
        </p:txBody>
      </p:sp>
      <p:pic>
        <p:nvPicPr>
          <p:cNvPr id="5" name="Θέση περιεχομένου 4" descr="Εικόνα που περιέχει ρουχισμός, παπούτσια, άτομο, εσωτερικός χώρος&#10;&#10;Το περιεχόμενο που δημιουργείται από τεχνολογία AI ενδέχεται να είναι εσφαλμένο.">
            <a:extLst>
              <a:ext uri="{FF2B5EF4-FFF2-40B4-BE49-F238E27FC236}">
                <a16:creationId xmlns="" xmlns:a16="http://schemas.microsoft.com/office/drawing/2014/main" id="{AE828C14-5E2B-73C5-E26F-439234738F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1857374" y="375583"/>
            <a:ext cx="7981569" cy="4941657"/>
          </a:xfrm>
          <a:prstGeom prst="rect">
            <a:avLst/>
          </a:prstGeom>
        </p:spPr>
      </p:pic>
    </p:spTree>
    <p:extLst>
      <p:ext uri="{BB962C8B-B14F-4D97-AF65-F5344CB8AC3E}">
        <p14:creationId xmlns:p14="http://schemas.microsoft.com/office/powerpoint/2010/main" val="1639130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5490FF5-9024-35ED-AA33-C32DCC00FDF4}"/>
              </a:ext>
            </a:extLst>
          </p:cNvPr>
          <p:cNvSpPr>
            <a:spLocks noGrp="1"/>
          </p:cNvSpPr>
          <p:nvPr>
            <p:ph type="title"/>
          </p:nvPr>
        </p:nvSpPr>
        <p:spPr/>
        <p:txBody>
          <a:bodyPr>
            <a:normAutofit/>
          </a:bodyPr>
          <a:lstStyle/>
          <a:p>
            <a:pPr algn="ct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SUGAR</a:t>
            </a:r>
            <a:r>
              <a:rPr lang="el-GR" sz="4000" kern="100" dirty="0">
                <a:effectLst/>
                <a:latin typeface="Calibri" panose="020F0502020204030204" pitchFamily="34" charset="0"/>
                <a:ea typeface="Calibri" panose="020F0502020204030204" pitchFamily="34" charset="0"/>
                <a:cs typeface="Times New Roman" panose="02020603050405020304" pitchFamily="18" charset="0"/>
              </a:rPr>
              <a:t/>
            </a:r>
            <a:br>
              <a:rPr lang="el-GR"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4000" dirty="0"/>
          </a:p>
        </p:txBody>
      </p:sp>
      <p:sp>
        <p:nvSpPr>
          <p:cNvPr id="3" name="Θέση περιεχομένου 2">
            <a:extLst>
              <a:ext uri="{FF2B5EF4-FFF2-40B4-BE49-F238E27FC236}">
                <a16:creationId xmlns="" xmlns:a16="http://schemas.microsoft.com/office/drawing/2014/main" id="{5D3E7AC5-2528-A681-0553-7578F0B86EF2}"/>
              </a:ext>
            </a:extLst>
          </p:cNvPr>
          <p:cNvSpPr>
            <a:spLocks noGrp="1"/>
          </p:cNvSpPr>
          <p:nvPr>
            <p:ph idx="1"/>
          </p:nvPr>
        </p:nvSpPr>
        <p:spPr/>
        <p:txBody>
          <a:bodyPr>
            <a:normAutofit/>
          </a:bodyPr>
          <a:lstStyle/>
          <a:p>
            <a:r>
              <a:rPr lang="el-GR" sz="2000" kern="100" dirty="0">
                <a:effectLst/>
                <a:latin typeface="Calibri" panose="020F0502020204030204" pitchFamily="34" charset="0"/>
                <a:ea typeface="Calibri" panose="020F0502020204030204" pitchFamily="34" charset="0"/>
                <a:cs typeface="Times New Roman" panose="02020603050405020304" pitchFamily="18" charset="0"/>
              </a:rPr>
              <a:t>Η δεύτερη περίπτωση με την οποία θα ασχοληθούμε, ονομάζεται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Sugar</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και πήρε το όνομά της από τη ζάχαρη, επειδή ακριβώς έχει εκπαιδευτεί να ανιχνεύει τις υπογλυκαιμίες που δημιουργούνται από το σακχαρώδη διαβήτη τύπου 1 ανά πάσα στιγμή και είναι ο φύλακας άγγελος της Σοφίας που δεν την αποχωρίζεται στιγμή. Μόλις ο σκύλος αντιληφθεί ότι κάτι δεν πάει καλά στη Σοφία, τότε την πλησιάζει και τη σκουντάει. Η Σοφία πρέπει να έχει μία σχέση αγάπης με το σκύλο της για να μπορεί να νιώθει άνετα να της δείξει ότι εκείνη τη στιγμή αντιμετωπίζει πρόβλημα. Το δύσκολο είναι όταν βρίσκονται σε κόσμο όπου ο σκύλος μπορεί να ειδοποιεί αλλά ο ασθενής μπορεί να αγνοεί την ειδοποίηση. Ο σκύλος εκπαιδεύεται με βάση τρεις πυλώνες και το πιο σημαντικό είναι να μάθει να καταλαβαίνει τη μυρωδιά που αναδύει το σώμα του ασθενή όταν έχει υπογλυκαιμία. Η Σοφία και η </a:t>
            </a:r>
            <a:r>
              <a:rPr lang="el-GR" sz="2000" kern="100" dirty="0" err="1">
                <a:effectLst/>
                <a:latin typeface="Calibri" panose="020F0502020204030204" pitchFamily="34" charset="0"/>
                <a:ea typeface="Calibri" panose="020F0502020204030204" pitchFamily="34" charset="0"/>
                <a:cs typeface="Times New Roman" panose="02020603050405020304" pitchFamily="18" charset="0"/>
              </a:rPr>
              <a:t>Sugar</a:t>
            </a: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 είναι αχώριστες φίλες με δικό τους κώδικα επικοινωνίας.</a:t>
            </a:r>
          </a:p>
          <a:p>
            <a:endParaRPr lang="el-GR" dirty="0"/>
          </a:p>
        </p:txBody>
      </p:sp>
    </p:spTree>
    <p:extLst>
      <p:ext uri="{BB962C8B-B14F-4D97-AF65-F5344CB8AC3E}">
        <p14:creationId xmlns:p14="http://schemas.microsoft.com/office/powerpoint/2010/main" val="1531981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Εικόνα 16" descr="Εικόνα που περιέχει εσωτερικός χώρος, κατοικίδιο ζώο, Ράτσα σκύλου, καθισμένο&#10;&#10;Το περιεχόμενο που δημιουργείται από τεχνολογία AI ενδέχεται να είναι εσφαλμένο.">
            <a:extLst>
              <a:ext uri="{FF2B5EF4-FFF2-40B4-BE49-F238E27FC236}">
                <a16:creationId xmlns="" xmlns:a16="http://schemas.microsoft.com/office/drawing/2014/main" id="{959B73B7-EE69-0A84-D769-8843F7D77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43" y="1294555"/>
            <a:ext cx="2493747" cy="4473092"/>
          </a:xfrm>
          <a:prstGeom prst="rect">
            <a:avLst/>
          </a:prstGeom>
        </p:spPr>
      </p:pic>
      <p:pic>
        <p:nvPicPr>
          <p:cNvPr id="13" name="Εικόνα 12" descr="Εικόνα που περιέχει άτομο, ρουχισμός, Ράτσα σκύλου, άνδρας&#10;&#10;Το περιεχόμενο που δημιουργείται από τεχνολογία AI ενδέχεται να είναι εσφαλμένο.">
            <a:extLst>
              <a:ext uri="{FF2B5EF4-FFF2-40B4-BE49-F238E27FC236}">
                <a16:creationId xmlns="" xmlns:a16="http://schemas.microsoft.com/office/drawing/2014/main" id="{8CFCF5C8-487C-21A2-EF82-1AC981803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939" y="440815"/>
            <a:ext cx="4884162" cy="2747340"/>
          </a:xfrm>
          <a:prstGeom prst="rect">
            <a:avLst/>
          </a:prstGeom>
        </p:spPr>
      </p:pic>
      <p:pic>
        <p:nvPicPr>
          <p:cNvPr id="11" name="Θέση περιεχομένου 10" descr="Εικόνα που περιέχει Ράτσα σκύλου, κατοικίδιο ζώο, Κολάρο σκύλου, κολάρο&#10;&#10;Το περιεχόμενο που δημιουργείται από τεχνολογία AI ενδέχεται να είναι εσφαλμένο.">
            <a:extLst>
              <a:ext uri="{FF2B5EF4-FFF2-40B4-BE49-F238E27FC236}">
                <a16:creationId xmlns="" xmlns:a16="http://schemas.microsoft.com/office/drawing/2014/main" id="{8009C42A-DF16-F442-EC40-89EB746D69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6235" y="2370845"/>
            <a:ext cx="3516933" cy="1978275"/>
          </a:xfrm>
          <a:prstGeom prst="rect">
            <a:avLst/>
          </a:prstGeom>
        </p:spPr>
      </p:pic>
      <p:sp>
        <p:nvSpPr>
          <p:cNvPr id="2" name="Τίτλος 1">
            <a:extLst>
              <a:ext uri="{FF2B5EF4-FFF2-40B4-BE49-F238E27FC236}">
                <a16:creationId xmlns="" xmlns:a16="http://schemas.microsoft.com/office/drawing/2014/main" id="{F528D819-1FFF-D9C3-428D-222ED46C9475}"/>
              </a:ext>
            </a:extLst>
          </p:cNvPr>
          <p:cNvSpPr>
            <a:spLocks noGrp="1"/>
          </p:cNvSpPr>
          <p:nvPr>
            <p:ph type="title"/>
          </p:nvPr>
        </p:nvSpPr>
        <p:spPr>
          <a:xfrm>
            <a:off x="3733518" y="4208600"/>
            <a:ext cx="4550664" cy="2129586"/>
          </a:xfrm>
          <a:noFill/>
        </p:spPr>
        <p:txBody>
          <a:bodyPr vert="horz" lIns="91440" tIns="45720" rIns="91440" bIns="45720" rtlCol="0" anchor="t">
            <a:normAutofit/>
          </a:bodyPr>
          <a:lstStyle/>
          <a:p>
            <a:pPr algn="ctr"/>
            <a:r>
              <a:rPr lang="en-US" sz="4800" dirty="0">
                <a:solidFill>
                  <a:schemeClr val="bg1"/>
                </a:solidFill>
              </a:rPr>
              <a:t>SUGAR</a:t>
            </a:r>
          </a:p>
        </p:txBody>
      </p:sp>
      <p:sp>
        <p:nvSpPr>
          <p:cNvPr id="4" name="TextBox 3">
            <a:extLst>
              <a:ext uri="{FF2B5EF4-FFF2-40B4-BE49-F238E27FC236}">
                <a16:creationId xmlns="" xmlns:a16="http://schemas.microsoft.com/office/drawing/2014/main" id="{E3E09822-9983-F7F5-6AB6-F5201C4A4A9E}"/>
              </a:ext>
            </a:extLst>
          </p:cNvPr>
          <p:cNvSpPr txBox="1"/>
          <p:nvPr/>
        </p:nvSpPr>
        <p:spPr>
          <a:xfrm>
            <a:off x="4263390" y="3669846"/>
            <a:ext cx="6094476" cy="707886"/>
          </a:xfrm>
          <a:prstGeom prst="rect">
            <a:avLst/>
          </a:prstGeom>
          <a:noFill/>
        </p:spPr>
        <p:txBody>
          <a:bodyPr wrap="square">
            <a:spAutoFit/>
          </a:bodyPr>
          <a:lstStyle/>
          <a:p>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SUGAR</a:t>
            </a:r>
            <a:endParaRPr lang="el-GR" sz="4000" dirty="0"/>
          </a:p>
        </p:txBody>
      </p:sp>
    </p:spTree>
    <p:extLst>
      <p:ext uri="{BB962C8B-B14F-4D97-AF65-F5344CB8AC3E}">
        <p14:creationId xmlns:p14="http://schemas.microsoft.com/office/powerpoint/2010/main" val="161310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Θέση περιεχομένου 6" descr="Εικόνα που περιέχει σκύλος, άτομο, Ράτσα σκύλου, ρουχισμός&#10;&#10;Το περιεχόμενο που δημιουργείται από τεχνολογία AI ενδέχεται να είναι εσφαλμένο.">
            <a:extLst>
              <a:ext uri="{FF2B5EF4-FFF2-40B4-BE49-F238E27FC236}">
                <a16:creationId xmlns="" xmlns:a16="http://schemas.microsoft.com/office/drawing/2014/main" id="{E4A32E64-B705-382D-706A-CEF2A050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497" y="892837"/>
            <a:ext cx="5270026" cy="29643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Τίτλος 1">
            <a:extLst>
              <a:ext uri="{FF2B5EF4-FFF2-40B4-BE49-F238E27FC236}">
                <a16:creationId xmlns="" xmlns:a16="http://schemas.microsoft.com/office/drawing/2014/main" id="{71A55D47-354A-66D1-8630-ED0192A7E464}"/>
              </a:ext>
            </a:extLst>
          </p:cNvPr>
          <p:cNvSpPr>
            <a:spLocks noGrp="1"/>
          </p:cNvSpPr>
          <p:nvPr>
            <p:ph type="title"/>
          </p:nvPr>
        </p:nvSpPr>
        <p:spPr>
          <a:xfrm>
            <a:off x="7985760" y="119570"/>
            <a:ext cx="2600960" cy="1546533"/>
          </a:xfrm>
        </p:spPr>
        <p:txBody>
          <a:bodyPr anchor="t">
            <a:normAutofit/>
          </a:bodyPr>
          <a:lstStyle/>
          <a:p>
            <a:r>
              <a:rPr lang="en-US" sz="4800" dirty="0"/>
              <a:t>Dino</a:t>
            </a:r>
            <a:endParaRPr lang="el-GR" sz="4800" dirty="0"/>
          </a:p>
        </p:txBody>
      </p:sp>
      <p:sp>
        <p:nvSpPr>
          <p:cNvPr id="11" name="Content Placeholder 10">
            <a:extLst>
              <a:ext uri="{FF2B5EF4-FFF2-40B4-BE49-F238E27FC236}">
                <a16:creationId xmlns="" xmlns:a16="http://schemas.microsoft.com/office/drawing/2014/main" id="{7EAA3B21-6E91-A82D-DD0C-D2D81BBE1584}"/>
              </a:ext>
            </a:extLst>
          </p:cNvPr>
          <p:cNvSpPr>
            <a:spLocks noGrp="1"/>
          </p:cNvSpPr>
          <p:nvPr>
            <p:ph idx="1"/>
          </p:nvPr>
        </p:nvSpPr>
        <p:spPr>
          <a:xfrm>
            <a:off x="5975126" y="2122605"/>
            <a:ext cx="5979213" cy="2622593"/>
          </a:xfrm>
        </p:spPr>
        <p:txBody>
          <a:bodyPr anchor="ctr">
            <a:noAutofit/>
          </a:bodyPr>
          <a:lstStyle/>
          <a:p>
            <a:pPr algn="ctr"/>
            <a:r>
              <a:rPr lang="el-GR" sz="2000" dirty="0"/>
              <a:t>Η τρίτη περίπτωση στην οποία θα αναφερθούμε, βρίσκεται στη γειτονική μας χώρα Σκόπια (προσφάτως </a:t>
            </a:r>
            <a:r>
              <a:rPr lang="el-GR" sz="2000" dirty="0" err="1"/>
              <a:t>μετονομασθείσα</a:t>
            </a:r>
            <a:r>
              <a:rPr lang="el-GR" sz="2000" dirty="0"/>
              <a:t> Βόρεια Μακεδονία). Οι νευρικοί ταξιδιώτες στο αεροδρόμιο των Σκοπίων που έχουν άγχος επειδή θα ταξιδέψουν με αεροπλάνο, έχουν στη διάθεσή τους τον </a:t>
            </a:r>
            <a:r>
              <a:rPr lang="el-GR" sz="2000" b="1" dirty="0" err="1"/>
              <a:t>Dino</a:t>
            </a:r>
            <a:r>
              <a:rPr lang="el-GR" sz="2000" b="1" dirty="0"/>
              <a:t>,</a:t>
            </a:r>
            <a:r>
              <a:rPr lang="el-GR" sz="2000" dirty="0"/>
              <a:t> το </a:t>
            </a:r>
            <a:r>
              <a:rPr lang="el-GR" sz="2000" dirty="0" err="1"/>
              <a:t>golden</a:t>
            </a:r>
            <a:r>
              <a:rPr lang="el-GR" sz="2000" dirty="0"/>
              <a:t> </a:t>
            </a:r>
            <a:r>
              <a:rPr lang="el-GR" sz="2000" dirty="0" err="1"/>
              <a:t>retriever</a:t>
            </a:r>
            <a:r>
              <a:rPr lang="el-GR" sz="2000" dirty="0"/>
              <a:t>, που βρίσκεται στην αίθουσα αναχωρήσεων για να τους βοηθήσει να χαλαρώσουν. Γνωστότερος με το υποκοριστικό ο «σκύλος ζεν», ο τετράχρονος </a:t>
            </a:r>
            <a:r>
              <a:rPr lang="el-GR" sz="2000" dirty="0" err="1"/>
              <a:t>Dino</a:t>
            </a:r>
            <a:r>
              <a:rPr lang="el-GR" sz="2000" dirty="0"/>
              <a:t> επιτρέπει στους επιβάτες να τον χαϊδέψουν ή να βγάλουν μαζί του </a:t>
            </a:r>
            <a:r>
              <a:rPr lang="el-GR" sz="2000" dirty="0" err="1"/>
              <a:t>σέλφι</a:t>
            </a:r>
            <a:r>
              <a:rPr lang="el-GR" sz="2000" dirty="0"/>
              <a:t> πριν επιβιβαστούν στο αεροπλάνο τους. Το πρόγραμμα είναι το πρώτο του είδους στην περιοχή, σύμφωνα με τη διαχειρίστρια εταιρεία και </a:t>
            </a:r>
            <a:r>
              <a:rPr lang="el-GR" sz="2000" dirty="0">
                <a:solidFill>
                  <a:schemeClr val="bg1"/>
                </a:solidFill>
              </a:rPr>
              <a:t> </a:t>
            </a:r>
            <a:r>
              <a:rPr lang="el-GR" sz="2000" dirty="0"/>
              <a:t>στηρίχτηκε σε πολλαπλές έρευνες που υποστηρίζουν πως η αεροφοβία ή αλλιώς ο υπερβολικός ή και παράλογος φόβος που βιώνει κάποιο άτομο σε σχέση με τις πτήσεις, είναι συχνός μεταξύ των ταξιδιωτών. </a:t>
            </a:r>
            <a:endParaRPr lang="en-US" sz="2000" dirty="0"/>
          </a:p>
        </p:txBody>
      </p:sp>
    </p:spTree>
    <p:extLst>
      <p:ext uri="{BB962C8B-B14F-4D97-AF65-F5344CB8AC3E}">
        <p14:creationId xmlns:p14="http://schemas.microsoft.com/office/powerpoint/2010/main" val="2666898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C05F1D5-5309-C8C6-2BB1-05555D831AFA}"/>
              </a:ext>
            </a:extLst>
          </p:cNvPr>
          <p:cNvSpPr>
            <a:spLocks noGrp="1"/>
          </p:cNvSpPr>
          <p:nvPr>
            <p:ph type="title"/>
          </p:nvPr>
        </p:nvSpPr>
        <p:spPr>
          <a:xfrm>
            <a:off x="640080" y="325369"/>
            <a:ext cx="4368602" cy="1956841"/>
          </a:xfrm>
        </p:spPr>
        <p:txBody>
          <a:bodyPr anchor="b">
            <a:normAutofit/>
          </a:bodyPr>
          <a:lstStyle/>
          <a:p>
            <a:r>
              <a:rPr lang="en-US" sz="4000" dirty="0"/>
              <a:t>Dino</a:t>
            </a:r>
            <a:endParaRPr lang="el-GR" sz="4000" dirty="0"/>
          </a:p>
        </p:txBody>
      </p:sp>
      <p:sp>
        <p:nvSpPr>
          <p:cNvPr id="9" name="Content Placeholder 8">
            <a:extLst>
              <a:ext uri="{FF2B5EF4-FFF2-40B4-BE49-F238E27FC236}">
                <a16:creationId xmlns="" xmlns:a16="http://schemas.microsoft.com/office/drawing/2014/main" id="{479D8470-390D-2937-1022-3A360031AC0F}"/>
              </a:ext>
            </a:extLst>
          </p:cNvPr>
          <p:cNvSpPr>
            <a:spLocks noGrp="1"/>
          </p:cNvSpPr>
          <p:nvPr>
            <p:ph idx="1"/>
          </p:nvPr>
        </p:nvSpPr>
        <p:spPr>
          <a:xfrm>
            <a:off x="640080" y="2872899"/>
            <a:ext cx="4243589" cy="3320668"/>
          </a:xfrm>
        </p:spPr>
        <p:txBody>
          <a:bodyPr>
            <a:normAutofit fontScale="92500" lnSpcReduction="10000"/>
          </a:bodyPr>
          <a:lstStyle/>
          <a:p>
            <a:r>
              <a:rPr lang="el-GR" sz="2200" dirty="0"/>
              <a:t>Η τοποθέτηση του </a:t>
            </a:r>
            <a:r>
              <a:rPr lang="el-GR" sz="2200" dirty="0" err="1"/>
              <a:t>Dino</a:t>
            </a:r>
            <a:r>
              <a:rPr lang="el-GR" sz="2200" dirty="0"/>
              <a:t> στο αεροδρόμιο έγινε κατόπιν έρευνας του 2021 η οποία δημοσιεύτηκε στην Επιθεώρηση Κλινικής Ιατρικής, σύμφωνα με την οποία οι σκύλοι βοηθείας μπορούν να κάνουν τους ασθενείς με διαταραχές άγχους να αισθανθούν μεγαλύτερη ασφάλεια, διευκολύνουν την κοινωνική δραστηριότητα και μειώνουν το αίσθημα απομόνωσης και μοναξιάς.</a:t>
            </a:r>
            <a:endParaRPr lang="en-US" sz="2200" dirty="0"/>
          </a:p>
        </p:txBody>
      </p:sp>
      <p:pic>
        <p:nvPicPr>
          <p:cNvPr id="5" name="Θέση περιεχομένου 4" descr="Εικόνα που περιέχει ρουχισμός, άτομο, δάπεδο, Ράτσα σκύλου&#10;&#10;Το περιεχόμενο που δημιουργείται από τεχνολογία AI ενδέχεται να είναι εσφαλμένο.">
            <a:extLst>
              <a:ext uri="{FF2B5EF4-FFF2-40B4-BE49-F238E27FC236}">
                <a16:creationId xmlns="" xmlns:a16="http://schemas.microsoft.com/office/drawing/2014/main" id="{74DE36EF-1754-3C98-0737-1E01224124BF}"/>
              </a:ext>
            </a:extLst>
          </p:cNvPr>
          <p:cNvPicPr>
            <a:picLocks noChangeAspect="1"/>
          </p:cNvPicPr>
          <p:nvPr/>
        </p:nvPicPr>
        <p:blipFill>
          <a:blip r:embed="rId2">
            <a:extLst>
              <a:ext uri="{28A0092B-C50C-407E-A947-70E740481C1C}">
                <a14:useLocalDpi xmlns:a14="http://schemas.microsoft.com/office/drawing/2010/main" val="0"/>
              </a:ext>
            </a:extLst>
          </a:blip>
          <a:srcRect l="14178" r="1510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11280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DB5C1F1-2B3F-CF9D-03EC-3A47856E06B2}"/>
              </a:ext>
            </a:extLst>
          </p:cNvPr>
          <p:cNvSpPr>
            <a:spLocks noGrp="1"/>
          </p:cNvSpPr>
          <p:nvPr>
            <p:ph type="title"/>
          </p:nvPr>
        </p:nvSpPr>
        <p:spPr>
          <a:xfrm>
            <a:off x="1017005" y="3033961"/>
            <a:ext cx="6002110" cy="1495425"/>
          </a:xfrm>
        </p:spPr>
        <p:txBody>
          <a:bodyPr>
            <a:normAutofit fontScale="90000"/>
          </a:bodyPr>
          <a:lstStyle/>
          <a:p>
            <a:r>
              <a:rPr lang="el-GR" sz="4000" dirty="0"/>
              <a:t>και τώρα το λεξικό μας</a:t>
            </a:r>
            <a:r>
              <a:rPr lang="el-GR" sz="4000" dirty="0" smtClean="0"/>
              <a:t>!</a:t>
            </a:r>
            <a:br>
              <a:rPr lang="el-GR" sz="4000" dirty="0" smtClean="0"/>
            </a:br>
            <a:r>
              <a:rPr lang="el-GR" sz="4000" dirty="0"/>
              <a:t/>
            </a:r>
            <a:br>
              <a:rPr lang="el-GR" sz="4000" dirty="0"/>
            </a:br>
            <a:r>
              <a:rPr lang="el-GR" sz="1600" dirty="0" smtClean="0"/>
              <a:t>(κλικ στην εικόνα)</a:t>
            </a:r>
            <a:r>
              <a:rPr lang="el-GR" sz="4000" dirty="0" smtClean="0"/>
              <a:t/>
            </a:r>
            <a:br>
              <a:rPr lang="el-GR" sz="4000" dirty="0" smtClean="0"/>
            </a:br>
            <a:endParaRPr lang="el-GR" sz="4000" dirty="0"/>
          </a:p>
        </p:txBody>
      </p:sp>
      <p:pic>
        <p:nvPicPr>
          <p:cNvPr id="4" name="Εικόνα 3">
            <a:hlinkClick r:id="rId2"/>
            <a:extLst>
              <a:ext uri="{FF2B5EF4-FFF2-40B4-BE49-F238E27FC236}">
                <a16:creationId xmlns="" xmlns:a16="http://schemas.microsoft.com/office/drawing/2014/main" id="{52CDD894-A0E1-131D-C3E1-403B8D0AA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130" y="0"/>
            <a:ext cx="5416960" cy="6858000"/>
          </a:xfrm>
          <a:prstGeom prst="rect">
            <a:avLst/>
          </a:prstGeom>
        </p:spPr>
      </p:pic>
      <p:sp>
        <p:nvSpPr>
          <p:cNvPr id="5" name="Τίτλος 1">
            <a:extLst>
              <a:ext uri="{FF2B5EF4-FFF2-40B4-BE49-F238E27FC236}">
                <a16:creationId xmlns="" xmlns:a16="http://schemas.microsoft.com/office/drawing/2014/main" id="{9DB5C1F1-2B3F-CF9D-03EC-3A47856E06B2}"/>
              </a:ext>
            </a:extLst>
          </p:cNvPr>
          <p:cNvSpPr txBox="1">
            <a:spLocks/>
          </p:cNvSpPr>
          <p:nvPr/>
        </p:nvSpPr>
        <p:spPr>
          <a:xfrm>
            <a:off x="264695" y="4413582"/>
            <a:ext cx="6906820" cy="1495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4000" dirty="0" smtClean="0"/>
              <a:t/>
            </a:r>
            <a:br>
              <a:rPr lang="el-GR" sz="4000" dirty="0" smtClean="0"/>
            </a:br>
            <a:endParaRPr lang="el-GR" sz="4000" dirty="0"/>
          </a:p>
        </p:txBody>
      </p:sp>
      <p:sp>
        <p:nvSpPr>
          <p:cNvPr id="3" name="Ορθογώνιο 2"/>
          <p:cNvSpPr/>
          <p:nvPr/>
        </p:nvSpPr>
        <p:spPr>
          <a:xfrm>
            <a:off x="401053" y="4838128"/>
            <a:ext cx="6096000" cy="646331"/>
          </a:xfrm>
          <a:prstGeom prst="rect">
            <a:avLst/>
          </a:prstGeom>
        </p:spPr>
        <p:txBody>
          <a:bodyPr>
            <a:spAutoFit/>
          </a:bodyPr>
          <a:lstStyle/>
          <a:p>
            <a:r>
              <a:rPr lang="en-US" dirty="0"/>
              <a:t>https://www.flipbookpdf.net/web/site/03bcc6ffaf9bceb8491f8cdf1ba0ef4f6d1fa022202503.pdf.html</a:t>
            </a:r>
            <a:endParaRPr lang="el-GR" dirty="0"/>
          </a:p>
        </p:txBody>
      </p:sp>
    </p:spTree>
    <p:extLst>
      <p:ext uri="{BB962C8B-B14F-4D97-AF65-F5344CB8AC3E}">
        <p14:creationId xmlns:p14="http://schemas.microsoft.com/office/powerpoint/2010/main" val="487642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F357DB-41C2-9D2A-CD5F-4CC1E27E222F}"/>
              </a:ext>
            </a:extLst>
          </p:cNvPr>
          <p:cNvSpPr>
            <a:spLocks noGrp="1"/>
          </p:cNvSpPr>
          <p:nvPr>
            <p:ph type="title"/>
          </p:nvPr>
        </p:nvSpPr>
        <p:spPr>
          <a:xfrm>
            <a:off x="1051560" y="2234565"/>
            <a:ext cx="10515600" cy="1325563"/>
          </a:xfrm>
        </p:spPr>
        <p:txBody>
          <a:bodyPr/>
          <a:lstStyle/>
          <a:p>
            <a:r>
              <a:rPr lang="el-GR" dirty="0"/>
              <a:t>ΣΑΣ ΕΥΧΑΡΙΣΤΩ ΓΙΑ ΤΗΝ </a:t>
            </a:r>
            <a:r>
              <a:rPr lang="el-GR"/>
              <a:t>ΠΡΟΣΟΧΗ ΣΑΣ !</a:t>
            </a:r>
            <a:endParaRPr lang="el-GR" dirty="0"/>
          </a:p>
        </p:txBody>
      </p:sp>
      <p:sp>
        <p:nvSpPr>
          <p:cNvPr id="3" name="Θέση περιεχομένου 2">
            <a:extLst>
              <a:ext uri="{FF2B5EF4-FFF2-40B4-BE49-F238E27FC236}">
                <a16:creationId xmlns="" xmlns:a16="http://schemas.microsoft.com/office/drawing/2014/main" id="{9E8521F6-B3BC-4305-5469-9BC89D29AAD2}"/>
              </a:ext>
            </a:extLst>
          </p:cNvPr>
          <p:cNvSpPr>
            <a:spLocks noGrp="1"/>
          </p:cNvSpPr>
          <p:nvPr>
            <p:ph idx="1"/>
          </p:nvPr>
        </p:nvSpPr>
        <p:spPr>
          <a:xfrm>
            <a:off x="8412480" y="5232399"/>
            <a:ext cx="2941320" cy="944563"/>
          </a:xfrm>
        </p:spPr>
        <p:txBody>
          <a:bodyPr/>
          <a:lstStyle/>
          <a:p>
            <a:r>
              <a:rPr lang="el-GR" dirty="0"/>
              <a:t>ΤΖΕΚΗ ΜΑΡΙΑ ΠΕ06</a:t>
            </a:r>
          </a:p>
        </p:txBody>
      </p:sp>
    </p:spTree>
    <p:extLst>
      <p:ext uri="{BB962C8B-B14F-4D97-AF65-F5344CB8AC3E}">
        <p14:creationId xmlns:p14="http://schemas.microsoft.com/office/powerpoint/2010/main" val="398524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07D996D-E6D0-415A-7EEC-2142FD456984}"/>
              </a:ext>
            </a:extLst>
          </p:cNvPr>
          <p:cNvSpPr>
            <a:spLocks noGrp="1"/>
          </p:cNvSpPr>
          <p:nvPr>
            <p:ph type="title"/>
          </p:nvPr>
        </p:nvSpPr>
        <p:spPr/>
        <p:txBody>
          <a:bodyPr>
            <a:normAutofit fontScale="90000"/>
          </a:bodyPr>
          <a:lstStyle/>
          <a:p>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Σκύλοι Βοήθειας και Θεραπείας (</a:t>
            </a:r>
            <a:r>
              <a:rPr lang="en-US" sz="4400" b="1" kern="100" dirty="0">
                <a:effectLst/>
                <a:latin typeface="Calibri" panose="020F0502020204030204" pitchFamily="34" charset="0"/>
                <a:ea typeface="Calibri" panose="020F0502020204030204" pitchFamily="34" charset="0"/>
                <a:cs typeface="Times New Roman" panose="02020603050405020304" pitchFamily="18" charset="0"/>
              </a:rPr>
              <a:t>Service and Therapy Dogs</a:t>
            </a:r>
            <a:r>
              <a:rPr lang="el-GR" sz="4400" b="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4400" kern="100" dirty="0">
                <a:effectLst/>
                <a:latin typeface="Calibri" panose="020F0502020204030204" pitchFamily="34" charset="0"/>
                <a:ea typeface="Calibri" panose="020F0502020204030204" pitchFamily="34" charset="0"/>
                <a:cs typeface="Times New Roman" panose="02020603050405020304" pitchFamily="18" charset="0"/>
              </a:rPr>
              <a:t/>
            </a:r>
            <a:br>
              <a:rPr lang="el-GR"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 xmlns:a16="http://schemas.microsoft.com/office/drawing/2014/main" id="{E0F2C47C-F7D5-B956-3316-13E5F23C1911}"/>
              </a:ext>
            </a:extLst>
          </p:cNvPr>
          <p:cNvSpPr>
            <a:spLocks noGrp="1"/>
          </p:cNvSpPr>
          <p:nvPr>
            <p:ph idx="1"/>
          </p:nvPr>
        </p:nvSpPr>
        <p:spPr/>
        <p:txBody>
          <a:bodyPr/>
          <a:lstStyle/>
          <a:p>
            <a:pPr>
              <a:lnSpc>
                <a:spcPct val="107000"/>
              </a:lnSpc>
              <a:spcAft>
                <a:spcPts val="800"/>
              </a:spcAft>
              <a:buNone/>
            </a:pPr>
            <a:r>
              <a:rPr lang="el-GR" b="1" kern="100" dirty="0">
                <a:effectLst/>
                <a:latin typeface="Calibri" panose="020F0502020204030204" pitchFamily="34" charset="0"/>
                <a:ea typeface="Calibri" panose="020F0502020204030204" pitchFamily="34" charset="0"/>
                <a:cs typeface="Times New Roman" panose="02020603050405020304" pitchFamily="18" charset="0"/>
              </a:rPr>
              <a:t>Σκύλοι Βοήθειας και Θεραπείας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Service and Therapy Dogs</a:t>
            </a:r>
            <a:r>
              <a:rPr lang="el-GR"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l-GR"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kern="100" dirty="0">
                <a:effectLst/>
                <a:latin typeface="Calibri" panose="020F0502020204030204" pitchFamily="34" charset="0"/>
                <a:ea typeface="Calibri" panose="020F0502020204030204" pitchFamily="34" charset="0"/>
                <a:cs typeface="Times New Roman" panose="02020603050405020304" pitchFamily="18" charset="0"/>
              </a:rPr>
              <a:t>Οι σκύλοι δεν είναι απλώς κατοικίδια – μπορούν να εκπαιδευτούν για να παρέχουν σωματική, συναισθηματική ή ακόμα και ψυχολογική υποστήριξη σε ανθρώπους που το χρειάζονται. Οι </a:t>
            </a:r>
            <a:r>
              <a:rPr lang="el-GR" b="1" kern="100" dirty="0">
                <a:effectLst/>
                <a:latin typeface="Calibri" panose="020F0502020204030204" pitchFamily="34" charset="0"/>
                <a:ea typeface="Calibri" panose="020F0502020204030204" pitchFamily="34" charset="0"/>
                <a:cs typeface="Times New Roman" panose="02020603050405020304" pitchFamily="18" charset="0"/>
              </a:rPr>
              <a:t>σκύλοι βοήθειας (</a:t>
            </a:r>
            <a:r>
              <a:rPr lang="el-GR" b="1" kern="100" dirty="0" err="1">
                <a:effectLst/>
                <a:latin typeface="Calibri" panose="020F0502020204030204" pitchFamily="34" charset="0"/>
                <a:ea typeface="Calibri" panose="020F0502020204030204" pitchFamily="34" charset="0"/>
                <a:cs typeface="Times New Roman" panose="02020603050405020304" pitchFamily="18" charset="0"/>
              </a:rPr>
              <a:t>service</a:t>
            </a:r>
            <a:r>
              <a:rPr lang="el-GR" b="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b="1" kern="100" dirty="0" err="1">
                <a:effectLst/>
                <a:latin typeface="Calibri" panose="020F0502020204030204" pitchFamily="34" charset="0"/>
                <a:ea typeface="Calibri" panose="020F0502020204030204" pitchFamily="34" charset="0"/>
                <a:cs typeface="Times New Roman" panose="02020603050405020304" pitchFamily="18" charset="0"/>
              </a:rPr>
              <a:t>dogs</a:t>
            </a:r>
            <a:r>
              <a:rPr lang="el-GR" b="1" kern="100" dirty="0">
                <a:effectLst/>
                <a:latin typeface="Calibri" panose="020F0502020204030204" pitchFamily="34" charset="0"/>
                <a:ea typeface="Calibri" panose="020F0502020204030204" pitchFamily="34" charset="0"/>
                <a:cs typeface="Times New Roman" panose="02020603050405020304" pitchFamily="18" charset="0"/>
              </a:rPr>
              <a:t>)</a:t>
            </a:r>
            <a:r>
              <a:rPr lang="el-GR" kern="100" dirty="0">
                <a:effectLst/>
                <a:latin typeface="Calibri" panose="020F0502020204030204" pitchFamily="34" charset="0"/>
                <a:ea typeface="Calibri" panose="020F0502020204030204" pitchFamily="34" charset="0"/>
                <a:cs typeface="Times New Roman" panose="02020603050405020304" pitchFamily="18" charset="0"/>
              </a:rPr>
              <a:t> είναι ειδικά εκπαιδευμένοι για να υποστηρίζουν άτομα με αναπηρίες, ενώ οι </a:t>
            </a:r>
            <a:r>
              <a:rPr lang="el-GR" b="1" kern="100" dirty="0">
                <a:effectLst/>
                <a:latin typeface="Calibri" panose="020F0502020204030204" pitchFamily="34" charset="0"/>
                <a:ea typeface="Calibri" panose="020F0502020204030204" pitchFamily="34" charset="0"/>
                <a:cs typeface="Times New Roman" panose="02020603050405020304" pitchFamily="18" charset="0"/>
              </a:rPr>
              <a:t>σκύλοι θεραπείας (</a:t>
            </a:r>
            <a:r>
              <a:rPr lang="el-GR" b="1" kern="100" dirty="0" err="1">
                <a:effectLst/>
                <a:latin typeface="Calibri" panose="020F0502020204030204" pitchFamily="34" charset="0"/>
                <a:ea typeface="Calibri" panose="020F0502020204030204" pitchFamily="34" charset="0"/>
                <a:cs typeface="Times New Roman" panose="02020603050405020304" pitchFamily="18" charset="0"/>
              </a:rPr>
              <a:t>therapy</a:t>
            </a:r>
            <a:r>
              <a:rPr lang="el-GR" b="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b="1" kern="100" dirty="0" err="1">
                <a:effectLst/>
                <a:latin typeface="Calibri" panose="020F0502020204030204" pitchFamily="34" charset="0"/>
                <a:ea typeface="Calibri" panose="020F0502020204030204" pitchFamily="34" charset="0"/>
                <a:cs typeface="Times New Roman" panose="02020603050405020304" pitchFamily="18" charset="0"/>
              </a:rPr>
              <a:t>dogs</a:t>
            </a:r>
            <a:r>
              <a:rPr lang="el-GR" b="1" kern="100" dirty="0">
                <a:effectLst/>
                <a:latin typeface="Calibri" panose="020F0502020204030204" pitchFamily="34" charset="0"/>
                <a:ea typeface="Calibri" panose="020F0502020204030204" pitchFamily="34" charset="0"/>
                <a:cs typeface="Times New Roman" panose="02020603050405020304" pitchFamily="18" charset="0"/>
              </a:rPr>
              <a:t>)</a:t>
            </a:r>
            <a:r>
              <a:rPr lang="el-GR" kern="100" dirty="0">
                <a:effectLst/>
                <a:latin typeface="Calibri" panose="020F0502020204030204" pitchFamily="34" charset="0"/>
                <a:ea typeface="Calibri" panose="020F0502020204030204" pitchFamily="34" charset="0"/>
                <a:cs typeface="Times New Roman" panose="02020603050405020304" pitchFamily="18" charset="0"/>
              </a:rPr>
              <a:t> προσφέρουν παρηγοριά και ανακούφιση σε άτομα που βρίσκονται σε νοσοκομεία, γηροκομεία, σχολεία ή κέντρα αποκατάστασης.</a:t>
            </a:r>
          </a:p>
          <a:p>
            <a:endParaRPr lang="el-GR" dirty="0"/>
          </a:p>
        </p:txBody>
      </p:sp>
    </p:spTree>
    <p:extLst>
      <p:ext uri="{BB962C8B-B14F-4D97-AF65-F5344CB8AC3E}">
        <p14:creationId xmlns:p14="http://schemas.microsoft.com/office/powerpoint/2010/main" val="920979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8F3241A-983F-1276-E27C-F290B200F8C5}"/>
              </a:ext>
            </a:extLst>
          </p:cNvPr>
          <p:cNvSpPr>
            <a:spLocks noGrp="1"/>
          </p:cNvSpPr>
          <p:nvPr>
            <p:ph type="title"/>
          </p:nvPr>
        </p:nvSpPr>
        <p:spPr>
          <a:xfrm>
            <a:off x="640080" y="664433"/>
            <a:ext cx="4368602" cy="1956841"/>
          </a:xfrm>
        </p:spPr>
        <p:txBody>
          <a:bodyPr anchor="b">
            <a:normAutofit fontScale="90000"/>
          </a:bodyPr>
          <a:lstStyle/>
          <a:p>
            <a:r>
              <a:rPr lang="el-GR" b="1" dirty="0">
                <a:effectLst/>
                <a:latin typeface="Segoe UI Emoji" panose="020B0502040204020203" pitchFamily="34" charset="0"/>
                <a:ea typeface="Calibri" panose="020F0502020204030204" pitchFamily="34" charset="0"/>
                <a:cs typeface="Segoe UI Emoji" panose="020B0502040204020203" pitchFamily="34" charset="0"/>
              </a:rPr>
              <a:t>🦮</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b="1" kern="100" dirty="0">
                <a:effectLst/>
                <a:latin typeface="Calibri" panose="020F0502020204030204" pitchFamily="34" charset="0"/>
                <a:ea typeface="Calibri" panose="020F0502020204030204" pitchFamily="34" charset="0"/>
                <a:cs typeface="Times New Roman" panose="02020603050405020304" pitchFamily="18" charset="0"/>
              </a:rPr>
              <a:t>Σκύλοι-συνοδοί για τυφλούς </a:t>
            </a:r>
            <a:br>
              <a:rPr lang="el-GR" b="1" kern="100" dirty="0">
                <a:effectLst/>
                <a:latin typeface="Calibri" panose="020F0502020204030204" pitchFamily="34" charset="0"/>
                <a:ea typeface="Calibri" panose="020F0502020204030204" pitchFamily="34" charset="0"/>
                <a:cs typeface="Times New Roman" panose="02020603050405020304" pitchFamily="18" charset="0"/>
              </a:rPr>
            </a:br>
            <a:r>
              <a:rPr lang="el-GR" b="1" kern="100" dirty="0">
                <a:effectLst/>
                <a:latin typeface="Calibri" panose="020F0502020204030204" pitchFamily="34" charset="0"/>
                <a:ea typeface="Calibri" panose="020F0502020204030204" pitchFamily="34" charset="0"/>
                <a:cs typeface="Times New Roman" panose="02020603050405020304" pitchFamily="18" charset="0"/>
              </a:rPr>
              <a:t>(</a:t>
            </a:r>
            <a:r>
              <a:rPr lang="el-GR" b="1" kern="100" dirty="0" err="1">
                <a:effectLst/>
                <a:latin typeface="Calibri" panose="020F0502020204030204" pitchFamily="34" charset="0"/>
                <a:ea typeface="Calibri" panose="020F0502020204030204" pitchFamily="34" charset="0"/>
                <a:cs typeface="Times New Roman" panose="02020603050405020304" pitchFamily="18" charset="0"/>
              </a:rPr>
              <a:t>Guide</a:t>
            </a:r>
            <a:r>
              <a:rPr lang="el-GR" b="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b="1" kern="100" dirty="0" err="1">
                <a:effectLst/>
                <a:latin typeface="Calibri" panose="020F0502020204030204" pitchFamily="34" charset="0"/>
                <a:ea typeface="Calibri" panose="020F0502020204030204" pitchFamily="34" charset="0"/>
                <a:cs typeface="Times New Roman" panose="02020603050405020304" pitchFamily="18" charset="0"/>
              </a:rPr>
              <a:t>Dogs</a:t>
            </a:r>
            <a:r>
              <a:rPr lang="el-GR" b="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3600" kern="100" dirty="0">
                <a:effectLst/>
                <a:latin typeface="Calibri" panose="020F0502020204030204" pitchFamily="34" charset="0"/>
                <a:ea typeface="Calibri" panose="020F0502020204030204" pitchFamily="34" charset="0"/>
                <a:cs typeface="Times New Roman" panose="02020603050405020304" pitchFamily="18" charset="0"/>
              </a:rPr>
              <a:t/>
            </a:r>
            <a:br>
              <a:rPr lang="el-GR"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5400" dirty="0"/>
          </a:p>
        </p:txBody>
      </p:sp>
      <p:sp>
        <p:nvSpPr>
          <p:cNvPr id="9" name="Content Placeholder 8">
            <a:extLst>
              <a:ext uri="{FF2B5EF4-FFF2-40B4-BE49-F238E27FC236}">
                <a16:creationId xmlns="" xmlns:a16="http://schemas.microsoft.com/office/drawing/2014/main" id="{2B9B27FA-7624-DE84-F710-5C10ACF38165}"/>
              </a:ext>
            </a:extLst>
          </p:cNvPr>
          <p:cNvSpPr>
            <a:spLocks noGrp="1"/>
          </p:cNvSpPr>
          <p:nvPr>
            <p:ph idx="1"/>
          </p:nvPr>
        </p:nvSpPr>
        <p:spPr>
          <a:xfrm>
            <a:off x="640080" y="2872899"/>
            <a:ext cx="4243589" cy="3320668"/>
          </a:xfrm>
        </p:spPr>
        <p:txBody>
          <a:bodyPr>
            <a:normAutofit fontScale="85000" lnSpcReduction="20000"/>
          </a:bodyPr>
          <a:lstStyle/>
          <a:p>
            <a:r>
              <a:rPr lang="el-GR" sz="2200" dirty="0"/>
              <a:t>Οι σκύλοι αυτοί είναι ένα από τα πιο γνωστά είδη σκύλων βοήθειας. Βοηθούν άτομα με μερική ή πλήρη απώλεια όρασης να κινούνται με ασφάλεια. Μαθαίνουν να αναγνωρίζουν και να αποφεύγουν εμπόδια, να σταματούν στα πεζοδρόμια πριν από διαβάσεις, να οδηγούν τον ιδιοκτήτη τους σε πόρτες ή σκάλες και να ακολουθούν διαδρομές. Δημοφιλείς ράτσες για αυτόν τον ρόλο είναι τα </a:t>
            </a:r>
            <a:r>
              <a:rPr lang="el-GR" sz="2200" dirty="0" err="1"/>
              <a:t>Labrador</a:t>
            </a:r>
            <a:r>
              <a:rPr lang="el-GR" sz="2200" dirty="0"/>
              <a:t> </a:t>
            </a:r>
            <a:r>
              <a:rPr lang="el-GR" sz="2200" dirty="0" err="1"/>
              <a:t>Retriever</a:t>
            </a:r>
            <a:r>
              <a:rPr lang="el-GR" sz="2200" dirty="0"/>
              <a:t>, </a:t>
            </a:r>
            <a:r>
              <a:rPr lang="el-GR" sz="2200" dirty="0" err="1"/>
              <a:t>Golden</a:t>
            </a:r>
            <a:r>
              <a:rPr lang="el-GR" sz="2200" dirty="0"/>
              <a:t> </a:t>
            </a:r>
            <a:r>
              <a:rPr lang="el-GR" sz="2200" dirty="0" err="1"/>
              <a:t>Retriever</a:t>
            </a:r>
            <a:r>
              <a:rPr lang="el-GR" sz="2200" dirty="0"/>
              <a:t> και Γερμανικοί Ποιμενικοί.</a:t>
            </a:r>
          </a:p>
          <a:p>
            <a:endParaRPr lang="en-US" sz="2200" dirty="0"/>
          </a:p>
        </p:txBody>
      </p:sp>
      <p:pic>
        <p:nvPicPr>
          <p:cNvPr id="5" name="Θέση περιεχομένου 4" descr="Εικόνα που περιέχει εξωτερικός χώρος/ύπαιθρος, Ράτσα σκύλου, άτομο, κατοικίδιο ζώο&#10;&#10;Το περιεχόμενο που δημιουργείται από τεχνολογία AI ενδέχεται να είναι εσφαλμένο.">
            <a:extLst>
              <a:ext uri="{FF2B5EF4-FFF2-40B4-BE49-F238E27FC236}">
                <a16:creationId xmlns="" xmlns:a16="http://schemas.microsoft.com/office/drawing/2014/main" id="{CC9A4A76-D1F0-8ADA-74C2-5487CF624C7A}"/>
              </a:ext>
            </a:extLst>
          </p:cNvPr>
          <p:cNvPicPr>
            <a:picLocks noChangeAspect="1"/>
          </p:cNvPicPr>
          <p:nvPr/>
        </p:nvPicPr>
        <p:blipFill>
          <a:blip r:embed="rId2">
            <a:extLst>
              <a:ext uri="{28A0092B-C50C-407E-A947-70E740481C1C}">
                <a14:useLocalDpi xmlns:a14="http://schemas.microsoft.com/office/drawing/2010/main" val="0"/>
              </a:ext>
            </a:extLst>
          </a:blip>
          <a:srcRect l="15265" r="1778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41532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68BCD12-F86F-52EA-4824-1EF5B995FF34}"/>
              </a:ext>
            </a:extLst>
          </p:cNvPr>
          <p:cNvSpPr>
            <a:spLocks noGrp="1"/>
          </p:cNvSpPr>
          <p:nvPr>
            <p:ph type="title"/>
          </p:nvPr>
        </p:nvSpPr>
        <p:spPr>
          <a:xfrm>
            <a:off x="107738" y="838200"/>
            <a:ext cx="6274774" cy="1330839"/>
          </a:xfrm>
        </p:spPr>
        <p:txBody>
          <a:bodyPr>
            <a:noAutofit/>
          </a:bodyPr>
          <a:lstStyle/>
          <a:p>
            <a:r>
              <a:rPr lang="el-GR" sz="4000" b="1" dirty="0">
                <a:effectLst/>
                <a:latin typeface="Segoe UI Emoji" panose="020B0502040204020203" pitchFamily="34" charset="0"/>
                <a:ea typeface="Calibri" panose="020F0502020204030204" pitchFamily="34" charset="0"/>
                <a:cs typeface="Segoe UI Emoji" panose="020B0502040204020203" pitchFamily="34" charset="0"/>
              </a:rPr>
              <a:t>🔍</a:t>
            </a:r>
            <a:r>
              <a:rPr lang="el-GR" sz="4000" b="1" dirty="0">
                <a:effectLst/>
                <a:latin typeface="Calibri" panose="020F0502020204030204" pitchFamily="34" charset="0"/>
                <a:ea typeface="Calibri" panose="020F0502020204030204" pitchFamily="34" charset="0"/>
                <a:cs typeface="Times New Roman" panose="02020603050405020304" pitchFamily="18" charset="0"/>
              </a:rPr>
              <a:t> </a:t>
            </a: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Σκύλοι   ανίχνευσης εκρηκτικών </a:t>
            </a:r>
            <a:br>
              <a:rPr lang="el-GR" sz="4000" b="1" kern="100" dirty="0">
                <a:effectLst/>
                <a:latin typeface="Calibri" panose="020F0502020204030204" pitchFamily="34" charset="0"/>
                <a:ea typeface="Calibri" panose="020F0502020204030204" pitchFamily="34" charset="0"/>
                <a:cs typeface="Times New Roman" panose="02020603050405020304" pitchFamily="18" charset="0"/>
              </a:rPr>
            </a:b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4000" b="1" kern="100" dirty="0" err="1">
                <a:effectLst/>
                <a:latin typeface="Calibri" panose="020F0502020204030204" pitchFamily="34" charset="0"/>
                <a:ea typeface="Calibri" panose="020F0502020204030204" pitchFamily="34" charset="0"/>
                <a:cs typeface="Times New Roman" panose="02020603050405020304" pitchFamily="18" charset="0"/>
              </a:rPr>
              <a:t>Bomb</a:t>
            </a: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4000" b="1" kern="100" dirty="0" err="1">
                <a:effectLst/>
                <a:latin typeface="Calibri" panose="020F0502020204030204" pitchFamily="34" charset="0"/>
                <a:ea typeface="Calibri" panose="020F0502020204030204" pitchFamily="34" charset="0"/>
                <a:cs typeface="Times New Roman" panose="02020603050405020304" pitchFamily="18" charset="0"/>
              </a:rPr>
              <a:t>Detection</a:t>
            </a: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4000" b="1" kern="100" dirty="0" err="1">
                <a:effectLst/>
                <a:latin typeface="Calibri" panose="020F0502020204030204" pitchFamily="34" charset="0"/>
                <a:ea typeface="Calibri" panose="020F0502020204030204" pitchFamily="34" charset="0"/>
                <a:cs typeface="Times New Roman" panose="02020603050405020304" pitchFamily="18" charset="0"/>
              </a:rPr>
              <a:t>Dogs</a:t>
            </a: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4000" kern="100" dirty="0">
                <a:effectLst/>
                <a:latin typeface="Calibri" panose="020F0502020204030204" pitchFamily="34" charset="0"/>
                <a:ea typeface="Calibri" panose="020F0502020204030204" pitchFamily="34" charset="0"/>
                <a:cs typeface="Times New Roman" panose="02020603050405020304" pitchFamily="18" charset="0"/>
              </a:rPr>
              <a:t/>
            </a:r>
            <a:br>
              <a:rPr lang="el-GR"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4000" dirty="0"/>
          </a:p>
        </p:txBody>
      </p:sp>
      <p:sp>
        <p:nvSpPr>
          <p:cNvPr id="9" name="Content Placeholder 8">
            <a:extLst>
              <a:ext uri="{FF2B5EF4-FFF2-40B4-BE49-F238E27FC236}">
                <a16:creationId xmlns="" xmlns:a16="http://schemas.microsoft.com/office/drawing/2014/main" id="{FA3C35B9-F172-D823-AF90-46822365980E}"/>
              </a:ext>
            </a:extLst>
          </p:cNvPr>
          <p:cNvSpPr>
            <a:spLocks noGrp="1"/>
          </p:cNvSpPr>
          <p:nvPr>
            <p:ph idx="1"/>
          </p:nvPr>
        </p:nvSpPr>
        <p:spPr>
          <a:xfrm>
            <a:off x="565147" y="2339814"/>
            <a:ext cx="3817894" cy="3908586"/>
          </a:xfrm>
        </p:spPr>
        <p:txBody>
          <a:bodyPr>
            <a:noAutofit/>
          </a:bodyPr>
          <a:lstStyle/>
          <a:p>
            <a:r>
              <a:rPr lang="el-GR" sz="2000" dirty="0"/>
              <a:t>Αυτοί οι σκύλοι εκπαιδεύονται να εντοπίζουν εκρηκτικές ύλες, όπλα και πυροτεχνικά υλικά χρησιμοποιώντας την εξαιρετική όσφρησή τους. Συνεργάζονται με την αστυνομία, τον στρατό και τις ομάδες ασφαλείας σε αεροδρόμια, συναυλίες, αθλητικές εκδηλώσεις και άλλους δημόσιους χώρους. Μπορούν να ανιχνεύσουν ακόμα και μικρές ποσότητες εκρηκτικών που είναι κρυμμένες μέσα σε βαλίτσες, οχήματα ή κτίρια</a:t>
            </a:r>
            <a:endParaRPr lang="en-US" sz="2000" dirty="0"/>
          </a:p>
        </p:txBody>
      </p:sp>
      <p:pic>
        <p:nvPicPr>
          <p:cNvPr id="5" name="Θέση περιεχομένου 4" descr="Εικόνα που περιέχει εξωτερικός χώρος/ύπαιθρος, έδαφος, Ράτσα σκύλου, σκύλος&#10;&#10;Το περιεχόμενο που δημιουργείται από τεχνολογία AI ενδέχεται να είναι εσφαλμένο.">
            <a:extLst>
              <a:ext uri="{FF2B5EF4-FFF2-40B4-BE49-F238E27FC236}">
                <a16:creationId xmlns="" xmlns:a16="http://schemas.microsoft.com/office/drawing/2014/main" id="{7FE4C192-C126-8DBC-2DF0-802554A49A34}"/>
              </a:ext>
            </a:extLst>
          </p:cNvPr>
          <p:cNvPicPr>
            <a:picLocks noChangeAspect="1"/>
          </p:cNvPicPr>
          <p:nvPr/>
        </p:nvPicPr>
        <p:blipFill>
          <a:blip r:embed="rId2">
            <a:extLst>
              <a:ext uri="{28A0092B-C50C-407E-A947-70E740481C1C}">
                <a14:useLocalDpi xmlns:a14="http://schemas.microsoft.com/office/drawing/2010/main" val="0"/>
              </a:ext>
            </a:extLst>
          </a:blip>
          <a:srcRect l="7215" r="13566"/>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2160075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Θέση περιεχομένου 4" descr="Εικόνα που περιέχει άτομο, εσωτερικός χώρος, ανθρώπινο πρόσωπο, ρουχισμός&#10;&#10;Το περιεχόμενο που δημιουργείται από τεχνολογία AI ενδέχεται να είναι εσφαλμένο.">
            <a:extLst>
              <a:ext uri="{FF2B5EF4-FFF2-40B4-BE49-F238E27FC236}">
                <a16:creationId xmlns="" xmlns:a16="http://schemas.microsoft.com/office/drawing/2014/main" id="{B267DFCE-C081-73E3-1293-DA8398632EF1}"/>
              </a:ext>
            </a:extLst>
          </p:cNvPr>
          <p:cNvPicPr>
            <a:picLocks noChangeAspect="1"/>
          </p:cNvPicPr>
          <p:nvPr/>
        </p:nvPicPr>
        <p:blipFill>
          <a:blip r:embed="rId2">
            <a:extLst>
              <a:ext uri="{28A0092B-C50C-407E-A947-70E740481C1C}">
                <a14:useLocalDpi xmlns:a14="http://schemas.microsoft.com/office/drawing/2010/main" val="0"/>
              </a:ext>
            </a:extLst>
          </a:blip>
          <a:srcRect l="6653" r="14036"/>
          <a:stretch/>
        </p:blipFill>
        <p:spPr>
          <a:xfrm>
            <a:off x="4660388" y="10"/>
            <a:ext cx="7531609" cy="6857990"/>
          </a:xfrm>
          <a:prstGeom prst="rect">
            <a:avLst/>
          </a:prstGeom>
        </p:spPr>
      </p:pic>
      <p:sp>
        <p:nvSpPr>
          <p:cNvPr id="2" name="Τίτλος 1">
            <a:extLst>
              <a:ext uri="{FF2B5EF4-FFF2-40B4-BE49-F238E27FC236}">
                <a16:creationId xmlns="" xmlns:a16="http://schemas.microsoft.com/office/drawing/2014/main" id="{7D185104-BCA4-CAAD-CA4A-F868081B1068}"/>
              </a:ext>
            </a:extLst>
          </p:cNvPr>
          <p:cNvSpPr>
            <a:spLocks noGrp="1"/>
          </p:cNvSpPr>
          <p:nvPr>
            <p:ph type="title"/>
          </p:nvPr>
        </p:nvSpPr>
        <p:spPr>
          <a:xfrm>
            <a:off x="838200" y="365125"/>
            <a:ext cx="3822189" cy="1899912"/>
          </a:xfrm>
        </p:spPr>
        <p:txBody>
          <a:bodyPr>
            <a:normAutofit/>
          </a:bodyPr>
          <a:lstStyle/>
          <a:p>
            <a:r>
              <a:rPr lang="el-GR" sz="4000" dirty="0"/>
              <a:t>🏥 Σκύλοι θεραπείας (</a:t>
            </a:r>
            <a:r>
              <a:rPr lang="el-GR" sz="4000" dirty="0" err="1"/>
              <a:t>Therapy</a:t>
            </a:r>
            <a:r>
              <a:rPr lang="el-GR" sz="4000" dirty="0"/>
              <a:t> </a:t>
            </a:r>
            <a:r>
              <a:rPr lang="el-GR" sz="4000" dirty="0" err="1"/>
              <a:t>Dogs</a:t>
            </a:r>
            <a:r>
              <a:rPr lang="el-GR" sz="4000" dirty="0"/>
              <a:t>)</a:t>
            </a:r>
          </a:p>
        </p:txBody>
      </p:sp>
      <p:sp>
        <p:nvSpPr>
          <p:cNvPr id="9" name="Content Placeholder 8">
            <a:extLst>
              <a:ext uri="{FF2B5EF4-FFF2-40B4-BE49-F238E27FC236}">
                <a16:creationId xmlns="" xmlns:a16="http://schemas.microsoft.com/office/drawing/2014/main" id="{646EF282-592E-600D-4297-B18BAF6F45D2}"/>
              </a:ext>
            </a:extLst>
          </p:cNvPr>
          <p:cNvSpPr>
            <a:spLocks noGrp="1"/>
          </p:cNvSpPr>
          <p:nvPr>
            <p:ph idx="1"/>
          </p:nvPr>
        </p:nvSpPr>
        <p:spPr>
          <a:xfrm>
            <a:off x="838200" y="2434201"/>
            <a:ext cx="3822189" cy="3742762"/>
          </a:xfrm>
        </p:spPr>
        <p:txBody>
          <a:bodyPr>
            <a:normAutofit/>
          </a:bodyPr>
          <a:lstStyle/>
          <a:p>
            <a:pPr marL="0" indent="0">
              <a:buNone/>
            </a:pP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Δεν είναι ακριβώς σκύλοι "βοήθειας", αλλά έχουν πολύ σημαντικό ρόλο. Επισκέπτονται νοσοκομεία, γηροκομεία, σχολεία και χώρους ψυχικής υγείας για να παρέχουν συναισθηματική υποστήριξη σε ανθρώπους που το έχουν ανάγκη. Ηρεμούν ασθενείς, μειώνουν το άγχος και βελτιώνουν τη διάθεση.</a:t>
            </a:r>
          </a:p>
        </p:txBody>
      </p:sp>
    </p:spTree>
    <p:extLst>
      <p:ext uri="{BB962C8B-B14F-4D97-AF65-F5344CB8AC3E}">
        <p14:creationId xmlns:p14="http://schemas.microsoft.com/office/powerpoint/2010/main" val="248748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70823C9-2C88-051C-A402-BB40F66AEFA1}"/>
              </a:ext>
            </a:extLst>
          </p:cNvPr>
          <p:cNvSpPr>
            <a:spLocks noGrp="1"/>
          </p:cNvSpPr>
          <p:nvPr>
            <p:ph type="title"/>
          </p:nvPr>
        </p:nvSpPr>
        <p:spPr>
          <a:xfrm>
            <a:off x="640080" y="325369"/>
            <a:ext cx="4368602" cy="1956841"/>
          </a:xfrm>
        </p:spPr>
        <p:txBody>
          <a:bodyPr anchor="b">
            <a:normAutofit/>
          </a:bodyPr>
          <a:lstStyle/>
          <a:p>
            <a:r>
              <a:rPr lang="el-GR" sz="4200" b="1"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l-GR" sz="4200" b="1" kern="100" dirty="0">
                <a:effectLst/>
                <a:latin typeface="Calibri" panose="020F0502020204030204" pitchFamily="34" charset="0"/>
                <a:ea typeface="Calibri" panose="020F0502020204030204" pitchFamily="34" charset="0"/>
                <a:cs typeface="Times New Roman" panose="02020603050405020304" pitchFamily="18" charset="0"/>
              </a:rPr>
              <a:t> Σκύλοι </a:t>
            </a:r>
            <a:r>
              <a:rPr lang="el-GR" sz="4200" b="1" kern="100" dirty="0" err="1">
                <a:effectLst/>
                <a:latin typeface="Calibri" panose="020F0502020204030204" pitchFamily="34" charset="0"/>
                <a:ea typeface="Calibri" panose="020F0502020204030204" pitchFamily="34" charset="0"/>
                <a:cs typeface="Times New Roman" panose="02020603050405020304" pitchFamily="18" charset="0"/>
              </a:rPr>
              <a:t>διασώστες</a:t>
            </a:r>
            <a:r>
              <a:rPr lang="el-GR" sz="42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4200" b="1" kern="100" dirty="0" err="1">
                <a:effectLst/>
                <a:latin typeface="Calibri" panose="020F0502020204030204" pitchFamily="34" charset="0"/>
                <a:ea typeface="Calibri" panose="020F0502020204030204" pitchFamily="34" charset="0"/>
                <a:cs typeface="Times New Roman" panose="02020603050405020304" pitchFamily="18" charset="0"/>
              </a:rPr>
              <a:t>Search</a:t>
            </a:r>
            <a:r>
              <a:rPr lang="el-GR" sz="4200" b="1" kern="100" dirty="0">
                <a:effectLst/>
                <a:latin typeface="Calibri" panose="020F0502020204030204" pitchFamily="34" charset="0"/>
                <a:ea typeface="Calibri" panose="020F0502020204030204" pitchFamily="34" charset="0"/>
                <a:cs typeface="Times New Roman" panose="02020603050405020304" pitchFamily="18" charset="0"/>
              </a:rPr>
              <a:t> and </a:t>
            </a:r>
            <a:r>
              <a:rPr lang="el-GR" sz="4200" b="1" kern="100" dirty="0" err="1">
                <a:effectLst/>
                <a:latin typeface="Calibri" panose="020F0502020204030204" pitchFamily="34" charset="0"/>
                <a:ea typeface="Calibri" panose="020F0502020204030204" pitchFamily="34" charset="0"/>
                <a:cs typeface="Times New Roman" panose="02020603050405020304" pitchFamily="18" charset="0"/>
              </a:rPr>
              <a:t>Rescue</a:t>
            </a:r>
            <a:r>
              <a:rPr lang="el-GR" sz="42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4200" b="1" kern="100" dirty="0" err="1">
                <a:effectLst/>
                <a:latin typeface="Calibri" panose="020F0502020204030204" pitchFamily="34" charset="0"/>
                <a:ea typeface="Calibri" panose="020F0502020204030204" pitchFamily="34" charset="0"/>
                <a:cs typeface="Times New Roman" panose="02020603050405020304" pitchFamily="18" charset="0"/>
              </a:rPr>
              <a:t>Dogs</a:t>
            </a:r>
            <a:r>
              <a:rPr lang="el-GR" sz="42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l-GR" sz="4200" dirty="0"/>
          </a:p>
        </p:txBody>
      </p:sp>
      <p:sp>
        <p:nvSpPr>
          <p:cNvPr id="9" name="Content Placeholder 8">
            <a:extLst>
              <a:ext uri="{FF2B5EF4-FFF2-40B4-BE49-F238E27FC236}">
                <a16:creationId xmlns="" xmlns:a16="http://schemas.microsoft.com/office/drawing/2014/main" id="{569FE01D-1CC8-5861-06FE-1EEF7C41B26F}"/>
              </a:ext>
            </a:extLst>
          </p:cNvPr>
          <p:cNvSpPr>
            <a:spLocks noGrp="1"/>
          </p:cNvSpPr>
          <p:nvPr>
            <p:ph idx="1"/>
          </p:nvPr>
        </p:nvSpPr>
        <p:spPr>
          <a:xfrm>
            <a:off x="640080" y="2872899"/>
            <a:ext cx="4243589" cy="3320668"/>
          </a:xfrm>
        </p:spPr>
        <p:txBody>
          <a:bodyPr>
            <a:normAutofit/>
          </a:bodyPr>
          <a:lstStyle/>
          <a:p>
            <a:r>
              <a:rPr lang="el-GR" sz="2000" dirty="0"/>
              <a:t>Αυτοί οι σκύλοι χρησιμοποιούνται για την ανίχνευση αγνοουμένων ή εγκλωβισμένων ανθρώπων σε φυσικές καταστροφές, χιονοστιβάδες, καταρρεύσεις κτιρίων ή ακόμα και δάση. Εκπαιδεύονται να ακολουθούν ίχνη οσμών, ακόμα και όταν οι καιρικές συνθήκες είναι δύσκολες.</a:t>
            </a:r>
            <a:endParaRPr lang="en-US" sz="2000" dirty="0"/>
          </a:p>
        </p:txBody>
      </p:sp>
      <p:pic>
        <p:nvPicPr>
          <p:cNvPr id="5" name="Θέση περιεχομένου 4" descr="Εικόνα που περιέχει κτίριο, εξωτερικός χώρος/ύπαιθρος, θηλαστικό&#10;&#10;Το περιεχόμενο που δημιουργείται από τεχνολογία AI ενδέχεται να είναι εσφαλμένο.">
            <a:extLst>
              <a:ext uri="{FF2B5EF4-FFF2-40B4-BE49-F238E27FC236}">
                <a16:creationId xmlns="" xmlns:a16="http://schemas.microsoft.com/office/drawing/2014/main" id="{5DDC2CC8-E601-2C08-9851-013415CEB861}"/>
              </a:ext>
            </a:extLst>
          </p:cNvPr>
          <p:cNvPicPr>
            <a:picLocks noChangeAspect="1"/>
          </p:cNvPicPr>
          <p:nvPr/>
        </p:nvPicPr>
        <p:blipFill>
          <a:blip r:embed="rId2">
            <a:extLst>
              <a:ext uri="{28A0092B-C50C-407E-A947-70E740481C1C}">
                <a14:useLocalDpi xmlns:a14="http://schemas.microsoft.com/office/drawing/2010/main" val="0"/>
              </a:ext>
            </a:extLst>
          </a:blip>
          <a:srcRect l="15381" r="1791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7971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9DC1543-4196-D663-71EF-5E5CA02E6592}"/>
              </a:ext>
            </a:extLst>
          </p:cNvPr>
          <p:cNvSpPr>
            <a:spLocks noGrp="1"/>
          </p:cNvSpPr>
          <p:nvPr>
            <p:ph type="title"/>
          </p:nvPr>
        </p:nvSpPr>
        <p:spPr>
          <a:xfrm>
            <a:off x="838201" y="681037"/>
            <a:ext cx="5120561" cy="1325563"/>
          </a:xfrm>
        </p:spPr>
        <p:txBody>
          <a:bodyPr>
            <a:normAutofit fontScale="90000"/>
          </a:bodyPr>
          <a:lstStyle/>
          <a:p>
            <a:r>
              <a:rPr lang="el-GR" sz="4000" b="1"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 Σκύλοι βοήθειας για άτομα με αυτισμό (</a:t>
            </a:r>
            <a:r>
              <a:rPr lang="el-GR" sz="4000" b="1" kern="100" dirty="0" err="1">
                <a:effectLst/>
                <a:latin typeface="Calibri" panose="020F0502020204030204" pitchFamily="34" charset="0"/>
                <a:ea typeface="Calibri" panose="020F0502020204030204" pitchFamily="34" charset="0"/>
                <a:cs typeface="Times New Roman" panose="02020603050405020304" pitchFamily="18" charset="0"/>
              </a:rPr>
              <a:t>Autism</a:t>
            </a: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 Assistance </a:t>
            </a:r>
            <a:r>
              <a:rPr lang="el-GR" sz="4000" b="1" kern="100" dirty="0" err="1">
                <a:effectLst/>
                <a:latin typeface="Calibri" panose="020F0502020204030204" pitchFamily="34" charset="0"/>
                <a:ea typeface="Calibri" panose="020F0502020204030204" pitchFamily="34" charset="0"/>
                <a:cs typeface="Times New Roman" panose="02020603050405020304" pitchFamily="18" charset="0"/>
              </a:rPr>
              <a:t>Dogs</a:t>
            </a: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
            </a:r>
            <a:br>
              <a:rPr lang="el-GR"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2400" dirty="0"/>
          </a:p>
        </p:txBody>
      </p:sp>
      <p:sp>
        <p:nvSpPr>
          <p:cNvPr id="11" name="Content Placeholder 10">
            <a:extLst>
              <a:ext uri="{FF2B5EF4-FFF2-40B4-BE49-F238E27FC236}">
                <a16:creationId xmlns="" xmlns:a16="http://schemas.microsoft.com/office/drawing/2014/main" id="{35AE2490-C4B6-5CD5-F95B-91FFB88EDCFD}"/>
              </a:ext>
            </a:extLst>
          </p:cNvPr>
          <p:cNvSpPr>
            <a:spLocks noGrp="1"/>
          </p:cNvSpPr>
          <p:nvPr>
            <p:ph idx="1"/>
          </p:nvPr>
        </p:nvSpPr>
        <p:spPr>
          <a:xfrm>
            <a:off x="838201" y="2682357"/>
            <a:ext cx="5092194" cy="3494606"/>
          </a:xfrm>
        </p:spPr>
        <p:txBody>
          <a:bodyPr>
            <a:normAutofit/>
          </a:bodyPr>
          <a:lstStyle/>
          <a:p>
            <a:r>
              <a:rPr lang="el-GR" sz="2000" kern="100" dirty="0">
                <a:effectLst/>
                <a:latin typeface="Calibri" panose="020F0502020204030204" pitchFamily="34" charset="0"/>
                <a:ea typeface="Calibri" panose="020F0502020204030204" pitchFamily="34" charset="0"/>
                <a:cs typeface="Times New Roman" panose="02020603050405020304" pitchFamily="18" charset="0"/>
              </a:rPr>
              <a:t>Τα αυτιστικά παιδιά συχνά δυσκολεύονται με την κοινωνική αλληλεπίδραση και την αίσθηση ασφάλειας στο περιβάλλον τους. Οι σκύλοι αυτοί βοηθούν τα παιδιά να αισθάνονται πιο ασφαλή, να ελέγχουν την παρορμητική συμπεριφορά τους και να διαχειρίζονται το άγχος τους. Μπορούν επίσης να εμποδίσουν το παιδί από το να τρέξει μακριά ή να το ηρεμήσουν σε καταστάσεις που προκαλούν έντονο στρες.</a:t>
            </a:r>
          </a:p>
          <a:p>
            <a:endParaRPr lang="en-US" dirty="0"/>
          </a:p>
        </p:txBody>
      </p:sp>
      <p:pic>
        <p:nvPicPr>
          <p:cNvPr id="7" name="Εικόνα 6" descr="Εικόνα που περιέχει άτομο, τοίχος, εσωτερικός χώρος, σκύλος&#10;&#10;Το περιεχόμενο που δημιουργείται από τεχνολογία AI ενδέχεται να είναι εσφαλμένο.">
            <a:extLst>
              <a:ext uri="{FF2B5EF4-FFF2-40B4-BE49-F238E27FC236}">
                <a16:creationId xmlns="" xmlns:a16="http://schemas.microsoft.com/office/drawing/2014/main" id="{3AE5ABB9-99C6-978A-E60F-00AE8B02977A}"/>
              </a:ext>
            </a:extLst>
          </p:cNvPr>
          <p:cNvPicPr>
            <a:picLocks noChangeAspect="1"/>
          </p:cNvPicPr>
          <p:nvPr/>
        </p:nvPicPr>
        <p:blipFill>
          <a:blip r:embed="rId2">
            <a:extLst>
              <a:ext uri="{28A0092B-C50C-407E-A947-70E740481C1C}">
                <a14:useLocalDpi xmlns:a14="http://schemas.microsoft.com/office/drawing/2010/main" val="0"/>
              </a:ext>
            </a:extLst>
          </a:blip>
          <a:srcRect l="378" r="1849"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5" name="Θέση περιεχομένου 4" descr="Εικόνα που περιέχει κείμενο, εσωτερικός χώρος, άτομο, κατοικίδιο ζώο&#10;&#10;Το περιεχόμενο που δημιουργείται από τεχνολογία AI ενδέχεται να είναι εσφαλμένο.">
            <a:extLst>
              <a:ext uri="{FF2B5EF4-FFF2-40B4-BE49-F238E27FC236}">
                <a16:creationId xmlns="" xmlns:a16="http://schemas.microsoft.com/office/drawing/2014/main" id="{C8B6B79B-8B04-9AFF-7442-1ED31D040CDC}"/>
              </a:ext>
            </a:extLst>
          </p:cNvPr>
          <p:cNvPicPr>
            <a:picLocks noChangeAspect="1"/>
          </p:cNvPicPr>
          <p:nvPr/>
        </p:nvPicPr>
        <p:blipFill>
          <a:blip r:embed="rId3">
            <a:extLst>
              <a:ext uri="{28A0092B-C50C-407E-A947-70E740481C1C}">
                <a14:useLocalDpi xmlns:a14="http://schemas.microsoft.com/office/drawing/2010/main" val="0"/>
              </a:ext>
            </a:extLst>
          </a:blip>
          <a:srcRect t="4043" b="601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364662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8BF61A3-D991-D7C3-C818-5E75CE92C971}"/>
              </a:ext>
            </a:extLst>
          </p:cNvPr>
          <p:cNvSpPr>
            <a:spLocks noGrp="1"/>
          </p:cNvSpPr>
          <p:nvPr>
            <p:ph type="title"/>
          </p:nvPr>
        </p:nvSpPr>
        <p:spPr>
          <a:xfrm>
            <a:off x="1137034" y="609600"/>
            <a:ext cx="6112220" cy="1330839"/>
          </a:xfrm>
        </p:spPr>
        <p:txBody>
          <a:bodyPr>
            <a:noAutofit/>
          </a:bodyPr>
          <a:lstStyle/>
          <a:p>
            <a:r>
              <a:rPr lang="el-GR" sz="4000" b="1" kern="100" dirty="0">
                <a:solidFill>
                  <a:schemeClr val="tx1">
                    <a:lumMod val="85000"/>
                    <a:lumOff val="15000"/>
                  </a:schemeClr>
                </a:solidFill>
                <a:effectLst/>
                <a:latin typeface="Segoe UI Emoji" panose="020B0502040204020203" pitchFamily="34" charset="0"/>
                <a:ea typeface="Calibri" panose="020F0502020204030204" pitchFamily="34" charset="0"/>
                <a:cs typeface="Segoe UI Emoji" panose="020B0502040204020203" pitchFamily="34" charset="0"/>
              </a:rPr>
              <a:t>🦿</a:t>
            </a:r>
            <a:r>
              <a:rPr lang="el-GR" sz="4000" b="1"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 Σκύλοι κινητικής υποστήριξης </a:t>
            </a:r>
            <a:br>
              <a:rPr lang="el-GR" sz="4000" b="1"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l-GR" sz="4000" b="1"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l-GR" sz="4000" b="1" kern="100" dirty="0" err="1">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Mobility</a:t>
            </a:r>
            <a:r>
              <a:rPr lang="el-GR" sz="4000" b="1"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 Assistance </a:t>
            </a:r>
            <a:r>
              <a:rPr lang="el-GR" sz="4000" b="1" kern="100" dirty="0" err="1">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Dogs</a:t>
            </a:r>
            <a:r>
              <a:rPr lang="el-GR" sz="4000" b="1"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l-GR" sz="4000"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el-GR" sz="4000" kern="1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l-GR" sz="4000" dirty="0">
              <a:solidFill>
                <a:schemeClr val="tx1">
                  <a:lumMod val="85000"/>
                  <a:lumOff val="15000"/>
                </a:schemeClr>
              </a:solidFill>
            </a:endParaRPr>
          </a:p>
        </p:txBody>
      </p:sp>
      <p:sp>
        <p:nvSpPr>
          <p:cNvPr id="11" name="Content Placeholder 10">
            <a:extLst>
              <a:ext uri="{FF2B5EF4-FFF2-40B4-BE49-F238E27FC236}">
                <a16:creationId xmlns="" xmlns:a16="http://schemas.microsoft.com/office/drawing/2014/main" id="{5D47EF4D-645F-FFCB-A556-7B71A3B288D2}"/>
              </a:ext>
            </a:extLst>
          </p:cNvPr>
          <p:cNvSpPr>
            <a:spLocks noGrp="1"/>
          </p:cNvSpPr>
          <p:nvPr>
            <p:ph idx="1"/>
          </p:nvPr>
        </p:nvSpPr>
        <p:spPr>
          <a:xfrm>
            <a:off x="1137033" y="3602735"/>
            <a:ext cx="5903847" cy="2645663"/>
          </a:xfrm>
        </p:spPr>
        <p:txBody>
          <a:bodyPr>
            <a:normAutofit/>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Αυτοί οι σκύλοι βοηθούν άτομα με κινητικά προβλήματα, όπως παραπληγία ή μυϊκές παθήσεις. Μπορούν να ανοίγουν πόρτες, να σηκώνουν αντικείμενα, να πατάνε διακόπτες και ακόμα και να τραβούν αναπηρικά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αμαξίδια</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en-US" sz="2000" dirty="0">
              <a:solidFill>
                <a:schemeClr val="tx1">
                  <a:lumMod val="85000"/>
                  <a:lumOff val="15000"/>
                </a:schemeClr>
              </a:solidFill>
            </a:endParaRPr>
          </a:p>
        </p:txBody>
      </p:sp>
      <p:pic>
        <p:nvPicPr>
          <p:cNvPr id="7" name="Εικόνα 6" descr="Εικόνα που περιέχει εξωτερικός χώρος/ύπαιθρος, χορτάρι, άτομο, αναπηρικό αμαξίδιο&#10;&#10;Το περιεχόμενο που δημιουργείται από τεχνολογία AI ενδέχεται να είναι εσφαλμένο.">
            <a:extLst>
              <a:ext uri="{FF2B5EF4-FFF2-40B4-BE49-F238E27FC236}">
                <a16:creationId xmlns="" xmlns:a16="http://schemas.microsoft.com/office/drawing/2014/main" id="{A3FA0BB6-9DE8-FDEB-CF80-A7CD5D02FCB3}"/>
              </a:ext>
            </a:extLst>
          </p:cNvPr>
          <p:cNvPicPr>
            <a:picLocks noChangeAspect="1"/>
          </p:cNvPicPr>
          <p:nvPr/>
        </p:nvPicPr>
        <p:blipFill>
          <a:blip r:embed="rId2">
            <a:extLst>
              <a:ext uri="{28A0092B-C50C-407E-A947-70E740481C1C}">
                <a14:useLocalDpi xmlns:a14="http://schemas.microsoft.com/office/drawing/2010/main" val="0"/>
              </a:ext>
            </a:extLst>
          </a:blip>
          <a:srcRect l="11993" r="23993"/>
          <a:stretch/>
        </p:blipFill>
        <p:spPr>
          <a:xfrm>
            <a:off x="7801965" y="3429000"/>
            <a:ext cx="4390035" cy="3429000"/>
          </a:xfrm>
          <a:custGeom>
            <a:avLst/>
            <a:gdLst/>
            <a:ahLst/>
            <a:cxnLst/>
            <a:rect l="l" t="t" r="r" b="b"/>
            <a:pathLst>
              <a:path w="4390035" h="3429000">
                <a:moveTo>
                  <a:pt x="73290" y="0"/>
                </a:moveTo>
                <a:lnTo>
                  <a:pt x="4390035" y="0"/>
                </a:lnTo>
                <a:lnTo>
                  <a:pt x="4390035" y="3429000"/>
                </a:lnTo>
                <a:lnTo>
                  <a:pt x="436073" y="3429000"/>
                </a:lnTo>
                <a:lnTo>
                  <a:pt x="427332" y="3410468"/>
                </a:lnTo>
                <a:cubicBezTo>
                  <a:pt x="419323" y="3391643"/>
                  <a:pt x="413863" y="3372861"/>
                  <a:pt x="421685" y="3366814"/>
                </a:cubicBezTo>
                <a:cubicBezTo>
                  <a:pt x="417583" y="3332384"/>
                  <a:pt x="433681" y="3294011"/>
                  <a:pt x="423663" y="3247798"/>
                </a:cubicBezTo>
                <a:cubicBezTo>
                  <a:pt x="421194" y="3188032"/>
                  <a:pt x="418245" y="3205513"/>
                  <a:pt x="412524" y="3110724"/>
                </a:cubicBezTo>
                <a:cubicBezTo>
                  <a:pt x="404022" y="3069386"/>
                  <a:pt x="436006" y="3027577"/>
                  <a:pt x="419732" y="3004503"/>
                </a:cubicBezTo>
                <a:cubicBezTo>
                  <a:pt x="407578" y="2949657"/>
                  <a:pt x="388511" y="2896851"/>
                  <a:pt x="363651" y="2842588"/>
                </a:cubicBezTo>
                <a:cubicBezTo>
                  <a:pt x="332103" y="2797699"/>
                  <a:pt x="331554" y="2711800"/>
                  <a:pt x="263212" y="2651456"/>
                </a:cubicBezTo>
                <a:cubicBezTo>
                  <a:pt x="235935" y="2585326"/>
                  <a:pt x="214760" y="2535145"/>
                  <a:pt x="194330" y="2484251"/>
                </a:cubicBezTo>
                <a:cubicBezTo>
                  <a:pt x="184580" y="2468441"/>
                  <a:pt x="154039" y="2380429"/>
                  <a:pt x="140630" y="2346096"/>
                </a:cubicBezTo>
                <a:cubicBezTo>
                  <a:pt x="76681" y="2257531"/>
                  <a:pt x="91260" y="2243719"/>
                  <a:pt x="77185" y="2144811"/>
                </a:cubicBezTo>
                <a:cubicBezTo>
                  <a:pt x="66953" y="2112233"/>
                  <a:pt x="67414" y="2096078"/>
                  <a:pt x="50887" y="2061697"/>
                </a:cubicBezTo>
                <a:lnTo>
                  <a:pt x="27133" y="1969379"/>
                </a:lnTo>
                <a:lnTo>
                  <a:pt x="29988" y="1961973"/>
                </a:lnTo>
                <a:lnTo>
                  <a:pt x="31559" y="1961231"/>
                </a:lnTo>
                <a:lnTo>
                  <a:pt x="14905" y="1880268"/>
                </a:lnTo>
                <a:cubicBezTo>
                  <a:pt x="12271" y="1874644"/>
                  <a:pt x="-805" y="1860096"/>
                  <a:pt x="2188" y="1847922"/>
                </a:cubicBezTo>
                <a:lnTo>
                  <a:pt x="21879" y="1779161"/>
                </a:lnTo>
                <a:lnTo>
                  <a:pt x="27968" y="1733684"/>
                </a:lnTo>
                <a:cubicBezTo>
                  <a:pt x="25035" y="1726530"/>
                  <a:pt x="21617" y="1619937"/>
                  <a:pt x="16511" y="1614373"/>
                </a:cubicBezTo>
                <a:cubicBezTo>
                  <a:pt x="47946" y="1547691"/>
                  <a:pt x="4394" y="1556097"/>
                  <a:pt x="12613" y="1479987"/>
                </a:cubicBezTo>
                <a:cubicBezTo>
                  <a:pt x="15110" y="1387360"/>
                  <a:pt x="4986" y="1320420"/>
                  <a:pt x="4190" y="1214801"/>
                </a:cubicBezTo>
                <a:cubicBezTo>
                  <a:pt x="3611" y="1152457"/>
                  <a:pt x="-6268" y="1080052"/>
                  <a:pt x="6503" y="966549"/>
                </a:cubicBezTo>
                <a:cubicBezTo>
                  <a:pt x="10182" y="901722"/>
                  <a:pt x="25065" y="884915"/>
                  <a:pt x="20609" y="845066"/>
                </a:cubicBezTo>
                <a:cubicBezTo>
                  <a:pt x="20199" y="816540"/>
                  <a:pt x="19791" y="788014"/>
                  <a:pt x="19381" y="759488"/>
                </a:cubicBezTo>
                <a:lnTo>
                  <a:pt x="21672" y="741102"/>
                </a:lnTo>
                <a:lnTo>
                  <a:pt x="30720" y="737125"/>
                </a:lnTo>
                <a:lnTo>
                  <a:pt x="23211" y="691098"/>
                </a:lnTo>
                <a:cubicBezTo>
                  <a:pt x="25461" y="680873"/>
                  <a:pt x="43338" y="650431"/>
                  <a:pt x="42062" y="637700"/>
                </a:cubicBezTo>
                <a:cubicBezTo>
                  <a:pt x="23297" y="593852"/>
                  <a:pt x="30263" y="601340"/>
                  <a:pt x="41571" y="540174"/>
                </a:cubicBezTo>
                <a:cubicBezTo>
                  <a:pt x="35397" y="519975"/>
                  <a:pt x="35174" y="428356"/>
                  <a:pt x="46636" y="415352"/>
                </a:cubicBezTo>
                <a:cubicBezTo>
                  <a:pt x="48960" y="401821"/>
                  <a:pt x="44602" y="386587"/>
                  <a:pt x="56977" y="379461"/>
                </a:cubicBezTo>
                <a:cubicBezTo>
                  <a:pt x="71829" y="368123"/>
                  <a:pt x="47958" y="323384"/>
                  <a:pt x="65759" y="328645"/>
                </a:cubicBezTo>
                <a:cubicBezTo>
                  <a:pt x="49386" y="296830"/>
                  <a:pt x="65237" y="231983"/>
                  <a:pt x="72589" y="203608"/>
                </a:cubicBezTo>
                <a:cubicBezTo>
                  <a:pt x="75524" y="153257"/>
                  <a:pt x="77980" y="142710"/>
                  <a:pt x="78370" y="105992"/>
                </a:cubicBezTo>
                <a:cubicBezTo>
                  <a:pt x="80828" y="104127"/>
                  <a:pt x="70890" y="52128"/>
                  <a:pt x="70125" y="25135"/>
                </a:cubicBezTo>
                <a:close/>
              </a:path>
            </a:pathLst>
          </a:custGeom>
        </p:spPr>
      </p:pic>
      <p:pic>
        <p:nvPicPr>
          <p:cNvPr id="5" name="Θέση περιεχομένου 4" descr="Εικόνα που περιέχει εξωτερικός χώρος/ύπαιθρος, ρουχισμός, άτομο, ουρανός&#10;&#10;Το περιεχόμενο που δημιουργείται από τεχνολογία AI ενδέχεται να είναι εσφαλμένο.">
            <a:extLst>
              <a:ext uri="{FF2B5EF4-FFF2-40B4-BE49-F238E27FC236}">
                <a16:creationId xmlns="" xmlns:a16="http://schemas.microsoft.com/office/drawing/2014/main" id="{915B0A65-7CF0-73F8-81C7-2F815A1215EB}"/>
              </a:ext>
            </a:extLst>
          </p:cNvPr>
          <p:cNvPicPr>
            <a:picLocks noChangeAspect="1"/>
          </p:cNvPicPr>
          <p:nvPr/>
        </p:nvPicPr>
        <p:blipFill>
          <a:blip r:embed="rId3" cstate="print">
            <a:extLst>
              <a:ext uri="{28A0092B-C50C-407E-A947-70E740481C1C}">
                <a14:useLocalDpi xmlns:a14="http://schemas.microsoft.com/office/drawing/2010/main" val="0"/>
              </a:ext>
            </a:extLst>
          </a:blip>
          <a:srcRect r="3" b="21081"/>
          <a:stretch/>
        </p:blipFill>
        <p:spPr>
          <a:xfrm>
            <a:off x="7842932" y="-17"/>
            <a:ext cx="4349068" cy="3432349"/>
          </a:xfrm>
          <a:custGeom>
            <a:avLst/>
            <a:gdLst/>
            <a:ahLst/>
            <a:cxnLst/>
            <a:rect l="l" t="t" r="r" b="b"/>
            <a:pathLst>
              <a:path w="4349068" h="3428999">
                <a:moveTo>
                  <a:pt x="711944" y="0"/>
                </a:moveTo>
                <a:lnTo>
                  <a:pt x="4349068" y="0"/>
                </a:lnTo>
                <a:lnTo>
                  <a:pt x="4349068" y="3428999"/>
                </a:lnTo>
                <a:lnTo>
                  <a:pt x="32307" y="3428999"/>
                </a:lnTo>
                <a:lnTo>
                  <a:pt x="34693" y="3410051"/>
                </a:lnTo>
                <a:cubicBezTo>
                  <a:pt x="37039" y="3395347"/>
                  <a:pt x="38143" y="3381819"/>
                  <a:pt x="32792" y="3373027"/>
                </a:cubicBezTo>
                <a:cubicBezTo>
                  <a:pt x="29961" y="3298527"/>
                  <a:pt x="20335" y="3290617"/>
                  <a:pt x="14318" y="3222737"/>
                </a:cubicBezTo>
                <a:cubicBezTo>
                  <a:pt x="11384" y="3146284"/>
                  <a:pt x="-6116" y="3184007"/>
                  <a:pt x="2241" y="3118188"/>
                </a:cubicBezTo>
                <a:cubicBezTo>
                  <a:pt x="16306" y="3109217"/>
                  <a:pt x="34183" y="3024732"/>
                  <a:pt x="27952" y="3003808"/>
                </a:cubicBezTo>
                <a:cubicBezTo>
                  <a:pt x="27563" y="2966753"/>
                  <a:pt x="27366" y="2989870"/>
                  <a:pt x="27149" y="2944921"/>
                </a:cubicBezTo>
                <a:lnTo>
                  <a:pt x="41941" y="2877744"/>
                </a:lnTo>
                <a:cubicBezTo>
                  <a:pt x="36258" y="2880724"/>
                  <a:pt x="54303" y="2822146"/>
                  <a:pt x="53926" y="2807161"/>
                </a:cubicBezTo>
                <a:cubicBezTo>
                  <a:pt x="56083" y="2775643"/>
                  <a:pt x="30060" y="2769288"/>
                  <a:pt x="53334" y="2752347"/>
                </a:cubicBezTo>
                <a:lnTo>
                  <a:pt x="60008" y="2748299"/>
                </a:lnTo>
                <a:cubicBezTo>
                  <a:pt x="60210" y="2745962"/>
                  <a:pt x="60411" y="2743625"/>
                  <a:pt x="60613" y="2741288"/>
                </a:cubicBezTo>
                <a:cubicBezTo>
                  <a:pt x="60116" y="2737657"/>
                  <a:pt x="58269" y="2735847"/>
                  <a:pt x="53819" y="2737160"/>
                </a:cubicBezTo>
                <a:cubicBezTo>
                  <a:pt x="70191" y="2705347"/>
                  <a:pt x="64153" y="2699356"/>
                  <a:pt x="66799" y="2659631"/>
                </a:cubicBezTo>
                <a:cubicBezTo>
                  <a:pt x="77943" y="2612127"/>
                  <a:pt x="64846" y="2628594"/>
                  <a:pt x="86795" y="2573336"/>
                </a:cubicBezTo>
                <a:cubicBezTo>
                  <a:pt x="96119" y="2559732"/>
                  <a:pt x="108676" y="2541339"/>
                  <a:pt x="108890" y="2528057"/>
                </a:cubicBezTo>
                <a:lnTo>
                  <a:pt x="137074" y="2489594"/>
                </a:lnTo>
                <a:cubicBezTo>
                  <a:pt x="138076" y="2487774"/>
                  <a:pt x="138422" y="2473350"/>
                  <a:pt x="137897" y="2468303"/>
                </a:cubicBezTo>
                <a:lnTo>
                  <a:pt x="155171" y="2460480"/>
                </a:lnTo>
                <a:lnTo>
                  <a:pt x="147972" y="2423535"/>
                </a:lnTo>
                <a:lnTo>
                  <a:pt x="155293" y="2404394"/>
                </a:lnTo>
                <a:cubicBezTo>
                  <a:pt x="172891" y="2392610"/>
                  <a:pt x="160687" y="2347474"/>
                  <a:pt x="168818" y="2324643"/>
                </a:cubicBezTo>
                <a:cubicBezTo>
                  <a:pt x="169390" y="2297698"/>
                  <a:pt x="193082" y="2284202"/>
                  <a:pt x="198340" y="2255535"/>
                </a:cubicBezTo>
                <a:cubicBezTo>
                  <a:pt x="214268" y="2249648"/>
                  <a:pt x="228319" y="2207828"/>
                  <a:pt x="217338" y="2184679"/>
                </a:cubicBezTo>
                <a:lnTo>
                  <a:pt x="242924" y="2093132"/>
                </a:lnTo>
                <a:cubicBezTo>
                  <a:pt x="264937" y="2084587"/>
                  <a:pt x="280562" y="1985868"/>
                  <a:pt x="290446" y="1950235"/>
                </a:cubicBezTo>
                <a:cubicBezTo>
                  <a:pt x="308239" y="1920183"/>
                  <a:pt x="350073" y="1898905"/>
                  <a:pt x="361001" y="1861568"/>
                </a:cubicBezTo>
                <a:cubicBezTo>
                  <a:pt x="367163" y="1810687"/>
                  <a:pt x="352049" y="1869507"/>
                  <a:pt x="356015" y="1809499"/>
                </a:cubicBezTo>
                <a:cubicBezTo>
                  <a:pt x="355145" y="1754297"/>
                  <a:pt x="367821" y="1767680"/>
                  <a:pt x="375846" y="1693716"/>
                </a:cubicBezTo>
                <a:cubicBezTo>
                  <a:pt x="374712" y="1654244"/>
                  <a:pt x="382062" y="1627007"/>
                  <a:pt x="381776" y="1605195"/>
                </a:cubicBezTo>
                <a:cubicBezTo>
                  <a:pt x="389848" y="1568952"/>
                  <a:pt x="392552" y="1564518"/>
                  <a:pt x="396301" y="1516217"/>
                </a:cubicBezTo>
                <a:cubicBezTo>
                  <a:pt x="401397" y="1488452"/>
                  <a:pt x="428137" y="1457870"/>
                  <a:pt x="409866" y="1429841"/>
                </a:cubicBezTo>
                <a:cubicBezTo>
                  <a:pt x="422203" y="1412325"/>
                  <a:pt x="460064" y="1413592"/>
                  <a:pt x="442210" y="1380081"/>
                </a:cubicBezTo>
                <a:cubicBezTo>
                  <a:pt x="464590" y="1394128"/>
                  <a:pt x="443394" y="1335176"/>
                  <a:pt x="463662" y="1334891"/>
                </a:cubicBezTo>
                <a:cubicBezTo>
                  <a:pt x="480316" y="1336427"/>
                  <a:pt x="515162" y="1194568"/>
                  <a:pt x="519523" y="1185551"/>
                </a:cubicBezTo>
                <a:cubicBezTo>
                  <a:pt x="527731" y="1149210"/>
                  <a:pt x="536547" y="1148087"/>
                  <a:pt x="542909" y="1111168"/>
                </a:cubicBezTo>
                <a:cubicBezTo>
                  <a:pt x="555522" y="1057226"/>
                  <a:pt x="531818" y="1022543"/>
                  <a:pt x="543055" y="993353"/>
                </a:cubicBezTo>
                <a:cubicBezTo>
                  <a:pt x="559986" y="960214"/>
                  <a:pt x="580459" y="867450"/>
                  <a:pt x="592544" y="813953"/>
                </a:cubicBezTo>
                <a:cubicBezTo>
                  <a:pt x="604272" y="746430"/>
                  <a:pt x="608119" y="666470"/>
                  <a:pt x="613420" y="588218"/>
                </a:cubicBezTo>
                <a:cubicBezTo>
                  <a:pt x="604962" y="475380"/>
                  <a:pt x="590630" y="536119"/>
                  <a:pt x="596055" y="376479"/>
                </a:cubicBezTo>
                <a:lnTo>
                  <a:pt x="605018" y="280992"/>
                </a:lnTo>
                <a:cubicBezTo>
                  <a:pt x="604854" y="276227"/>
                  <a:pt x="610771" y="223140"/>
                  <a:pt x="610608" y="218374"/>
                </a:cubicBezTo>
                <a:lnTo>
                  <a:pt x="604880" y="188178"/>
                </a:lnTo>
                <a:lnTo>
                  <a:pt x="630913" y="152404"/>
                </a:lnTo>
                <a:cubicBezTo>
                  <a:pt x="640688" y="136342"/>
                  <a:pt x="647365" y="122048"/>
                  <a:pt x="663530" y="91810"/>
                </a:cubicBezTo>
                <a:lnTo>
                  <a:pt x="705264" y="3016"/>
                </a:lnTo>
                <a:close/>
              </a:path>
            </a:pathLst>
          </a:custGeom>
        </p:spPr>
      </p:pic>
    </p:spTree>
    <p:extLst>
      <p:ext uri="{BB962C8B-B14F-4D97-AF65-F5344CB8AC3E}">
        <p14:creationId xmlns:p14="http://schemas.microsoft.com/office/powerpoint/2010/main" val="4028709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9D470CD-C58B-CB34-56C4-F5E6A73013AF}"/>
              </a:ext>
            </a:extLst>
          </p:cNvPr>
          <p:cNvSpPr>
            <a:spLocks noGrp="1"/>
          </p:cNvSpPr>
          <p:nvPr>
            <p:ph type="title"/>
          </p:nvPr>
        </p:nvSpPr>
        <p:spPr>
          <a:xfrm>
            <a:off x="1137034" y="609600"/>
            <a:ext cx="4203061" cy="1330839"/>
          </a:xfrm>
        </p:spPr>
        <p:txBody>
          <a:bodyPr>
            <a:normAutofit fontScale="90000"/>
          </a:bodyPr>
          <a:lstStyle/>
          <a:p>
            <a:r>
              <a:rPr lang="el-GR" sz="4000" b="1"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 Σκύλοι ανίχνευσης ιατρικών καταστάσεων (</a:t>
            </a:r>
            <a:r>
              <a:rPr lang="el-GR" sz="4000" b="1" kern="100" dirty="0" err="1">
                <a:effectLst/>
                <a:latin typeface="Calibri" panose="020F0502020204030204" pitchFamily="34" charset="0"/>
                <a:ea typeface="Calibri" panose="020F0502020204030204" pitchFamily="34" charset="0"/>
                <a:cs typeface="Times New Roman" panose="02020603050405020304" pitchFamily="18" charset="0"/>
              </a:rPr>
              <a:t>Medical</a:t>
            </a: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4000" b="1" kern="100" dirty="0" err="1">
                <a:effectLst/>
                <a:latin typeface="Calibri" panose="020F0502020204030204" pitchFamily="34" charset="0"/>
                <a:ea typeface="Calibri" panose="020F0502020204030204" pitchFamily="34" charset="0"/>
                <a:cs typeface="Times New Roman" panose="02020603050405020304" pitchFamily="18" charset="0"/>
              </a:rPr>
              <a:t>Alert</a:t>
            </a: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4000" b="1" kern="100" dirty="0" err="1">
                <a:effectLst/>
                <a:latin typeface="Calibri" panose="020F0502020204030204" pitchFamily="34" charset="0"/>
                <a:ea typeface="Calibri" panose="020F0502020204030204" pitchFamily="34" charset="0"/>
                <a:cs typeface="Times New Roman" panose="02020603050405020304" pitchFamily="18" charset="0"/>
              </a:rPr>
              <a:t>Dogs</a:t>
            </a:r>
            <a:r>
              <a:rPr lang="el-GR" sz="4000" b="1" kern="100" dirty="0">
                <a:effectLst/>
                <a:latin typeface="Calibri" panose="020F0502020204030204" pitchFamily="34" charset="0"/>
                <a:ea typeface="Calibri" panose="020F0502020204030204" pitchFamily="34" charset="0"/>
                <a:cs typeface="Times New Roman" panose="02020603050405020304" pitchFamily="18" charset="0"/>
              </a:rPr>
              <a:t>)</a:t>
            </a:r>
            <a:r>
              <a:rPr lang="el-GR" sz="2100" kern="100" dirty="0">
                <a:effectLst/>
                <a:latin typeface="Calibri" panose="020F0502020204030204" pitchFamily="34" charset="0"/>
                <a:ea typeface="Calibri" panose="020F0502020204030204" pitchFamily="34" charset="0"/>
                <a:cs typeface="Times New Roman" panose="02020603050405020304" pitchFamily="18" charset="0"/>
              </a:rPr>
              <a:t/>
            </a:r>
            <a:br>
              <a:rPr lang="el-GR" sz="2100" kern="100" dirty="0">
                <a:effectLst/>
                <a:latin typeface="Calibri" panose="020F0502020204030204" pitchFamily="34" charset="0"/>
                <a:ea typeface="Calibri" panose="020F0502020204030204" pitchFamily="34" charset="0"/>
                <a:cs typeface="Times New Roman" panose="02020603050405020304" pitchFamily="18" charset="0"/>
              </a:rPr>
            </a:br>
            <a:endParaRPr lang="el-GR" sz="2100" dirty="0"/>
          </a:p>
        </p:txBody>
      </p:sp>
      <p:sp>
        <p:nvSpPr>
          <p:cNvPr id="28" name="Content Placeholder 8">
            <a:extLst>
              <a:ext uri="{FF2B5EF4-FFF2-40B4-BE49-F238E27FC236}">
                <a16:creationId xmlns="" xmlns:a16="http://schemas.microsoft.com/office/drawing/2014/main" id="{52C56D2A-4BE5-C5EF-689E-E89375694CE2}"/>
              </a:ext>
            </a:extLst>
          </p:cNvPr>
          <p:cNvSpPr>
            <a:spLocks noGrp="1"/>
          </p:cNvSpPr>
          <p:nvPr>
            <p:ph idx="1"/>
          </p:nvPr>
        </p:nvSpPr>
        <p:spPr>
          <a:xfrm>
            <a:off x="1137034" y="2194102"/>
            <a:ext cx="3158741" cy="3908586"/>
          </a:xfrm>
        </p:spPr>
        <p:txBody>
          <a:bodyPr>
            <a:normAutofit/>
          </a:bodyPr>
          <a:lstStyle/>
          <a:p>
            <a:r>
              <a:rPr lang="el-GR" sz="2000" kern="100" dirty="0">
                <a:effectLst/>
                <a:latin typeface="Calibri" panose="020F0502020204030204" pitchFamily="34" charset="0"/>
                <a:ea typeface="Calibri" panose="020F0502020204030204" pitchFamily="34" charset="0"/>
                <a:cs typeface="Times New Roman" panose="02020603050405020304" pitchFamily="18" charset="0"/>
              </a:rPr>
              <a:t>Αυτοί οι σκύλοι μπορούν να ανιχνεύσουν αλλαγές στο σώμα του ιδιοκτήτη τους και να προειδοποιήσουν για επικίνδυνες καταστάσεις, όπως κρίσεις διαβήτη (πτώση σακχάρου) ή κρίσεις επιληψίας. Μερικοί εκπαιδεύονται να φέρνουν φάρμακα ή να ειδοποιούν κάποιον για βοήθεια.</a:t>
            </a:r>
          </a:p>
          <a:p>
            <a:pPr marL="0" indent="0">
              <a:buNone/>
            </a:pPr>
            <a:endParaRPr lang="en-US" sz="2000" dirty="0"/>
          </a:p>
        </p:txBody>
      </p:sp>
      <p:pic>
        <p:nvPicPr>
          <p:cNvPr id="5" name="Θέση περιεχομένου 4" descr="Εικόνα που περιέχει άτομο, Ράτσα σκύλου, εξωτερικός χώρος/ύπαιθρος, κατοικίδιο ζώο&#10;&#10;Το περιεχόμενο που δημιουργείται από τεχνολογία AI ενδέχεται να είναι εσφαλμένο.">
            <a:extLst>
              <a:ext uri="{FF2B5EF4-FFF2-40B4-BE49-F238E27FC236}">
                <a16:creationId xmlns="" xmlns:a16="http://schemas.microsoft.com/office/drawing/2014/main" id="{09FC56AA-C0BA-962A-B191-754EB182948B}"/>
              </a:ext>
            </a:extLst>
          </p:cNvPr>
          <p:cNvPicPr>
            <a:picLocks noChangeAspect="1"/>
          </p:cNvPicPr>
          <p:nvPr/>
        </p:nvPicPr>
        <p:blipFill>
          <a:blip r:embed="rId2">
            <a:extLst>
              <a:ext uri="{28A0092B-C50C-407E-A947-70E740481C1C}">
                <a14:useLocalDpi xmlns:a14="http://schemas.microsoft.com/office/drawing/2010/main" val="0"/>
              </a:ext>
            </a:extLst>
          </a:blip>
          <a:srcRect l="4714" r="25045"/>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187047359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227</TotalTime>
  <Words>1015</Words>
  <Application>Microsoft Office PowerPoint</Application>
  <PresentationFormat>Προσαρμογή</PresentationFormat>
  <Paragraphs>36</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4 Απριλίου – Παγκόσμια Ημέρα Αδέσποτων Ζώων April 4 – World Stray Animal Day </vt:lpstr>
      <vt:lpstr>Σκύλοι Βοήθειας και Θεραπείας (Service and Therapy Dogs) </vt:lpstr>
      <vt:lpstr>🦮 Σκύλοι-συνοδοί για τυφλούς  (Guide Dogs) </vt:lpstr>
      <vt:lpstr>🔍 Σκύλοι   ανίχνευσης εκρηκτικών  (Bomb Detection Dogs) </vt:lpstr>
      <vt:lpstr>🏥 Σκύλοι θεραπείας (Therapy Dogs)</vt:lpstr>
      <vt:lpstr>🚨 Σκύλοι διασώστες (Search and Rescue Dogs)</vt:lpstr>
      <vt:lpstr>🧩 Σκύλοι βοήθειας για άτομα με αυτισμό (Autism Assistance Dogs) </vt:lpstr>
      <vt:lpstr>🦿 Σκύλοι κινητικής υποστήριξης  (Mobility Assistance Dogs) </vt:lpstr>
      <vt:lpstr>💉 Σκύλοι ανίχνευσης ιατρικών καταστάσεων (Medical Alert Dogs) </vt:lpstr>
      <vt:lpstr>ΙΔΙΑΙΤΕΡΕΣ ΠΕΡΙΠΤΩΣΕΙΣ  ΒΑΓΓΕΛΗΣ </vt:lpstr>
      <vt:lpstr>Ο σκύλος Βαγγέλης με την ασθενή στο Γενικό Κρατικό Νοσοκομείο Νίκαιας</vt:lpstr>
      <vt:lpstr>Παιδιά παίζουν με τον σκύλο Βαγγέλη στο Γενικό Κρατικό Νοσοκομείο Νίκαιας</vt:lpstr>
      <vt:lpstr>Ηλικιωμένοι μαζί με τον σκύλο Βαγγέλη στο Γενικό Κρατικό Νοσοκομείο Νίκαιας</vt:lpstr>
      <vt:lpstr>SUGAR </vt:lpstr>
      <vt:lpstr>SUGAR</vt:lpstr>
      <vt:lpstr>Dino</vt:lpstr>
      <vt:lpstr>Dino</vt:lpstr>
      <vt:lpstr>και τώρα το λεξικό μας!  (κλικ στην εικόνα) </vt:lpstr>
      <vt:lpstr>ΣΑΣ ΕΥΧΑΡΙΣΤΩ ΓΙΑ ΤΗΝ ΠΡΟΣΟΧΗ ΣΑΣ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Απριλίου – Παγκόσμια Ημέρα Αδέσποτων Ζώων April 4 – World Stray Animal Day </dc:title>
  <dc:creator>George Soilemezoglou</dc:creator>
  <cp:lastModifiedBy>User</cp:lastModifiedBy>
  <cp:revision>13</cp:revision>
  <dcterms:created xsi:type="dcterms:W3CDTF">2025-03-23T16:46:32Z</dcterms:created>
  <dcterms:modified xsi:type="dcterms:W3CDTF">2025-04-09T08:09:04Z</dcterms:modified>
</cp:coreProperties>
</file>