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7" r:id="rId5"/>
    <p:sldId id="284" r:id="rId6"/>
    <p:sldId id="275" r:id="rId7"/>
    <p:sldId id="283" r:id="rId8"/>
    <p:sldId id="281" r:id="rId9"/>
    <p:sldId id="279" r:id="rId10"/>
    <p:sldId id="280" r:id="rId11"/>
    <p:sldId id="278" r:id="rId12"/>
  </p:sldIdLst>
  <p:sldSz cx="12192000" cy="6858000"/>
  <p:notesSz cx="6888163" cy="10020300"/>
  <p:defaultTextStyle>
    <a:defPPr rtl="0"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  <a:srgbClr val="F0F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Φωτεινό στυλ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>
      <p:cViewPr varScale="1">
        <p:scale>
          <a:sx n="98" d="100"/>
          <a:sy n="98" d="100"/>
        </p:scale>
        <p:origin x="10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0" d="100"/>
          <a:sy n="90" d="100"/>
        </p:scale>
        <p:origin x="37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pPr rtl="0"/>
            <a:endParaRPr lang="el-GR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pPr rtl="0"/>
            <a:fld id="{46653FA9-CEE9-45CB-ABEB-4675EB1C8177}" type="datetime1">
              <a:rPr lang="el-GR" smtClean="0"/>
              <a:t>27/4/2026</a:t>
            </a:fld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pPr rtl="0"/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pPr rtl="0"/>
            <a:fld id="{950AD62A-9EE1-43E3-A7E5-D268F71DF3EB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364482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pPr rtl="0"/>
            <a:endParaRPr lang="el-GR" noProof="0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27F69131-5DAB-45BB-B953-669EAB428111}" type="datetime1">
              <a:rPr lang="el-GR" smtClean="0"/>
              <a:t>27/4/2026</a:t>
            </a:fld>
            <a:endParaRPr lang="el-GR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rtl="0"/>
            <a:endParaRPr lang="el-GR" noProof="0" dirty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l-GR" dirty="0"/>
              <a:t>Επεξεργασία στυλ υποδείγματος κειμένου</a:t>
            </a:r>
          </a:p>
          <a:p>
            <a:pPr lvl="1" rtl="0"/>
            <a:r>
              <a:rPr lang="el-GR" noProof="0" dirty="0"/>
              <a:t>Δεύτερου επιπέδου</a:t>
            </a:r>
          </a:p>
          <a:p>
            <a:pPr lvl="2" rtl="0"/>
            <a:r>
              <a:rPr lang="el-GR" noProof="0" dirty="0"/>
              <a:t>Τρίτου επιπέδου</a:t>
            </a:r>
          </a:p>
          <a:p>
            <a:pPr lvl="3" rtl="0"/>
            <a:r>
              <a:rPr lang="el-GR" noProof="0" dirty="0"/>
              <a:t>Τέταρτου επιπέδου</a:t>
            </a:r>
          </a:p>
          <a:p>
            <a:pPr lvl="4" rtl="0"/>
            <a:r>
              <a:rPr lang="el-GR" noProof="0" dirty="0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pPr rtl="0"/>
            <a:endParaRPr lang="el-GR" noProof="0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pPr rtl="0"/>
            <a:fld id="{5534C2EF-8A97-4DAF-B099-E567883644D6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718091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60040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rtlCol="0" anchor="b">
            <a:normAutofit/>
          </a:bodyPr>
          <a:lstStyle>
            <a:lvl1pPr algn="l">
              <a:defRPr sz="4400"/>
            </a:lvl1pPr>
          </a:lstStyle>
          <a:p>
            <a:pPr rtl="0"/>
            <a:r>
              <a:rPr lang="el-GR" noProof="0"/>
              <a:t>Κάντε κλικ για να επεξεργαστείτε τον τίτλο υποδείγματος</a:t>
            </a:r>
            <a:endParaRPr lang="el-GR" noProof="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 rtlCol="0"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l-GR" noProof="0"/>
              <a:t>Κάντε κλικ για να επεξεργαστείτε τον υπότιτλο του υποδείγματος</a:t>
            </a:r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415445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Δύο εικόνες με λεζάντ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l-GR" noProof="0" dirty="0"/>
              <a:t>Κάντε κλικ για να επεξεργαστείτε το Στυλ κύριου τίτλου</a:t>
            </a:r>
          </a:p>
        </p:txBody>
      </p:sp>
      <p:sp>
        <p:nvSpPr>
          <p:cNvPr id="7" name="Ελεύθερη σχεδίαση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noProof="0" dirty="0"/>
          </a:p>
        </p:txBody>
      </p:sp>
      <p:sp>
        <p:nvSpPr>
          <p:cNvPr id="15" name="Θέση εικόνας 14" descr="Κενό πλαίσιο κράτησης θέσης για να προσθέσετε μια εικόνα. Κάντε κλικ στο πλαίσιο κράτησης θέσης και επιλέξτε την εικόνα που θέλετε να προσθέσετε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17" name="Θέση κειμένου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493776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8" name="Ελεύθερη σχεδίαση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noProof="0" dirty="0"/>
          </a:p>
        </p:txBody>
      </p:sp>
      <p:sp>
        <p:nvSpPr>
          <p:cNvPr id="19" name="Θέση εικόνας 18" descr="Κενό πλαίσιο κράτησης θέσης για να προσθέσετε μια εικόνα. Κάντε κλικ στο πλαίσιο κράτησης θέσης και επιλέξτε την εικόνα που θέλετε να προσθέσετε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20" name="Θέση κειμένου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493776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20377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Τρεις εικόνες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>
          <a:xfrm>
            <a:off x="1028580" y="5305424"/>
            <a:ext cx="8104083" cy="579921"/>
          </a:xfrm>
        </p:spPr>
        <p:txBody>
          <a:bodyPr rtlCol="0">
            <a:normAutofit/>
          </a:bodyPr>
          <a:lstStyle>
            <a:lvl1pPr rtl="0">
              <a:defRPr sz="2400">
                <a:solidFill>
                  <a:schemeClr val="accent1"/>
                </a:solidFill>
              </a:defRPr>
            </a:lvl1pPr>
          </a:lstStyle>
          <a:p>
            <a:pPr rtl="0"/>
            <a:r>
              <a:rPr lang="el-GR" noProof="0" dirty="0"/>
              <a:t>Κάντε κλικ για να επεξεργαστείτε το Στυλ κύριου τίτλου</a:t>
            </a:r>
          </a:p>
        </p:txBody>
      </p:sp>
      <p:sp>
        <p:nvSpPr>
          <p:cNvPr id="7" name="Ελεύθερη σχεδίαση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noProof="0" dirty="0"/>
          </a:p>
        </p:txBody>
      </p:sp>
      <p:sp>
        <p:nvSpPr>
          <p:cNvPr id="15" name="Θέση εικόνας 14" descr="Κενό πλαίσιο κράτησης θέσης για να προσθέσετε μια εικόνα. Κάντε κλικ στο πλαίσιο κράτησης θέσης και επιλέξτε την εικόνα που θέλετε να προσθέσετε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18" name="Ελεύθερη σχεδίαση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noProof="0" dirty="0"/>
          </a:p>
        </p:txBody>
      </p:sp>
      <p:sp>
        <p:nvSpPr>
          <p:cNvPr id="19" name="Θέση εικόνας 18" descr="Κενό πλαίσιο κράτησης θέσης για να προσθέσετε μια εικόνα. Κάντε κλικ στο πλαίσιο κράτησης θέσης και επιλέξτε την εικόνα που θέλετε να προσθέσετε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12" name="Ελεύθερη σχεδίαση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noProof="0" dirty="0"/>
          </a:p>
        </p:txBody>
      </p:sp>
      <p:sp>
        <p:nvSpPr>
          <p:cNvPr id="13" name="Θέση εικόνας 12" descr="Κενό πλαίσιο κράτησης θέσης για να προσθέσετε μια εικόνα. Κάντε κλικ στο πλαίσιο κράτησης θέσης και επιλέξτε την εικόνα που θέλετε να προσθέσετε"/>
          <p:cNvSpPr>
            <a:spLocks noGrp="1"/>
          </p:cNvSpPr>
          <p:nvPr>
            <p:ph type="pic" sz="quarter" idx="16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17" name="Θέση κειμένου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10177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Πέντε εικόν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lnSpc>
                <a:spcPct val="80000"/>
              </a:lnSpc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l-GR" noProof="0" dirty="0"/>
              <a:t>Κάντε κλικ για να επεξεργαστείτε το Στυλ κύριου τίτλου</a:t>
            </a:r>
          </a:p>
        </p:txBody>
      </p:sp>
      <p:sp>
        <p:nvSpPr>
          <p:cNvPr id="8" name="Ελεύθερη σχεδίαση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noProof="0" dirty="0"/>
          </a:p>
        </p:txBody>
      </p:sp>
      <p:sp>
        <p:nvSpPr>
          <p:cNvPr id="9" name="Θέση εικόνας 8" descr="Κενό πλαίσιο κράτησης θέσης για να προσθέσετε μια εικόνα. Κάντε κλικ στο πλαίσιο κράτησης θέσης και επιλέξτε την εικόνα που θέλετε να προσθέσετε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10" name="Ελεύθερη σχεδίαση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noProof="0" dirty="0"/>
          </a:p>
        </p:txBody>
      </p:sp>
      <p:sp>
        <p:nvSpPr>
          <p:cNvPr id="11" name="Θέση εικόνας 10" descr="Ένα κενό πλαίσιο κράτησης θέσης για να προσθέσετε μια εικόνα. Κάντε κλικ στο πλαίσιο κράτησης θέσης και επιλέξτε την εικόνα που θέλετε να προσθέσετε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12" name="Ελεύθερη σχεδίαση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noProof="0" dirty="0"/>
          </a:p>
        </p:txBody>
      </p:sp>
      <p:sp>
        <p:nvSpPr>
          <p:cNvPr id="13" name="Θέση εικόνας 12" descr="Κενό πλαίσιο κράτησης θέσης για να προσθέσετε μια εικόνα. Κάντε κλικ στο πλαίσιο κράτησης θέσης και επιλέξτε την εικόνα που θέλετε να προσθέσετε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14" name="Ελεύθερη σχεδίαση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noProof="0" dirty="0"/>
          </a:p>
        </p:txBody>
      </p:sp>
      <p:sp>
        <p:nvSpPr>
          <p:cNvPr id="15" name="Θέση εικόνας 14" descr="Κενό πλαίσιο κράτησης θέσης για να προσθέσετε μια εικόνα. Κάντε κλικ στο πλαίσιο κράτησης θέσης και επιλέξτε την εικόνα που θέλετε να προσθέσετε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20" name="Ελεύθερη σχεδίαση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noProof="0" dirty="0"/>
          </a:p>
        </p:txBody>
      </p:sp>
      <p:sp>
        <p:nvSpPr>
          <p:cNvPr id="21" name="Θέση εικόνας 20" descr="Κενό πλαίσιο κράτησης θέσης για να προσθέσετε μια εικόνα. Κάντε κλικ στο πλαίσιο κράτησης θέσης και επιλέξτε την εικόνα που θέλετε να προσθέσετε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8646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 noProof="0" dirty="0"/>
              <a:t>Κάντε κλικ για να επεξεργαστείτε το 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l-GR" noProof="0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14432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 hasCustomPrompt="1"/>
          </p:nvPr>
        </p:nvSpPr>
        <p:spPr>
          <a:xfrm>
            <a:off x="8839200" y="365125"/>
            <a:ext cx="1828799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el-GR" noProof="0" dirty="0"/>
              <a:t>Κάντε κλικ για να επεξεργαστείτε το 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l-GR" noProof="0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9262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 noProof="0"/>
              <a:t>Κάντε κλικ για να επεξεργαστείτε τον τίτλο υποδείγματος</a:t>
            </a:r>
            <a:endParaRPr lang="el-GR" noProof="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l-GR" noProof="0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10357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rtlCol="0" anchor="b">
            <a:normAutofit/>
          </a:bodyPr>
          <a:lstStyle>
            <a:lvl1pPr>
              <a:defRPr sz="4400"/>
            </a:lvl1pPr>
          </a:lstStyle>
          <a:p>
            <a:pPr rtl="0"/>
            <a:r>
              <a:rPr lang="el-GR" noProof="0"/>
              <a:t>Κάντε κλικ για να επεξεργαστείτε τον τίτλο υποδείγματος</a:t>
            </a:r>
            <a:endParaRPr lang="el-GR" noProof="0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22795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 noProof="0" dirty="0"/>
              <a:t>Κάντε κλικ για να επεξεργαστείτε το 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l-GR" noProof="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l-GR" noProof="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16253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 noProof="0" dirty="0"/>
              <a:t>Κάντε κλικ για να επεξεργαστείτε το 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l-GR" noProof="0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l-GR" noProof="0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90008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 noProof="0" dirty="0"/>
              <a:t>Κάντε κλικ για να επεξεργαστείτε το Στυλ κύριου τίτλου</a:t>
            </a: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6450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5800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el-GR" noProof="0" dirty="0"/>
              <a:t>Κάντε κλικ για να επεξεργαστείτε το 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8073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Ελεύθερη σχεδίαση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noProof="0" dirty="0"/>
          </a:p>
        </p:txBody>
      </p:sp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el-GR" noProof="0" dirty="0"/>
              <a:t>Κάντε κλικ για να επεξεργαστείτε το Στυλ κύριου τίτλου</a:t>
            </a:r>
          </a:p>
        </p:txBody>
      </p:sp>
      <p:sp>
        <p:nvSpPr>
          <p:cNvPr id="12" name="Θέση εικόνας 11" descr="Κενό πλαίσιο κράτησης θέσης για να προσθέσετε μια εικόνα. Κάντε κλικ στο πλαίσιο κράτησης θέσης και επιλέξτε την εικόνα που θέλετε να προσθέσετε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6513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l-GR" noProof="0" dirty="0"/>
              <a:t>Κάντε κλικ για να επεξεργαστείτε το 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/>
              <a:t>Επεξεργασία στυλ υποδείγματος κειμένου</a:t>
            </a:r>
          </a:p>
          <a:p>
            <a:pPr lvl="1" rtl="0"/>
            <a:r>
              <a:rPr lang="el-GR" noProof="0" dirty="0"/>
              <a:t>Δεύτερου επιπέδου</a:t>
            </a:r>
          </a:p>
          <a:p>
            <a:pPr lvl="2" rtl="0"/>
            <a:r>
              <a:rPr lang="el-GR" noProof="0" dirty="0"/>
              <a:t>Τρίτου επιπέδου</a:t>
            </a:r>
          </a:p>
          <a:p>
            <a:pPr lvl="3" rtl="0"/>
            <a:r>
              <a:rPr lang="el-GR" noProof="0" dirty="0"/>
              <a:t>Τέταρτου επιπέδου</a:t>
            </a:r>
          </a:p>
          <a:p>
            <a:pPr lvl="4" rtl="0"/>
            <a:r>
              <a:rPr lang="el-GR" noProof="0" dirty="0"/>
              <a:t>Πέμπτου επιπέδου</a:t>
            </a: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el-GR" noProof="0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el-GR" noProof="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289D71E3-7D81-4C24-B9D8-6B108755C64C}" type="slidenum">
              <a:rPr lang="el-GR" noProof="0" smtClean="0"/>
              <a:pPr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6165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2" r:id="rId11"/>
    <p:sldLayoutId id="2147483661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el-GR" dirty="0"/>
              <a:t>Τρέφομαι Ισορροπημένα, </a:t>
            </a:r>
            <a:br>
              <a:rPr lang="el-GR" dirty="0"/>
            </a:br>
            <a:r>
              <a:rPr lang="el-GR" dirty="0"/>
              <a:t>Κινούμαι Τακτικά, </a:t>
            </a:r>
            <a:br>
              <a:rPr lang="el-GR" dirty="0"/>
            </a:br>
            <a:r>
              <a:rPr lang="el-GR" dirty="0"/>
              <a:t>Αναπτύσσομαι σωστά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l-GR" dirty="0"/>
              <a:t>ΠΡΟΓΡΑΜΜΑ ΔΡΑΣΗΣ</a:t>
            </a:r>
          </a:p>
        </p:txBody>
      </p:sp>
    </p:spTree>
    <p:extLst>
      <p:ext uri="{BB962C8B-B14F-4D97-AF65-F5344CB8AC3E}">
        <p14:creationId xmlns:p14="http://schemas.microsoft.com/office/powerpoint/2010/main" val="279804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706FC01-B85F-39D4-2300-2447D7A4D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804" y="-99392"/>
            <a:ext cx="10586392" cy="1082674"/>
          </a:xfrm>
        </p:spPr>
        <p:txBody>
          <a:bodyPr>
            <a:normAutofit/>
          </a:bodyPr>
          <a:lstStyle/>
          <a:p>
            <a:pPr algn="ctr"/>
            <a:r>
              <a:rPr lang="el-GR" sz="3000" dirty="0"/>
              <a:t>ΩΡΕΣ ΠΡΟΣΕΛΕΥΣΗΣ &amp; ΑΝΑΧΩΡΗΣΗΣ ΤΩΝ ΣΧΟΛΕΙΩΝ</a:t>
            </a: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E89B3946-5A01-2E10-D02B-C2918D24F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89D71E3-7D81-4C24-B9D8-6B108755C64C}" type="slidenum">
              <a:rPr lang="el-GR" noProof="0" smtClean="0"/>
              <a:t>2</a:t>
            </a:fld>
            <a:endParaRPr lang="el-GR" noProof="0" dirty="0"/>
          </a:p>
        </p:txBody>
      </p:sp>
      <p:graphicFrame>
        <p:nvGraphicFramePr>
          <p:cNvPr id="11" name="Πίνακας 10">
            <a:extLst>
              <a:ext uri="{FF2B5EF4-FFF2-40B4-BE49-F238E27FC236}">
                <a16:creationId xmlns:a16="http://schemas.microsoft.com/office/drawing/2014/main" id="{6934700A-32D8-BD3F-1A21-B846450EA1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534639"/>
              </p:ext>
            </p:extLst>
          </p:nvPr>
        </p:nvGraphicFramePr>
        <p:xfrm>
          <a:off x="1343472" y="1268760"/>
          <a:ext cx="9505056" cy="3744420"/>
        </p:xfrm>
        <a:graphic>
          <a:graphicData uri="http://schemas.openxmlformats.org/drawingml/2006/table">
            <a:tbl>
              <a:tblPr firstRow="1" firstCol="1" bandRow="1"/>
              <a:tblGrid>
                <a:gridCol w="3872424">
                  <a:extLst>
                    <a:ext uri="{9D8B030D-6E8A-4147-A177-3AD203B41FA5}">
                      <a16:colId xmlns:a16="http://schemas.microsoft.com/office/drawing/2014/main" val="2465580367"/>
                    </a:ext>
                  </a:extLst>
                </a:gridCol>
                <a:gridCol w="2830698">
                  <a:extLst>
                    <a:ext uri="{9D8B030D-6E8A-4147-A177-3AD203B41FA5}">
                      <a16:colId xmlns:a16="http://schemas.microsoft.com/office/drawing/2014/main" val="2674505430"/>
                    </a:ext>
                  </a:extLst>
                </a:gridCol>
                <a:gridCol w="2801934">
                  <a:extLst>
                    <a:ext uri="{9D8B030D-6E8A-4147-A177-3AD203B41FA5}">
                      <a16:colId xmlns:a16="http://schemas.microsoft.com/office/drawing/2014/main" val="554289624"/>
                    </a:ext>
                  </a:extLst>
                </a:gridCol>
              </a:tblGrid>
              <a:tr h="3120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b="1" kern="10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ΣΧΟΛΕΙΟ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b="1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ΩΡΑ ΠΡΟΣΕΛΕΥΣΗΣ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b="1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ΩΡΑ ΑΝΑΧΩΡΗΣΗΣ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963798"/>
                  </a:ext>
                </a:extLst>
              </a:tr>
              <a:tr h="3120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l-GR" sz="1200" kern="100" baseline="300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Ο</a:t>
                      </a: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Δημοτικό Ψαχνών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8:45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10:45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6933214"/>
                  </a:ext>
                </a:extLst>
              </a:tr>
              <a:tr h="3120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l-GR" sz="1200" kern="100" baseline="300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ο</a:t>
                      </a: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Δημοτικό Ψαχνών Α’ &amp; Β’ τάξη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8:30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10:15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5917880"/>
                  </a:ext>
                </a:extLst>
              </a:tr>
              <a:tr h="3120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l-GR" sz="1200" kern="100" baseline="300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ο</a:t>
                      </a: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Δημοτικό Ψαχνών Γ’ &amp; Δ’ τάξη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8:45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10:45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64281"/>
                  </a:ext>
                </a:extLst>
              </a:tr>
              <a:tr h="3120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l-GR" sz="1200" kern="100" baseline="300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ο</a:t>
                      </a: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Δημοτικό Ψαχνών Ε’ &amp; Στ’ τάξη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9:15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11:15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886325"/>
                  </a:ext>
                </a:extLst>
              </a:tr>
              <a:tr h="3120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ΚΔΑΠ ΜΕΑ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9:00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10:15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6207343"/>
                  </a:ext>
                </a:extLst>
              </a:tr>
              <a:tr h="3120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l-GR" sz="1200" kern="100" baseline="300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ο</a:t>
                      </a: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Δημοτικό Ψαχνών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8:30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10:15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1870121"/>
                  </a:ext>
                </a:extLst>
              </a:tr>
              <a:tr h="3120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Δημοτικό Σχολείο Καστέλλας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10:15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12:45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2021750"/>
                  </a:ext>
                </a:extLst>
              </a:tr>
              <a:tr h="3120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Δημοτικό Σχολείο Πισσώνα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9:45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11:45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93289"/>
                  </a:ext>
                </a:extLst>
              </a:tr>
              <a:tr h="3120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Δημοτικό Σχολείο Πολιτικών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8:45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11:45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097792"/>
                  </a:ext>
                </a:extLst>
              </a:tr>
              <a:tr h="3120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Δημοτικό Σχολείο Τριάδας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10:15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12:45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8011826"/>
                  </a:ext>
                </a:extLst>
              </a:tr>
              <a:tr h="3120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Δημοτικό Σχολείο Μακρυκάπας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11:15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2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13:15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64531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3372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A6A37D8-539D-03B3-9B60-CAE710529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</p:spPr>
        <p:txBody>
          <a:bodyPr anchor="b">
            <a:normAutofit/>
          </a:bodyPr>
          <a:lstStyle/>
          <a:p>
            <a:pPr algn="ctr"/>
            <a:r>
              <a:rPr lang="el-GR" dirty="0"/>
              <a:t>ΓΕΝΙΚΟ ΠΡΟΓΡΑΜΜΑ ΔΡΑΣΗΣ</a:t>
            </a:r>
          </a:p>
        </p:txBody>
      </p:sp>
      <p:graphicFrame>
        <p:nvGraphicFramePr>
          <p:cNvPr id="5" name="Θέση περιεχομένου 4">
            <a:extLst>
              <a:ext uri="{FF2B5EF4-FFF2-40B4-BE49-F238E27FC236}">
                <a16:creationId xmlns:a16="http://schemas.microsoft.com/office/drawing/2014/main" id="{20FEB8C9-8123-82E5-73AF-7610AAE27E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3112719"/>
              </p:ext>
            </p:extLst>
          </p:nvPr>
        </p:nvGraphicFramePr>
        <p:xfrm>
          <a:off x="191344" y="1428828"/>
          <a:ext cx="11545972" cy="3414470"/>
        </p:xfrm>
        <a:graphic>
          <a:graphicData uri="http://schemas.openxmlformats.org/drawingml/2006/table">
            <a:tbl>
              <a:tblPr/>
              <a:tblGrid>
                <a:gridCol w="344103">
                  <a:extLst>
                    <a:ext uri="{9D8B030D-6E8A-4147-A177-3AD203B41FA5}">
                      <a16:colId xmlns:a16="http://schemas.microsoft.com/office/drawing/2014/main" val="852973900"/>
                    </a:ext>
                  </a:extLst>
                </a:gridCol>
                <a:gridCol w="2680233">
                  <a:extLst>
                    <a:ext uri="{9D8B030D-6E8A-4147-A177-3AD203B41FA5}">
                      <a16:colId xmlns:a16="http://schemas.microsoft.com/office/drawing/2014/main" val="3060653018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1778842457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139343561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628620218"/>
                    </a:ext>
                  </a:extLst>
                </a:gridCol>
                <a:gridCol w="600756">
                  <a:extLst>
                    <a:ext uri="{9D8B030D-6E8A-4147-A177-3AD203B41FA5}">
                      <a16:colId xmlns:a16="http://schemas.microsoft.com/office/drawing/2014/main" val="1005778646"/>
                    </a:ext>
                  </a:extLst>
                </a:gridCol>
              </a:tblGrid>
              <a:tr h="27603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ΩΡΑ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ΠΑΡΟΥΣΙΑΣΤΕΣ ΤΟΥ 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SOK FM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ΔΙΑΙΤΟΛΟΓΟΙ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ΓΥΜΝΑΣΤΕΣ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ΕΣΤΙΑΣΗ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ΒΣΣ &amp; ΚΚ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9580641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8:45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3ο  &amp; 2ο ΔΗΜΟΤΙΚΟ(Α'&amp;Β")  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(75 παιδιά)  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&amp; ΚΔΑΠ ΜΕΑ                                    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(5 παιδιά)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>
                            <a:innerShdw blurRad="63500" dist="50800" dir="135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Aptos Narrow" panose="020B0004020202020204" pitchFamily="34" charset="0"/>
                        </a:rPr>
                        <a:t>1,2,3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985419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9:00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1ο &amp; 2ο ΔΗΜΟΤΙΚΟ (Γ' &amp; Δ')        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(81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3ο  &amp; 2ο ΔΗΜΟΤΙΚΟ(Α'&amp;Β")  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(75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ΚΔΑΠ  ΜΕΑ                                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(5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>
                            <a:innerShdw blurRad="63500" dist="50800" dir="135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Aptos Narrow" panose="020B0004020202020204" pitchFamily="34" charset="0"/>
                        </a:rPr>
                        <a:t>4,5,6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855372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9:30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2ο ΔΗΜΟΤΙΚΟ &amp; ΠΟΛΙΤΙΚΑ  (Ε' &amp; Στ’)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(59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1ο &amp; 2ο ΔΗΜΟΤΙΚΟ (Γ' &amp; Δ')      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(81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3ο  &amp; 2ο ΔΗΜΟΤΙΚΟ(Α'&amp;Β") 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(75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ΚΔΑΠ  ΜΕΑ                                 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(5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>
                            <a:innerShdw blurRad="63500" dist="50800" dir="135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Aptos Narrow" panose="020B0004020202020204" pitchFamily="34" charset="0"/>
                        </a:rPr>
                        <a:t>7,8,9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1293127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10:00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ΠΟΛΙΤΙΚΑ(Α',Β',Γ',Δ΄)&amp; ΠΙΣΣΩΝΑΣ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(55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2ο ΔΗΜΟΤΙΚΟ &amp; ΠΟΛΙΤΙΚΑ  (Ε' &amp; Στ')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(59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1ο &amp; 2ο ΔΗΜΟΤΙΚΟ (Γ' &amp; Δ') 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(81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3ο  &amp; 2ο ΔΗΜΟΤΙΚΟ(Α'&amp;Β")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(75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>
                            <a:innerShdw blurRad="63500" dist="50800" dir="135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Aptos Narrow" panose="020B0004020202020204" pitchFamily="34" charset="0"/>
                        </a:rPr>
                        <a:t>1,2,3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711892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10:30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ΚΑΣΤΕΛΛΑ &amp; ΤΡΙΑΔΑ (Α', Β', Γ')    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(52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ΠΟΛΙΤΙΚΑ(Α',Β',Γ',Δ΄)&amp; ΠΙΣΣΩΝΑΣ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(55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2ο ΔΗΜ. &amp; ΠΟΛΙΤΙΚΑ  (Ε' &amp; Στ’)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(59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1ο &amp; 2ο ΔΗΜΟΤΙΚΟ (Γ' &amp; Δ')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(81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>
                            <a:innerShdw blurRad="63500" dist="50800" dir="135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Aptos Narrow" panose="020B0004020202020204" pitchFamily="34" charset="0"/>
                        </a:rPr>
                        <a:t>4,5,6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8857320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11:00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ΚΑΣΤΕΛΛΑ &amp; ΤΡΙΑΔΑ (Δ', Ε', Στ') 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(47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ΚΑΣΤΕΛΛΑ &amp; ΤΡΙΑΔΑ (Α', Β', Γ')  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(52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ΠΟΛΙΤΙΚΑ(Α',Β',Γ',Δ΄)&amp; ΠΙΣΣΩΝΑΣ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(55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2ο ΔΗΜ. &amp; ΠΟΛΙΤΙΚΑ  (Ε' &amp; Στ’)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(59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>
                            <a:innerShdw blurRad="63500" dist="50800" dir="135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Aptos Narrow" panose="020B0004020202020204" pitchFamily="34" charset="0"/>
                        </a:rPr>
                        <a:t>7,8,9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6248858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11:30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ΜΑΚΡΥΚΑΠΑ                                      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(42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ΚΑΣΤΕΛΛΑ &amp; ΤΡΙΑΔΑ (Δ', Ε', Στ')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(47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ΚΑΣΤΕΛΛΑ &amp; ΤΡΙΑΔΑ (Α', Β', Γ')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(52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ΠΟΛΙΤΙΚΑ(Α',Β',Γ',Δ΄)&amp; ΠΙΣΣΩΝΑΣ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(55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>
                            <a:innerShdw blurRad="63500" dist="50800" dir="135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Aptos Narrow" panose="020B0004020202020204" pitchFamily="34" charset="0"/>
                        </a:rPr>
                        <a:t>1,2,3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798699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12:00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ΜΑΚΡΥΚΑΠΑ( Ε',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Στ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')                     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(42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ΚΑΣΤΕΛΛΑ &amp; ΤΡΙΑΔΑ (Δ', Ε', Στ')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(47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ΚΑΣΤΕΛΛΑ &amp; ΤΡΙΑΔΑ (Α', Β', Γ')   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(52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968460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12:30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ΜΑΚΡΥΚΑΠΑ( Ε',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Στ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')      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(42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ΚΑΣΤΕΛΛΑ &amp; ΤΡΙΑΔΑ (Δ', Ε', Στ')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(47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0419865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13:00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ΜΑΚΡΥΚΑΠΑ( Ε',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Στ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’)                        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(42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3642121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l-G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l-GR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7230504"/>
                  </a:ext>
                </a:extLst>
              </a:tr>
            </a:tbl>
          </a:graphicData>
        </a:graphic>
      </p:graphicFrame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B62ECD5-EFAF-1834-F10D-27714D0E6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89D71E3-7D81-4C24-B9D8-6B108755C64C}" type="slidenum">
              <a:rPr lang="el-GR" noProof="0" smtClean="0"/>
              <a:t>3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117104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D030A2D-0908-4AFF-0776-3C09CC51B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6" y="-162831"/>
            <a:ext cx="9829800" cy="1082674"/>
          </a:xfrm>
        </p:spPr>
        <p:txBody>
          <a:bodyPr/>
          <a:lstStyle/>
          <a:p>
            <a:pPr algn="ctr"/>
            <a:r>
              <a:rPr lang="el-GR" dirty="0">
                <a:latin typeface="Aptos" panose="020B0004020202020204" pitchFamily="34" charset="0"/>
              </a:rPr>
              <a:t>ΟΝΟΜΑΤΕΠΩΝΥΜΑ ΥΠΕΥΘΥΝΩΝ</a:t>
            </a:r>
            <a:endParaRPr lang="el-GR" dirty="0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65E957C5-59F8-61D6-1278-DEEA1F1D4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89D71E3-7D81-4C24-B9D8-6B108755C64C}" type="slidenum">
              <a:rPr lang="el-GR" noProof="0" smtClean="0"/>
              <a:t>4</a:t>
            </a:fld>
            <a:endParaRPr lang="el-GR" noProof="0" dirty="0"/>
          </a:p>
        </p:txBody>
      </p:sp>
      <p:graphicFrame>
        <p:nvGraphicFramePr>
          <p:cNvPr id="6" name="Πίνακας 5">
            <a:extLst>
              <a:ext uri="{FF2B5EF4-FFF2-40B4-BE49-F238E27FC236}">
                <a16:creationId xmlns:a16="http://schemas.microsoft.com/office/drawing/2014/main" id="{F49DE280-D390-5E75-01A2-CDA09E1B3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05393"/>
              </p:ext>
            </p:extLst>
          </p:nvPr>
        </p:nvGraphicFramePr>
        <p:xfrm>
          <a:off x="1415480" y="1268760"/>
          <a:ext cx="9144000" cy="445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43608">
                  <a:extLst>
                    <a:ext uri="{9D8B030D-6E8A-4147-A177-3AD203B41FA5}">
                      <a16:colId xmlns:a16="http://schemas.microsoft.com/office/drawing/2014/main" val="676366548"/>
                    </a:ext>
                  </a:extLst>
                </a:gridCol>
                <a:gridCol w="8100392">
                  <a:extLst>
                    <a:ext uri="{9D8B030D-6E8A-4147-A177-3AD203B41FA5}">
                      <a16:colId xmlns:a16="http://schemas.microsoft.com/office/drawing/2014/main" val="42595315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400" b="1" dirty="0">
                          <a:latin typeface="Aptos" panose="020B0004020202020204" pitchFamily="34" charset="0"/>
                        </a:rPr>
                        <a:t>ΑΡΙΘΜΟΣ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b="1" dirty="0">
                          <a:latin typeface="Aptos" panose="020B0004020202020204" pitchFamily="34" charset="0"/>
                        </a:rPr>
                        <a:t>ΟΝΟΜΑΤΕΠΩΝΥΜΟ ΥΠΑΛΛΗΛΟΥ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2800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l-GR" b="1" dirty="0">
                          <a:solidFill>
                            <a:srgbClr val="FF0000"/>
                          </a:solidFill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latin typeface="Aptos" panose="020B0004020202020204" pitchFamily="34" charset="0"/>
                        </a:rPr>
                        <a:t>Σπυροπούλου Μαρία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4388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l-GR" b="1" dirty="0">
                          <a:solidFill>
                            <a:srgbClr val="FF0000"/>
                          </a:solidFill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latin typeface="Aptos" panose="020B0004020202020204" pitchFamily="34" charset="0"/>
                        </a:rPr>
                        <a:t>Στρατή Αικατερίνη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6600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l-GR" b="1" dirty="0">
                          <a:solidFill>
                            <a:srgbClr val="FF0000"/>
                          </a:solidFill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err="1">
                          <a:latin typeface="Aptos" panose="020B0004020202020204" pitchFamily="34" charset="0"/>
                        </a:rPr>
                        <a:t>Τζαφέρου</a:t>
                      </a:r>
                      <a:r>
                        <a:rPr lang="el-GR" dirty="0"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l-GR" dirty="0" err="1">
                          <a:latin typeface="Aptos" panose="020B0004020202020204" pitchFamily="34" charset="0"/>
                        </a:rPr>
                        <a:t>Παρσενία</a:t>
                      </a:r>
                      <a:endParaRPr lang="el-GR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3259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l-GR" b="1" dirty="0">
                          <a:solidFill>
                            <a:srgbClr val="FF0000"/>
                          </a:solidFill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latin typeface="Aptos" panose="020B0004020202020204" pitchFamily="34" charset="0"/>
                        </a:rPr>
                        <a:t>Κρητικού Ελπίδα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869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l-GR" b="1" dirty="0">
                          <a:solidFill>
                            <a:srgbClr val="FF0000"/>
                          </a:solidFill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err="1">
                          <a:latin typeface="Aptos" panose="020B0004020202020204" pitchFamily="34" charset="0"/>
                        </a:rPr>
                        <a:t>Τσουνή</a:t>
                      </a:r>
                      <a:r>
                        <a:rPr lang="el-GR" dirty="0">
                          <a:latin typeface="Aptos" panose="020B0004020202020204" pitchFamily="34" charset="0"/>
                        </a:rPr>
                        <a:t> Σοφία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2294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l-GR" b="1" dirty="0">
                          <a:solidFill>
                            <a:srgbClr val="FF0000"/>
                          </a:solidFill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latin typeface="Aptos" panose="020B0004020202020204" pitchFamily="34" charset="0"/>
                        </a:rPr>
                        <a:t>Σπανού Φωτεινή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2928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l-GR" b="1" dirty="0">
                          <a:solidFill>
                            <a:srgbClr val="FF0000"/>
                          </a:solidFill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latin typeface="Aptos" panose="020B0004020202020204" pitchFamily="34" charset="0"/>
                        </a:rPr>
                        <a:t>Σαββοπούλου Ιουλία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2309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l-GR" b="1" dirty="0">
                          <a:solidFill>
                            <a:srgbClr val="FF0000"/>
                          </a:solidFill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latin typeface="Aptos" panose="020B0004020202020204" pitchFamily="34" charset="0"/>
                        </a:rPr>
                        <a:t>Πατρικά Ήρα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0879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l-GR" b="1" dirty="0">
                          <a:solidFill>
                            <a:srgbClr val="FF0000"/>
                          </a:solidFill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err="1">
                          <a:latin typeface="Aptos" panose="020B0004020202020204" pitchFamily="34" charset="0"/>
                        </a:rPr>
                        <a:t>Χοστολίδου</a:t>
                      </a:r>
                      <a:r>
                        <a:rPr lang="el-GR" dirty="0">
                          <a:latin typeface="Aptos" panose="020B0004020202020204" pitchFamily="34" charset="0"/>
                        </a:rPr>
                        <a:t> Μαρία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091376"/>
                  </a:ext>
                </a:extLst>
              </a:tr>
              <a:tr h="741680">
                <a:tc gridSpan="2">
                  <a:txBody>
                    <a:bodyPr/>
                    <a:lstStyle/>
                    <a:p>
                      <a:pPr algn="ctr"/>
                      <a:r>
                        <a:rPr lang="el-GR" sz="1400" b="1" dirty="0">
                          <a:latin typeface="Aptos" panose="020B0004020202020204" pitchFamily="34" charset="0"/>
                        </a:rPr>
                        <a:t>ΤΗΝ ΓΕΝΙΚΗ ΕΠΙΒΛΕΨΗ ΤΟΥ ΠΡΟΓΡΑΜΜΑΤΟΣ ΘΑ ΤΗΝ ΕΧΟΥΝ:</a:t>
                      </a:r>
                    </a:p>
                    <a:p>
                      <a:pPr marL="285750" indent="-285750" algn="ctr">
                        <a:buFont typeface="Wingdings" panose="05000000000000000000" pitchFamily="2" charset="2"/>
                        <a:buChar char="v"/>
                      </a:pPr>
                      <a:r>
                        <a:rPr lang="el-GR" sz="1400" b="0" dirty="0">
                          <a:latin typeface="Aptos" panose="020B0004020202020204" pitchFamily="34" charset="0"/>
                        </a:rPr>
                        <a:t>Γιαννούτσου Ελένη</a:t>
                      </a:r>
                    </a:p>
                    <a:p>
                      <a:pPr marL="285750" indent="-285750" algn="ctr">
                        <a:buFont typeface="Wingdings" panose="05000000000000000000" pitchFamily="2" charset="2"/>
                        <a:buChar char="v"/>
                      </a:pPr>
                      <a:r>
                        <a:rPr lang="el-GR" sz="1400" b="0" dirty="0" err="1">
                          <a:latin typeface="Aptos" panose="020B0004020202020204" pitchFamily="34" charset="0"/>
                        </a:rPr>
                        <a:t>Ράζου</a:t>
                      </a:r>
                      <a:r>
                        <a:rPr lang="el-GR" sz="1400" b="0" dirty="0">
                          <a:latin typeface="Aptos" panose="020B0004020202020204" pitchFamily="34" charset="0"/>
                        </a:rPr>
                        <a:t> Αγγελική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48576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906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1377178-89B5-F9DB-0CCE-FA8F60B91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6" y="260648"/>
            <a:ext cx="9829800" cy="1082674"/>
          </a:xfrm>
        </p:spPr>
        <p:txBody>
          <a:bodyPr/>
          <a:lstStyle/>
          <a:p>
            <a:pPr algn="ctr"/>
            <a:r>
              <a:rPr lang="el-GR" dirty="0"/>
              <a:t>ΠΡΟΓΡΑΜΜΑ ΠΑΡΟΥΣΙΑΣΤΩΝ</a:t>
            </a:r>
          </a:p>
        </p:txBody>
      </p:sp>
      <p:graphicFrame>
        <p:nvGraphicFramePr>
          <p:cNvPr id="3" name="Πίνακας 2">
            <a:extLst>
              <a:ext uri="{FF2B5EF4-FFF2-40B4-BE49-F238E27FC236}">
                <a16:creationId xmlns:a16="http://schemas.microsoft.com/office/drawing/2014/main" id="{E399194E-1BFB-6710-7EFD-3B1CBFFC6A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608608"/>
              </p:ext>
            </p:extLst>
          </p:nvPr>
        </p:nvGraphicFramePr>
        <p:xfrm>
          <a:off x="2135560" y="1844824"/>
          <a:ext cx="7632848" cy="3351250"/>
        </p:xfrm>
        <a:graphic>
          <a:graphicData uri="http://schemas.openxmlformats.org/drawingml/2006/table">
            <a:tbl>
              <a:tblPr/>
              <a:tblGrid>
                <a:gridCol w="565034">
                  <a:extLst>
                    <a:ext uri="{9D8B030D-6E8A-4147-A177-3AD203B41FA5}">
                      <a16:colId xmlns:a16="http://schemas.microsoft.com/office/drawing/2014/main" val="166884498"/>
                    </a:ext>
                  </a:extLst>
                </a:gridCol>
                <a:gridCol w="6275726">
                  <a:extLst>
                    <a:ext uri="{9D8B030D-6E8A-4147-A177-3AD203B41FA5}">
                      <a16:colId xmlns:a16="http://schemas.microsoft.com/office/drawing/2014/main" val="1591311389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277391015"/>
                    </a:ext>
                  </a:extLst>
                </a:gridCol>
              </a:tblGrid>
              <a:tr h="27603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ΩΡΑ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ΠΑΡΟΥΣΙΑΣΤΕΣ ΤΟΥ 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SOK FM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ΒΣΣ &amp; ΚΚ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1249804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8:45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3ο  &amp; 2ο ΔΗΜΟΤΙΚΟ(Α'&amp;Β")  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(75 παιδιά)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>
                            <a:innerShdw blurRad="63500" dist="50800" dir="135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Aptos Narrow" panose="020B0004020202020204" pitchFamily="34" charset="0"/>
                        </a:rPr>
                        <a:t>1,2,3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3026352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9:00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1ο &amp; 2ο ΔΗΜΟΤΙΚΟ (Γ' &amp; Δ')        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(81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>
                            <a:innerShdw blurRad="63500" dist="50800" dir="135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Aptos Narrow" panose="020B0004020202020204" pitchFamily="34" charset="0"/>
                        </a:rPr>
                        <a:t>4,5,6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0540042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9:30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2ο ΔΗΜΟΤΙΚΟ &amp; ΠΟΛΙΤΙΚΑ  (Ε' &amp; Στ’)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(59 παιδιά)    </a:t>
                      </a:r>
                      <a:r>
                        <a:rPr kumimoji="0" lang="el-GR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&amp;   ΚΔΑΠ ΜΕΑ   </a:t>
                      </a:r>
                      <a:r>
                        <a:rPr kumimoji="0" lang="el-G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(5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>
                            <a:innerShdw blurRad="63500" dist="50800" dir="135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Aptos Narrow" panose="020B0004020202020204" pitchFamily="34" charset="0"/>
                        </a:rPr>
                        <a:t>7,8,9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9702009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10:00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ΠΟΛΙΤΙΚΑ(Α',Β',Γ',Δ΄)&amp; ΠΙΣΣΩΝΑΣ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(55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>
                            <a:innerShdw blurRad="63500" dist="50800" dir="135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Aptos Narrow" panose="020B0004020202020204" pitchFamily="34" charset="0"/>
                        </a:rPr>
                        <a:t>1,2,3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8928336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10:30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ΚΑΣΤΕΛΛΑ &amp; ΤΡΙΑΔΑ (Α', Β', Γ')    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(52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>
                            <a:innerShdw blurRad="63500" dist="50800" dir="135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Aptos Narrow" panose="020B0004020202020204" pitchFamily="34" charset="0"/>
                        </a:rPr>
                        <a:t>4,5,6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114864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11:00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ΚΑΣΤΕΛΛΑ &amp; ΤΡΙΑΔΑ (Δ', Ε', Στ')   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(47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>
                            <a:innerShdw blurRad="63500" dist="50800" dir="135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Aptos Narrow" panose="020B0004020202020204" pitchFamily="34" charset="0"/>
                        </a:rPr>
                        <a:t>7,8,9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527447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11:30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ΜΑΚΡΥΚΑΠΑ                                      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(42 παιδιά)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>
                            <a:innerShdw blurRad="63500" dist="50800" dir="135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Aptos Narrow" panose="020B0004020202020204" pitchFamily="34" charset="0"/>
                        </a:rPr>
                        <a:t>1,2,3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490227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12:00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8751556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12:30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7787583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13:00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9541409"/>
                  </a:ext>
                </a:extLst>
              </a:tr>
              <a:tr h="27603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353914"/>
                  </a:ext>
                </a:extLst>
              </a:tr>
            </a:tbl>
          </a:graphicData>
        </a:graphic>
      </p:graphicFrame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6BB8233A-A101-0F29-3E34-AB1196104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89D71E3-7D81-4C24-B9D8-6B108755C64C}" type="slidenum">
              <a:rPr lang="el-GR" noProof="0" smtClean="0"/>
              <a:t>5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58075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E6CB79-9C88-F64F-BB87-5401698D2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ΠΡΟΓΡΑΜΜΑ ΔΙΑΤΡΟΦΟΛΟΓΩΝ</a:t>
            </a:r>
          </a:p>
        </p:txBody>
      </p:sp>
      <p:graphicFrame>
        <p:nvGraphicFramePr>
          <p:cNvPr id="4" name="Πίνακας 3">
            <a:extLst>
              <a:ext uri="{FF2B5EF4-FFF2-40B4-BE49-F238E27FC236}">
                <a16:creationId xmlns:a16="http://schemas.microsoft.com/office/drawing/2014/main" id="{57AF6D3D-F24C-85EB-BF55-985207C317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063968"/>
              </p:ext>
            </p:extLst>
          </p:nvPr>
        </p:nvGraphicFramePr>
        <p:xfrm>
          <a:off x="623392" y="1628800"/>
          <a:ext cx="10873207" cy="3368020"/>
        </p:xfrm>
        <a:graphic>
          <a:graphicData uri="http://schemas.openxmlformats.org/drawingml/2006/table">
            <a:tbl>
              <a:tblPr/>
              <a:tblGrid>
                <a:gridCol w="648072">
                  <a:extLst>
                    <a:ext uri="{9D8B030D-6E8A-4147-A177-3AD203B41FA5}">
                      <a16:colId xmlns:a16="http://schemas.microsoft.com/office/drawing/2014/main" val="2812406388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1570968101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3001771704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3460822542"/>
                    </a:ext>
                  </a:extLst>
                </a:gridCol>
                <a:gridCol w="2448271">
                  <a:extLst>
                    <a:ext uri="{9D8B030D-6E8A-4147-A177-3AD203B41FA5}">
                      <a16:colId xmlns:a16="http://schemas.microsoft.com/office/drawing/2014/main" val="3642207283"/>
                    </a:ext>
                  </a:extLst>
                </a:gridCol>
              </a:tblGrid>
              <a:tr h="29457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ΩΡΑ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ΣΧΟΛΕΙΑ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ΑΠΟΣΤΟΛΟΥ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ΚΑΤΣΙΒΕΛΗ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ΧΟΥΧΟΥΜΗ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5560101"/>
                  </a:ext>
                </a:extLst>
              </a:tr>
              <a:tr h="392772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9:00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75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παιδιά 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(Α’ &amp; Β’ 3ο  &amp; 2ο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)                      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παιδιά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(B’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           </a:t>
                      </a:r>
                      <a:r>
                        <a:rPr lang="el-GR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(Β’ 2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         </a:t>
                      </a:r>
                      <a:r>
                        <a:rPr lang="el-GR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(Α’ 2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, 3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           </a:t>
                      </a:r>
                      <a:r>
                        <a:rPr lang="el-GR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 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4005339"/>
                  </a:ext>
                </a:extLst>
              </a:tr>
              <a:tr h="29457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9:30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81 παιδιά 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(Γ’ &amp; Δ’ 1ο &amp; 2ο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                    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(Γ’ 2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                        </a:t>
                      </a: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(Δ’ 2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         </a:t>
                      </a:r>
                      <a:r>
                        <a:rPr lang="el-GR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 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28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(Γ’Δ’ 1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                    </a:t>
                      </a: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8739638"/>
                  </a:ext>
                </a:extLst>
              </a:tr>
              <a:tr h="28055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10:00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59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 Ε’ &amp; Στ’ 2ο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&amp; Πολιτικά)         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(Ε’ 2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                       </a:t>
                      </a: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7 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 παιδιά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(Ε’, Στ’ Πολιτικών)              </a:t>
                      </a: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(Στ’ 2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                       </a:t>
                      </a: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876756"/>
                  </a:ext>
                </a:extLst>
              </a:tr>
              <a:tr h="28055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10:30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55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 Α’ Β’ Γ’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Δ’Πολιτικά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&amp;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Πισσώνας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(Γ,Δ’ Πολιτικά &amp;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Πισσώνα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</a:t>
                      </a:r>
                      <a:r>
                        <a:rPr kumimoji="0" lang="el-G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   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(Ε',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Στ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Πισσώνα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</a:t>
                      </a:r>
                      <a:r>
                        <a:rPr kumimoji="0" lang="el-G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 παιδιά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 Α',Β’ Πολιτικά &amp;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Πισσώνα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</a:t>
                      </a:r>
                      <a:r>
                        <a:rPr kumimoji="0" lang="el-G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3103"/>
                  </a:ext>
                </a:extLst>
              </a:tr>
              <a:tr h="28055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11:00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52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 Α’ Β’ Γ’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Καστέλλα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&amp; Τριάδα)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 παιδιά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(Α’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Καστέλλα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&amp; Τριάδα)               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(Β’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Καστέλλα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&amp; Τριάδα)   </a:t>
                      </a:r>
                      <a:r>
                        <a:rPr kumimoji="0" lang="el-G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(Γ’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Καστέλλα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&amp; Τριάδα)                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314062"/>
                  </a:ext>
                </a:extLst>
              </a:tr>
              <a:tr h="28055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11:30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Δ’Ε΄Στ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Καστέλλα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&amp; Τριάδα)          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(Δ’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Καστέλλα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&amp; Τριάδα)              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7 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(Ε’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Καστέλλα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&amp; Τριάδα)       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(Στ’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Καστέλλα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&amp; Τριάδα)           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483024"/>
                  </a:ext>
                </a:extLst>
              </a:tr>
              <a:tr h="28055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12:00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42 παιδιά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Μακρυκάπα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                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(Α',Β’)                                                     </a:t>
                      </a:r>
                      <a:r>
                        <a:rPr kumimoji="0" lang="el-G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(Γ',Δ’)                                         </a:t>
                      </a:r>
                      <a:r>
                        <a:rPr kumimoji="0" lang="el-G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 παιδιά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(Ε', Στ’)                                               </a:t>
                      </a:r>
                      <a:r>
                        <a:rPr kumimoji="0" lang="el-G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6628749"/>
                  </a:ext>
                </a:extLst>
              </a:tr>
              <a:tr h="28055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12:30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2378530"/>
                  </a:ext>
                </a:extLst>
              </a:tr>
              <a:tr h="28055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13:00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086572"/>
                  </a:ext>
                </a:extLst>
              </a:tr>
              <a:tr h="29457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13:30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7570007"/>
                  </a:ext>
                </a:extLst>
              </a:tr>
            </a:tbl>
          </a:graphicData>
        </a:graphic>
      </p:graphicFrame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4C5EA22F-394E-6BE5-38FA-C66E2C869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89D71E3-7D81-4C24-B9D8-6B108755C64C}" type="slidenum">
              <a:rPr lang="el-GR" noProof="0" smtClean="0"/>
              <a:t>6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09603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37545D8-C154-0B84-3A4D-A41940744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6" y="44624"/>
            <a:ext cx="9829800" cy="1082674"/>
          </a:xfrm>
        </p:spPr>
        <p:txBody>
          <a:bodyPr/>
          <a:lstStyle/>
          <a:p>
            <a:pPr algn="ctr"/>
            <a:r>
              <a:rPr lang="el-GR" dirty="0"/>
              <a:t>ΠΡΟΓΡΑΜΜΑ ΓΥΜΝΑΣΤΩΝ</a:t>
            </a:r>
          </a:p>
        </p:txBody>
      </p:sp>
      <p:graphicFrame>
        <p:nvGraphicFramePr>
          <p:cNvPr id="3" name="Πίνακας 2">
            <a:extLst>
              <a:ext uri="{FF2B5EF4-FFF2-40B4-BE49-F238E27FC236}">
                <a16:creationId xmlns:a16="http://schemas.microsoft.com/office/drawing/2014/main" id="{0A689874-B211-4336-6813-DAB731BE62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090782"/>
              </p:ext>
            </p:extLst>
          </p:nvPr>
        </p:nvGraphicFramePr>
        <p:xfrm>
          <a:off x="407368" y="1412776"/>
          <a:ext cx="11089232" cy="3857081"/>
        </p:xfrm>
        <a:graphic>
          <a:graphicData uri="http://schemas.openxmlformats.org/drawingml/2006/table">
            <a:tbl>
              <a:tblPr/>
              <a:tblGrid>
                <a:gridCol w="431129">
                  <a:extLst>
                    <a:ext uri="{9D8B030D-6E8A-4147-A177-3AD203B41FA5}">
                      <a16:colId xmlns:a16="http://schemas.microsoft.com/office/drawing/2014/main" val="2994769251"/>
                    </a:ext>
                  </a:extLst>
                </a:gridCol>
                <a:gridCol w="2614484">
                  <a:extLst>
                    <a:ext uri="{9D8B030D-6E8A-4147-A177-3AD203B41FA5}">
                      <a16:colId xmlns:a16="http://schemas.microsoft.com/office/drawing/2014/main" val="2874516197"/>
                    </a:ext>
                  </a:extLst>
                </a:gridCol>
                <a:gridCol w="2648358">
                  <a:extLst>
                    <a:ext uri="{9D8B030D-6E8A-4147-A177-3AD203B41FA5}">
                      <a16:colId xmlns:a16="http://schemas.microsoft.com/office/drawing/2014/main" val="1690134219"/>
                    </a:ext>
                  </a:extLst>
                </a:gridCol>
                <a:gridCol w="2599088">
                  <a:extLst>
                    <a:ext uri="{9D8B030D-6E8A-4147-A177-3AD203B41FA5}">
                      <a16:colId xmlns:a16="http://schemas.microsoft.com/office/drawing/2014/main" val="3802441238"/>
                    </a:ext>
                  </a:extLst>
                </a:gridCol>
                <a:gridCol w="2796173">
                  <a:extLst>
                    <a:ext uri="{9D8B030D-6E8A-4147-A177-3AD203B41FA5}">
                      <a16:colId xmlns:a16="http://schemas.microsoft.com/office/drawing/2014/main" val="3895892961"/>
                    </a:ext>
                  </a:extLst>
                </a:gridCol>
              </a:tblGrid>
              <a:tr h="61708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ΩΡΑ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ΔΟΞΑ (2άτομα)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ΑΡΝΑΡΗΣ &amp; ΜΙΧΕΛΗΣ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ΜΕΘΕΝΙΤΗΣ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ΜΥΣΤΡΙΩΤΗ                                                                        &amp; ΛΑΦΑΖΑΝΗ(μετά τις 11:00)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4121213"/>
                  </a:ext>
                </a:extLst>
              </a:tr>
              <a:tr h="316067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9:00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ΚΔΑΠ  ΜΕΑ                           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(5 παιδιά)                 </a:t>
                      </a:r>
                      <a:endParaRPr lang="el-GR" sz="2000" b="0" i="0" u="none" strike="noStrike" dirty="0">
                        <a:solidFill>
                          <a:srgbClr val="FF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1569639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9:30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2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παιδιά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(B’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                            </a:t>
                      </a:r>
                      <a:r>
                        <a:rPr lang="el-GR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22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(Β’ 2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                               </a:t>
                      </a:r>
                      <a:r>
                        <a:rPr lang="el-GR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16 παιδιά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(Α’   3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                           </a:t>
                      </a:r>
                      <a:r>
                        <a:rPr lang="el-GR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16 παιδιά)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(Α’  2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Δημ)                                                  </a:t>
                      </a:r>
                      <a:r>
                        <a:rPr kumimoji="0" lang="el-G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7428558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10:00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(Γ’ 2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                              </a:t>
                      </a: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3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 παιδιά 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(Δ’ 2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                               </a:t>
                      </a: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 παιδιά 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(Γ’ 1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                           </a:t>
                      </a: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 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 παιδιά 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(Δ’ 1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                                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0507526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10:30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 Ε’ 2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</a:t>
                      </a: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(Στ’  2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Δημ)                                              </a:t>
                      </a: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(Ε’ Πολιτικών)           </a:t>
                      </a: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</a:p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(Στ’ Πολιτικών)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                             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440472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11:00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 Γ,’Δ’ Πολιτικά &amp;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Πισσώνας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</a:t>
                      </a:r>
                      <a:r>
                        <a:rPr kumimoji="0" lang="el-G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 παιδιά 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(Ε’, Στ’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Πισσώνα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</a:t>
                      </a:r>
                      <a:r>
                        <a:rPr kumimoji="0" lang="el-G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                  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(Α’, Β’ Πολιτικά)</a:t>
                      </a:r>
                      <a:r>
                        <a:rPr kumimoji="0" lang="el-G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                  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(Α’,Β’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Πισσώνα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</a:t>
                      </a:r>
                      <a:r>
                        <a:rPr kumimoji="0" lang="el-G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                       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1118501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11:30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(Α’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Καστέλλα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&amp; Τριάδα)                    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(Β’ Τριάδας)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                           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(Β’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Καστέλλας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                      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16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(Γ’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Καστέλλας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&amp; Τριάδας)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              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4040150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12:00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 παιδιά  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(Δ’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Καστέλλας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)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                     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(Δ’ Τριάδας)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                             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9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(Ε’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Καστέλλας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&amp; Τριάδας)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           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19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(Στ’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Καστέλλας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&amp; Τριάδας)                       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525307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12:30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(Α’, Β’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Μακρυκάπας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            </a:t>
                      </a:r>
                      <a:r>
                        <a:rPr kumimoji="0" lang="el-G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15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(Γ’, Δ’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Μακρυκάπας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          </a:t>
                      </a:r>
                      <a:r>
                        <a:rPr kumimoji="0" lang="el-G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(Ε’, Στ’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Μακρυκάπας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                 </a:t>
                      </a:r>
                      <a:r>
                        <a:rPr kumimoji="0" lang="el-G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6042432"/>
                  </a:ext>
                </a:extLst>
              </a:tr>
              <a:tr h="316067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13:00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4571600"/>
                  </a:ext>
                </a:extLst>
              </a:tr>
              <a:tr h="316067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13:30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6207895"/>
                  </a:ext>
                </a:extLst>
              </a:tr>
            </a:tbl>
          </a:graphicData>
        </a:graphic>
      </p:graphicFrame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3038A8DD-F11C-9E53-9DE7-A71F917F1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89D71E3-7D81-4C24-B9D8-6B108755C64C}" type="slidenum">
              <a:rPr lang="el-GR" noProof="0" smtClean="0"/>
              <a:t>7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121639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ABB82F3-F3F7-EDF6-3DCB-C34DC9F10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44624"/>
            <a:ext cx="9829800" cy="1082674"/>
          </a:xfrm>
        </p:spPr>
        <p:txBody>
          <a:bodyPr/>
          <a:lstStyle/>
          <a:p>
            <a:pPr algn="ctr"/>
            <a:r>
              <a:rPr lang="el-GR" dirty="0"/>
              <a:t>ΠΡΟΓΡΑΜΜΑ ΕΠΑΓΓΕΛΜΑΤΙΩΝ ΕΣΤΙΑΣΗΣ</a:t>
            </a:r>
          </a:p>
        </p:txBody>
      </p:sp>
      <p:graphicFrame>
        <p:nvGraphicFramePr>
          <p:cNvPr id="5" name="Θέση περιεχομένου 4">
            <a:extLst>
              <a:ext uri="{FF2B5EF4-FFF2-40B4-BE49-F238E27FC236}">
                <a16:creationId xmlns:a16="http://schemas.microsoft.com/office/drawing/2014/main" id="{3EA22054-15A5-C239-A93D-0625BD2638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3286399"/>
              </p:ext>
            </p:extLst>
          </p:nvPr>
        </p:nvGraphicFramePr>
        <p:xfrm>
          <a:off x="335360" y="1484784"/>
          <a:ext cx="11377265" cy="3368062"/>
        </p:xfrm>
        <a:graphic>
          <a:graphicData uri="http://schemas.openxmlformats.org/drawingml/2006/table">
            <a:tbl>
              <a:tblPr/>
              <a:tblGrid>
                <a:gridCol w="599295">
                  <a:extLst>
                    <a:ext uri="{9D8B030D-6E8A-4147-A177-3AD203B41FA5}">
                      <a16:colId xmlns:a16="http://schemas.microsoft.com/office/drawing/2014/main" val="780021487"/>
                    </a:ext>
                  </a:extLst>
                </a:gridCol>
                <a:gridCol w="2113165">
                  <a:extLst>
                    <a:ext uri="{9D8B030D-6E8A-4147-A177-3AD203B41FA5}">
                      <a16:colId xmlns:a16="http://schemas.microsoft.com/office/drawing/2014/main" val="424846908"/>
                    </a:ext>
                  </a:extLst>
                </a:gridCol>
                <a:gridCol w="2260384">
                  <a:extLst>
                    <a:ext uri="{9D8B030D-6E8A-4147-A177-3AD203B41FA5}">
                      <a16:colId xmlns:a16="http://schemas.microsoft.com/office/drawing/2014/main" val="1573308523"/>
                    </a:ext>
                  </a:extLst>
                </a:gridCol>
                <a:gridCol w="2259288">
                  <a:extLst>
                    <a:ext uri="{9D8B030D-6E8A-4147-A177-3AD203B41FA5}">
                      <a16:colId xmlns:a16="http://schemas.microsoft.com/office/drawing/2014/main" val="2732417394"/>
                    </a:ext>
                  </a:extLst>
                </a:gridCol>
                <a:gridCol w="2247361">
                  <a:extLst>
                    <a:ext uri="{9D8B030D-6E8A-4147-A177-3AD203B41FA5}">
                      <a16:colId xmlns:a16="http://schemas.microsoft.com/office/drawing/2014/main" val="3552761479"/>
                    </a:ext>
                  </a:extLst>
                </a:gridCol>
                <a:gridCol w="1897772">
                  <a:extLst>
                    <a:ext uri="{9D8B030D-6E8A-4147-A177-3AD203B41FA5}">
                      <a16:colId xmlns:a16="http://schemas.microsoft.com/office/drawing/2014/main" val="892095405"/>
                    </a:ext>
                  </a:extLst>
                </a:gridCol>
              </a:tblGrid>
              <a:tr h="3273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ΩΡΑ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BRIDGE</a:t>
                      </a:r>
                    </a:p>
                  </a:txBody>
                  <a:tcPr marL="7528" marR="7528" marT="7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MAMA'S</a:t>
                      </a:r>
                    </a:p>
                  </a:txBody>
                  <a:tcPr marL="7528" marR="7528" marT="7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STAGE</a:t>
                      </a:r>
                    </a:p>
                  </a:txBody>
                  <a:tcPr marL="7528" marR="7528" marT="7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ΜΑΝΙΤΑΡΙΑ ΔΙΡΦΥΣ</a:t>
                      </a:r>
                    </a:p>
                  </a:txBody>
                  <a:tcPr marL="7528" marR="7528" marT="7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ΜΑΥΡΟΣ ΣΚΟΥΦΟΣ</a:t>
                      </a:r>
                    </a:p>
                  </a:txBody>
                  <a:tcPr marL="7528" marR="7528" marT="7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1375449"/>
                  </a:ext>
                </a:extLst>
              </a:tr>
              <a:tr h="32730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10:00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endParaRPr lang="el-GR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algn="l" fontAlgn="b">
                        <a:buNone/>
                      </a:pPr>
                      <a:r>
                        <a:rPr lang="el-G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16 παιδιά </a:t>
                      </a:r>
                      <a:r>
                        <a:rPr lang="el-G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(Α’ 3ου </a:t>
                      </a:r>
                      <a:r>
                        <a:rPr lang="el-GR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Δημ</a:t>
                      </a:r>
                      <a:r>
                        <a:rPr lang="el-G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)                          </a:t>
                      </a:r>
                      <a:r>
                        <a:rPr lang="el-GR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2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παιδιά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(B’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                </a:t>
                      </a: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άτομα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ΚΔΑΠ </a:t>
                      </a:r>
                      <a:r>
                        <a:rPr lang="el-G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ΜΕΑ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22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(Β’ 2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</a:t>
                      </a: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16 παιδιά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(Α’  2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Δημ)                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381303"/>
                  </a:ext>
                </a:extLst>
              </a:tr>
              <a:tr h="32730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10:30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 παιδιά 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(Δ2’ 2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        </a:t>
                      </a: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 παιδιά 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(Δ1’ 2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           </a:t>
                      </a: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(Δ’ 1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                </a:t>
                      </a: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(Γ’ 2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                 </a:t>
                      </a: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 παιδιά 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(Γ’ 1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</a:t>
                      </a: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  <a:endParaRPr lang="el-G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8" marR="7528" marT="7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24148"/>
                  </a:ext>
                </a:extLst>
              </a:tr>
              <a:tr h="32730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11:00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(Ε’ 2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 </a:t>
                      </a: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          7</a:t>
                      </a:r>
                    </a:p>
                  </a:txBody>
                  <a:tcPr marL="7528" marR="7528" marT="7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</a:p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(Στ’ Πολιτικών)                           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(Ε’ Πολιτικών)                          </a:t>
                      </a: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(Στ’ 2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                     </a:t>
                      </a: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528" marR="7528" marT="7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(Ε’ 2</a:t>
                      </a:r>
                      <a:r>
                        <a:rPr lang="el-GR" sz="11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ου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Δημ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          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</a:t>
                      </a:r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8" marR="7528" marT="7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01408"/>
                  </a:ext>
                </a:extLst>
              </a:tr>
              <a:tr h="32730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11:30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(Α’ Β’ Πολιτικών)              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(Α’ Β’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Πισσώνα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    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 Γ,’Δ’ Πολιτικά )                       </a:t>
                      </a: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11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(Ε’ ,Στ’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Πισσώνα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         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 Γ,’Δ’ 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Πισσώνας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</a:t>
                      </a:r>
                      <a:r>
                        <a:rPr kumimoji="0" lang="el-GR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      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8" marR="7528" marT="7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17184"/>
                  </a:ext>
                </a:extLst>
              </a:tr>
              <a:tr h="380964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12:00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(Β’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Καστέλλας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                 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(Β’ Τριάδας)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                 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(Α’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Καστέλλα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               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(Γ’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Καστέλλας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&amp; Τριάδας)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8" marR="7528" marT="7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(Α’ Τριάδα)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            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8" marR="7528" marT="7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7508499"/>
                  </a:ext>
                </a:extLst>
              </a:tr>
              <a:tr h="32730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12:30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9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(Ε’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Καστέλλας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&amp; Τριάδας)</a:t>
                      </a:r>
                      <a:r>
                        <a:rPr kumimoji="0" lang="el-GR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(Δ’ Τριάδας)                                </a:t>
                      </a: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(Στ’  Τριάδας)                           </a:t>
                      </a:r>
                      <a:r>
                        <a:rPr kumimoji="0" lang="el-GR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</a:t>
                      </a:r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 παιδιά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(Στ’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Καστέλλας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)</a:t>
                      </a:r>
                      <a:r>
                        <a:rPr kumimoji="0" lang="el-GR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8" marR="7528" marT="7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 παιδιά   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(Δ’ </a:t>
                      </a:r>
                      <a:r>
                        <a:rPr lang="el-G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Καστέλλας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</a:t>
                      </a:r>
                      <a:r>
                        <a:rPr lang="el-G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  <a:endParaRPr lang="el-G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8" marR="7528" marT="7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7636661"/>
                  </a:ext>
                </a:extLst>
              </a:tr>
              <a:tr h="32730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13:00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4 παιδιά </a:t>
                      </a:r>
                      <a:r>
                        <a:rPr lang="el-G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(Α’, Β’ </a:t>
                      </a:r>
                      <a:r>
                        <a:rPr lang="el-GR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Μακρυκάπας</a:t>
                      </a:r>
                      <a:r>
                        <a:rPr lang="el-G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       1</a:t>
                      </a:r>
                      <a:endParaRPr lang="el-GR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 παιδιά </a:t>
                      </a:r>
                      <a:r>
                        <a:rPr lang="el-G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(Α’, Β’ </a:t>
                      </a:r>
                      <a:r>
                        <a:rPr lang="el-GR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Μακρυκάπας</a:t>
                      </a:r>
                      <a:r>
                        <a:rPr lang="el-G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)                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</a:t>
                      </a:r>
                      <a:endParaRPr lang="el-GR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buNone/>
                      </a:pPr>
                      <a:r>
                        <a:rPr lang="el-G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 παιδιά </a:t>
                      </a:r>
                      <a:r>
                        <a:rPr lang="el-G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( Στ’ </a:t>
                      </a:r>
                      <a:r>
                        <a:rPr lang="el-GR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Μακρυκάπας</a:t>
                      </a:r>
                      <a:r>
                        <a:rPr lang="el-G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           3</a:t>
                      </a:r>
                      <a:endParaRPr lang="el-GR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buNone/>
                      </a:pPr>
                      <a:r>
                        <a:rPr lang="el-G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15 παιδιά (Γ’, Δ’ </a:t>
                      </a:r>
                      <a:r>
                        <a:rPr lang="el-GR" sz="11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Μακρυκάπας</a:t>
                      </a:r>
                      <a:r>
                        <a:rPr lang="el-G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)            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el-GR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13 παιδιά (Ε’ </a:t>
                      </a:r>
                      <a:r>
                        <a:rPr lang="el-GR" sz="11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Μακρυκάπας</a:t>
                      </a:r>
                      <a:r>
                        <a:rPr lang="el-G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)       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3</a:t>
                      </a:r>
                      <a:endParaRPr lang="el-GR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528" marR="7528" marT="7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176750"/>
                  </a:ext>
                </a:extLst>
              </a:tr>
              <a:tr h="32730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28" marR="7528" marT="7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28" marR="7528" marT="7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28" marR="7528" marT="7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28" marR="7528" marT="7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6472387"/>
                  </a:ext>
                </a:extLst>
              </a:tr>
            </a:tbl>
          </a:graphicData>
        </a:graphic>
      </p:graphicFrame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AAB1B21-673C-64AA-4CA0-58E440ACC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89D71E3-7D81-4C24-B9D8-6B108755C64C}" type="slidenum">
              <a:rPr lang="el-GR" noProof="0" smtClean="0"/>
              <a:t>8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54491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Παιδιά-φίλοι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246378_TF03896101" id="{D6C6EB41-DD7D-420A-A196-6FC490ABE6E9}" vid="{F30BB125-EEE8-4F8A-83C5-18D727329F3C}"/>
    </a:ext>
  </a:extLst>
</a:theme>
</file>

<file path=ppt/theme/theme2.xml><?xml version="1.0" encoding="utf-8"?>
<a:theme xmlns:a="http://schemas.openxmlformats.org/drawingml/2006/main" name="Θέμα του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DA15C6C-6BB6-4DB6-B7D6-7F14EAB2CC5C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dcmitype/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40262f94-9f35-4ac3-9a90-690165a166b7"/>
    <ds:schemaRef ds:uri="a4f35948-e619-41b3-aa29-22878b09cfd2"/>
  </ds:schemaRefs>
</ds:datastoreItem>
</file>

<file path=customXml/itemProps2.xml><?xml version="1.0" encoding="utf-8"?>
<ds:datastoreItem xmlns:ds="http://schemas.openxmlformats.org/officeDocument/2006/customXml" ds:itemID="{9EDF6667-B669-49A4-BBE6-2132BA71C0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369AEE-D726-45B1-ACA9-0D6048C368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Παρουσίαση με παιδιά στην αυλή σχολείου, άλμπουμ (ευρεία οθόνη)</Template>
  <TotalTime>3990</TotalTime>
  <Words>1684</Words>
  <Application>Microsoft Office PowerPoint</Application>
  <PresentationFormat>Ευρεία οθόνη</PresentationFormat>
  <Paragraphs>337</Paragraphs>
  <Slides>8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5" baseType="lpstr">
      <vt:lpstr>Aptos</vt:lpstr>
      <vt:lpstr>Aptos Narrow</vt:lpstr>
      <vt:lpstr>Arial</vt:lpstr>
      <vt:lpstr>Calibri</vt:lpstr>
      <vt:lpstr>Times New Roman</vt:lpstr>
      <vt:lpstr>Wingdings</vt:lpstr>
      <vt:lpstr>Παιδιά-φίλοι 16x9</vt:lpstr>
      <vt:lpstr>Τρέφομαι Ισορροπημένα,  Κινούμαι Τακτικά,  Αναπτύσσομαι σωστά</vt:lpstr>
      <vt:lpstr>ΩΡΕΣ ΠΡΟΣΕΛΕΥΣΗΣ &amp; ΑΝΑΧΩΡΗΣΗΣ ΤΩΝ ΣΧΟΛΕΙΩΝ</vt:lpstr>
      <vt:lpstr>ΓΕΝΙΚΟ ΠΡΟΓΡΑΜΜΑ ΔΡΑΣΗΣ</vt:lpstr>
      <vt:lpstr>ΟΝΟΜΑΤΕΠΩΝΥΜΑ ΥΠΕΥΘΥΝΩΝ</vt:lpstr>
      <vt:lpstr>ΠΡΟΓΡΑΜΜΑ ΠΑΡΟΥΣΙΑΣΤΩΝ</vt:lpstr>
      <vt:lpstr>ΠΡΟΓΡΑΜΜΑ ΔΙΑΤΡΟΦΟΛΟΓΩΝ</vt:lpstr>
      <vt:lpstr>ΠΡΟΓΡΑΜΜΑ ΓΥΜΝΑΣΤΩΝ</vt:lpstr>
      <vt:lpstr>ΠΡΟΓΡΑΜΜΑ ΕΠΑΓΓΕΛΜΑΤΙΩΝ ΕΣΤΙΑΣΗΣ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master</dc:creator>
  <cp:keywords/>
  <cp:lastModifiedBy>master</cp:lastModifiedBy>
  <cp:revision>31</cp:revision>
  <cp:lastPrinted>2026-04-27T05:52:42Z</cp:lastPrinted>
  <dcterms:created xsi:type="dcterms:W3CDTF">2026-04-03T08:11:07Z</dcterms:created>
  <dcterms:modified xsi:type="dcterms:W3CDTF">2026-04-27T07:17:14Z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TC038961019991</vt:lpwstr>
  </property>
  <property fmtid="{D5CDD505-2E9C-101B-9397-08002B2CF9AE}" pid="3" name="ContentTypeId">
    <vt:lpwstr>0x010100AA3F7D94069FF64A86F7DFF56D60E3BE</vt:lpwstr>
  </property>
</Properties>
</file>