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257" r:id="rId5"/>
    <p:sldId id="272" r:id="rId6"/>
    <p:sldId id="268" r:id="rId7"/>
    <p:sldId id="2055" r:id="rId8"/>
    <p:sldId id="263" r:id="rId9"/>
    <p:sldId id="2056" r:id="rId10"/>
    <p:sldId id="2057" r:id="rId11"/>
    <p:sldId id="274" r:id="rId12"/>
    <p:sldId id="273" r:id="rId13"/>
    <p:sldId id="2058" r:id="rId14"/>
    <p:sldId id="2059" r:id="rId15"/>
  </p:sldIdLst>
  <p:sldSz cx="12188825" cy="6858000"/>
  <p:notesSz cx="6858000" cy="9144000"/>
  <p:defaultTextStyle>
    <a:defPPr rtl="0">
      <a:defRPr lang="el-G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5"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pi tsachaki" initials="pt" lastIdx="1" clrIdx="0">
    <p:extLst>
      <p:ext uri="{19B8F6BF-5375-455C-9EA6-DF929625EA0E}">
        <p15:presenceInfo xmlns:p15="http://schemas.microsoft.com/office/powerpoint/2012/main" xmlns="" userId="dc5781891c205a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6F0F"/>
    <a:srgbClr val="65741A"/>
    <a:srgbClr val="EE2227"/>
    <a:srgbClr val="EB1E42"/>
    <a:srgbClr val="FBA7A7"/>
    <a:srgbClr val="85A410"/>
    <a:srgbClr val="718412"/>
    <a:srgbClr val="C45900"/>
    <a:srgbClr val="BC5500"/>
    <a:srgbClr val="394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6489" autoAdjust="0"/>
  </p:normalViewPr>
  <p:slideViewPr>
    <p:cSldViewPr>
      <p:cViewPr>
        <p:scale>
          <a:sx n="78" d="100"/>
          <a:sy n="78" d="100"/>
        </p:scale>
        <p:origin x="-198" y="-678"/>
      </p:cViewPr>
      <p:guideLst>
        <p:guide orient="horz" pos="2160"/>
        <p:guide pos="3839"/>
      </p:guideLst>
    </p:cSldViewPr>
  </p:slideViewPr>
  <p:notesTextViewPr>
    <p:cViewPr>
      <p:scale>
        <a:sx n="1" d="1"/>
        <a:sy n="1" d="1"/>
      </p:scale>
      <p:origin x="0" y="0"/>
    </p:cViewPr>
  </p:notesTextViewPr>
  <p:notesViewPr>
    <p:cSldViewPr showGuides="1">
      <p:cViewPr varScale="1">
        <p:scale>
          <a:sx n="90" d="100"/>
          <a:sy n="90" d="100"/>
        </p:scale>
        <p:origin x="265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60EF0509-AE43-4EB5-8303-9327858C9C2D}" type="datetime1">
              <a:rPr lang="el-GR" smtClean="0"/>
              <a:t>5/9/2019</a:t>
            </a:fld>
            <a:endParaRPr lang="el-GR" dirty="0"/>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79429053-DC2A-4342-ADD4-2FD729D91E2C}" type="slidenum">
              <a:rPr lang="el-GR"/>
              <a:pPr algn="r" rtl="0"/>
              <a:t>‹#›</a:t>
            </a:fld>
            <a:endParaRPr lang="el-G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61CF018A-5C42-4AB6-8972-3EBD44B88A5E}" type="datetime1">
              <a:rPr lang="el-GR" smtClean="0"/>
              <a:pPr/>
              <a:t>5/9/2019</a:t>
            </a:fld>
            <a:endParaRPr lang="el-GR" dirty="0"/>
          </a:p>
        </p:txBody>
      </p:sp>
      <p:sp>
        <p:nvSpPr>
          <p:cNvPr id="4" name="Σύμβολο κράτησης θέσης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3EBA5BD7-F043-4D1B-AA17-CD412FC534DE}" type="slidenum">
              <a:rPr lang="el-GR" smtClean="0"/>
              <a:pPr/>
              <a:t>‹#›</a:t>
            </a:fld>
            <a:endParaRPr lang="el-GR"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EBA5BD7-F043-4D1B-AA17-CD412FC534DE}" type="slidenum">
              <a:rPr lang="el-GR" smtClean="0"/>
              <a:pPr/>
              <a:t>1</a:t>
            </a:fld>
            <a:endParaRPr lang="el-GR" dirty="0"/>
          </a:p>
        </p:txBody>
      </p:sp>
    </p:spTree>
    <p:extLst>
      <p:ext uri="{BB962C8B-B14F-4D97-AF65-F5344CB8AC3E}">
        <p14:creationId xmlns:p14="http://schemas.microsoft.com/office/powerpoint/2010/main" val="298353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3EBA5BD7-F043-4D1B-AA17-CD412FC534DE}" type="slidenum">
              <a:rPr lang="el-GR" smtClean="0"/>
              <a:pPr/>
              <a:t>3</a:t>
            </a:fld>
            <a:endParaRPr lang="el-GR" dirty="0"/>
          </a:p>
        </p:txBody>
      </p:sp>
    </p:spTree>
    <p:extLst>
      <p:ext uri="{BB962C8B-B14F-4D97-AF65-F5344CB8AC3E}">
        <p14:creationId xmlns:p14="http://schemas.microsoft.com/office/powerpoint/2010/main" val="405169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3EBA5BD7-F043-4D1B-AA17-CD412FC534DE}" type="slidenum">
              <a:rPr lang="el-GR" smtClean="0"/>
              <a:pPr/>
              <a:t>5</a:t>
            </a:fld>
            <a:endParaRPr lang="el-GR" dirty="0"/>
          </a:p>
        </p:txBody>
      </p:sp>
    </p:spTree>
    <p:extLst>
      <p:ext uri="{BB962C8B-B14F-4D97-AF65-F5344CB8AC3E}">
        <p14:creationId xmlns:p14="http://schemas.microsoft.com/office/powerpoint/2010/main" val="103820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3EBA5BD7-F043-4D1B-AA17-CD412FC534DE}" type="slidenum">
              <a:rPr lang="el-GR" smtClean="0"/>
              <a:pPr/>
              <a:t>6</a:t>
            </a:fld>
            <a:endParaRPr lang="el-GR" dirty="0"/>
          </a:p>
        </p:txBody>
      </p:sp>
    </p:spTree>
    <p:extLst>
      <p:ext uri="{BB962C8B-B14F-4D97-AF65-F5344CB8AC3E}">
        <p14:creationId xmlns:p14="http://schemas.microsoft.com/office/powerpoint/2010/main" val="159561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3EBA5BD7-F043-4D1B-AA17-CD412FC534DE}" type="slidenum">
              <a:rPr lang="el-GR" smtClean="0"/>
              <a:pPr/>
              <a:t>7</a:t>
            </a:fld>
            <a:endParaRPr lang="el-GR" dirty="0"/>
          </a:p>
        </p:txBody>
      </p:sp>
    </p:spTree>
    <p:extLst>
      <p:ext uri="{BB962C8B-B14F-4D97-AF65-F5344CB8AC3E}">
        <p14:creationId xmlns:p14="http://schemas.microsoft.com/office/powerpoint/2010/main" val="179339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3F4DD11-EEE3-4114-9C4E-94BBBDE270F9}" type="slidenum">
              <a:rPr lang="el-GR" smtClean="0"/>
              <a:pPr/>
              <a:t>8</a:t>
            </a:fld>
            <a:endParaRPr lang="el-GR"/>
          </a:p>
        </p:txBody>
      </p:sp>
    </p:spTree>
    <p:extLst>
      <p:ext uri="{BB962C8B-B14F-4D97-AF65-F5344CB8AC3E}">
        <p14:creationId xmlns:p14="http://schemas.microsoft.com/office/powerpoint/2010/main" val="295773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21" name="διαγώνιοι"/>
          <p:cNvGrpSpPr/>
          <p:nvPr/>
        </p:nvGrpSpPr>
        <p:grpSpPr>
          <a:xfrm>
            <a:off x="7516443" y="4145281"/>
            <a:ext cx="4686117" cy="2731407"/>
            <a:chOff x="5638800" y="3108960"/>
            <a:chExt cx="3515503" cy="2048555"/>
          </a:xfrm>
        </p:grpSpPr>
        <p:cxnSp>
          <p:nvCxnSpPr>
            <p:cNvPr id="14" name="Ευθεία γραμμή σύνδεσης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Ευθεία γραμμή σύνδεσης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Ευθεία γραμμή σύνδεσης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κάτω γραμμές"/>
          <p:cNvGrpSpPr/>
          <p:nvPr/>
        </p:nvGrpSpPr>
        <p:grpSpPr>
          <a:xfrm>
            <a:off x="-8916" y="6057149"/>
            <a:ext cx="5498726" cy="820207"/>
            <a:chOff x="-6689" y="4553748"/>
            <a:chExt cx="4125119" cy="615155"/>
          </a:xfrm>
        </p:grpSpPr>
        <p:sp>
          <p:nvSpPr>
            <p:cNvPr id="9" name="Ελεύθερη σχεδίαση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10" name="Ελεύθερη σχεδίαση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11" name="Ελεύθερη σχεδίαση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grpSp>
      <p:sp>
        <p:nvSpPr>
          <p:cNvPr id="2" name="Τίτλος 1"/>
          <p:cNvSpPr>
            <a:spLocks noGrp="1"/>
          </p:cNvSpPr>
          <p:nvPr>
            <p:ph type="ctrTitle"/>
          </p:nvPr>
        </p:nvSpPr>
        <p:spPr>
          <a:xfrm>
            <a:off x="1625176" y="584200"/>
            <a:ext cx="8735325" cy="2000251"/>
          </a:xfrm>
        </p:spPr>
        <p:txBody>
          <a:bodyPr rtlCol="0">
            <a:normAutofit/>
          </a:bodyPr>
          <a:lstStyle>
            <a:lvl1pPr algn="l" rtl="0">
              <a:defRPr sz="5400"/>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hasCustomPrompt="1"/>
          </p:nvPr>
        </p:nvSpPr>
        <p:spPr>
          <a:xfrm>
            <a:off x="1625176" y="2616200"/>
            <a:ext cx="8735325" cy="1752600"/>
          </a:xfrm>
        </p:spPr>
        <p:txBody>
          <a:bodyPr rtlCol="0">
            <a:normAutofit/>
          </a:bodyPr>
          <a:lstStyle>
            <a:lvl1pPr marL="0" indent="0" algn="l" rtl="0">
              <a:spcBef>
                <a:spcPts val="0"/>
              </a:spcBef>
              <a:buNone/>
              <a:defRPr sz="2800" cap="all" spc="200" baseline="0">
                <a:solidFill>
                  <a:schemeClr val="accent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r>
              <a:rPr lang="el-GR" dirty="0"/>
              <a:t>Στυλ κύριου υπότιτλου</a:t>
            </a:r>
          </a:p>
        </p:txBody>
      </p:sp>
      <p:sp>
        <p:nvSpPr>
          <p:cNvPr id="22" name="Σύμβολο κράτησης ημερομηνίας 21"/>
          <p:cNvSpPr>
            <a:spLocks noGrp="1"/>
          </p:cNvSpPr>
          <p:nvPr>
            <p:ph type="dt" sz="half" idx="10"/>
          </p:nvPr>
        </p:nvSpPr>
        <p:spPr/>
        <p:txBody>
          <a:bodyPr rtlCol="0"/>
          <a:lstStyle>
            <a:lvl1pPr>
              <a:defRPr/>
            </a:lvl1pPr>
          </a:lstStyle>
          <a:p>
            <a:fld id="{EB114E9E-0D99-4132-9F20-6193C67FA641}" type="datetime1">
              <a:rPr lang="el-GR" smtClean="0"/>
              <a:pPr/>
              <a:t>5/9/2019</a:t>
            </a:fld>
            <a:endParaRPr lang="el-GR" dirty="0"/>
          </a:p>
        </p:txBody>
      </p:sp>
      <p:sp>
        <p:nvSpPr>
          <p:cNvPr id="23" name="Σύμβολο κράτησης υποσέλιδου 22"/>
          <p:cNvSpPr>
            <a:spLocks noGrp="1"/>
          </p:cNvSpPr>
          <p:nvPr>
            <p:ph type="ftr" sz="quarter" idx="11"/>
          </p:nvPr>
        </p:nvSpPr>
        <p:spPr/>
        <p:txBody>
          <a:bodyPr rtlCol="0"/>
          <a:lstStyle/>
          <a:p>
            <a:pPr rtl="0"/>
            <a:endParaRPr lang="el-GR" dirty="0"/>
          </a:p>
        </p:txBody>
      </p:sp>
      <p:sp>
        <p:nvSpPr>
          <p:cNvPr id="24" name="Σύμβολο κράτησης αριθμού διαφάνειας 23"/>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FEE03D18-5920-476B-B621-F457E604BDF9}" type="datetime1">
              <a:rPr lang="el-GR" smtClean="0"/>
              <a:pPr/>
              <a:t>5/9/2019</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6898" y="584200"/>
            <a:ext cx="2742486" cy="5588000"/>
          </a:xfrm>
        </p:spPr>
        <p:txBody>
          <a:bodyPr vert="eaVert"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1218882" y="584200"/>
            <a:ext cx="7414869" cy="55880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0FD49017-5501-4F5E-BDF2-23E83AB435ED}" type="datetime1">
              <a:rPr lang="el-GR" smtClean="0"/>
              <a:pPr/>
              <a:t>5/9/2019</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BE22798E-C43A-45EE-B3D1-CC694D7B93D6}" type="datetime1">
              <a:rPr lang="el-GR" smtClean="0"/>
              <a:pPr/>
              <a:t>5/9/2019</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11" name="διαγώνιοι"/>
          <p:cNvGrpSpPr/>
          <p:nvPr/>
        </p:nvGrpSpPr>
        <p:grpSpPr>
          <a:xfrm>
            <a:off x="7516443" y="4145281"/>
            <a:ext cx="4686117" cy="2731407"/>
            <a:chOff x="5638800" y="3108960"/>
            <a:chExt cx="3515503" cy="2048555"/>
          </a:xfrm>
        </p:grpSpPr>
        <p:cxnSp>
          <p:nvCxnSpPr>
            <p:cNvPr id="12" name="Ευθεία γραμμή σύνδεσης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Ευθεία γραμμή σύνδεσης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Ευθεία γραμμή σύνδεσης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Τίτλος 1"/>
          <p:cNvSpPr>
            <a:spLocks noGrp="1"/>
          </p:cNvSpPr>
          <p:nvPr>
            <p:ph type="title"/>
          </p:nvPr>
        </p:nvSpPr>
        <p:spPr>
          <a:xfrm>
            <a:off x="1625177" y="2209801"/>
            <a:ext cx="8938472" cy="2764335"/>
          </a:xfrm>
        </p:spPr>
        <p:txBody>
          <a:bodyPr rtlCol="0" anchor="b">
            <a:normAutofit/>
          </a:bodyPr>
          <a:lstStyle>
            <a:lvl1pPr algn="l" rtl="0">
              <a:defRPr sz="5400" b="0" cap="none" baseline="0"/>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625176" y="4951266"/>
            <a:ext cx="7069519" cy="1220933"/>
          </a:xfrm>
        </p:spPr>
        <p:txBody>
          <a:bodyPr rtlCol="0" anchor="t">
            <a:normAutofit/>
          </a:bodyPr>
          <a:lstStyle>
            <a:lvl1pPr marL="0" indent="0" algn="l" rtl="0">
              <a:spcBef>
                <a:spcPts val="0"/>
              </a:spcBef>
              <a:buNone/>
              <a:defRPr sz="2800" cap="all" spc="200" baseline="0">
                <a:solidFill>
                  <a:schemeClr val="accent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l-GR"/>
              <a:t>Στυλ κειμένου υποδείγματος</a:t>
            </a:r>
          </a:p>
        </p:txBody>
      </p:sp>
      <p:sp>
        <p:nvSpPr>
          <p:cNvPr id="4" name="Σύμβολο κράτησης θέσης ημερομηνίας 3"/>
          <p:cNvSpPr>
            <a:spLocks noGrp="1"/>
          </p:cNvSpPr>
          <p:nvPr>
            <p:ph type="dt" sz="half" idx="10"/>
          </p:nvPr>
        </p:nvSpPr>
        <p:spPr/>
        <p:txBody>
          <a:bodyPr rtlCol="0"/>
          <a:lstStyle>
            <a:lvl1pPr>
              <a:defRPr/>
            </a:lvl1pPr>
          </a:lstStyle>
          <a:p>
            <a:fld id="{6C3E4E7B-3787-4B29-807F-F54978DA009C}" type="datetime1">
              <a:rPr lang="el-GR" smtClean="0"/>
              <a:pPr/>
              <a:t>5/9/2019</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sz="half" idx="1"/>
          </p:nvPr>
        </p:nvSpPr>
        <p:spPr>
          <a:xfrm>
            <a:off x="1218883" y="1706880"/>
            <a:ext cx="5078677"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περιεχομένου 3"/>
          <p:cNvSpPr>
            <a:spLocks noGrp="1"/>
          </p:cNvSpPr>
          <p:nvPr>
            <p:ph sz="half" idx="2"/>
          </p:nvPr>
        </p:nvSpPr>
        <p:spPr>
          <a:xfrm>
            <a:off x="6500707" y="1706880"/>
            <a:ext cx="5078677"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3D2795C2-3C6D-46D9-AA9D-55838BE32457}" type="datetime1">
              <a:rPr lang="el-GR" smtClean="0"/>
              <a:pPr/>
              <a:t>5/9/2019</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218883"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l-GR"/>
              <a:t>Στυλ κειμένου υποδείγματος</a:t>
            </a:r>
          </a:p>
        </p:txBody>
      </p:sp>
      <p:sp>
        <p:nvSpPr>
          <p:cNvPr id="4" name="Σύμβολο κράτησης θέσης περιεχομένου 3"/>
          <p:cNvSpPr>
            <a:spLocks noGrp="1"/>
          </p:cNvSpPr>
          <p:nvPr>
            <p:ph sz="half" idx="2"/>
          </p:nvPr>
        </p:nvSpPr>
        <p:spPr>
          <a:xfrm>
            <a:off x="1218883"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baseline="0"/>
            </a:lvl7pPr>
            <a:lvl8pPr algn="l" rtl="0">
              <a:defRPr sz="2000" baseline="0"/>
            </a:lvl8pPr>
            <a:lvl9pPr algn="l" rtl="0">
              <a:defRPr sz="20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κειμένου 4"/>
          <p:cNvSpPr>
            <a:spLocks noGrp="1"/>
          </p:cNvSpPr>
          <p:nvPr>
            <p:ph type="body" sz="quarter" idx="3"/>
          </p:nvPr>
        </p:nvSpPr>
        <p:spPr>
          <a:xfrm>
            <a:off x="6496644"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l-GR"/>
              <a:t>Στυλ κειμένου υποδείγματος</a:t>
            </a:r>
          </a:p>
        </p:txBody>
      </p:sp>
      <p:sp>
        <p:nvSpPr>
          <p:cNvPr id="6" name="Σύμβολο κράτησης θέσης περιεχομένου 5"/>
          <p:cNvSpPr>
            <a:spLocks noGrp="1"/>
          </p:cNvSpPr>
          <p:nvPr>
            <p:ph sz="quarter" idx="4"/>
          </p:nvPr>
        </p:nvSpPr>
        <p:spPr>
          <a:xfrm>
            <a:off x="6500707"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baseline="0"/>
            </a:lvl6pPr>
            <a:lvl7pPr algn="l" rtl="0">
              <a:defRPr sz="2000" baseline="0"/>
            </a:lvl7pPr>
            <a:lvl8pPr algn="l" rtl="0">
              <a:defRPr sz="2000" baseline="0"/>
            </a:lvl8pPr>
            <a:lvl9pPr algn="l" rtl="0">
              <a:defRPr sz="20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9B20B830-23DF-4498-A12D-0DC28DB90ED0}" type="datetime1">
              <a:rPr lang="el-GR" smtClean="0"/>
              <a:pPr/>
              <a:t>5/9/2019</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D75FDC03-9023-46B1-A5BE-75CCF9E9930E}" type="datetime1">
              <a:rPr lang="el-GR" smtClean="0"/>
              <a:pPr/>
              <a:t>5/9/2019</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lvl1pPr>
              <a:defRPr/>
            </a:lvl1pPr>
          </a:lstStyle>
          <a:p>
            <a:fld id="{6DACF33E-69FA-4107-840B-E26512DD07C1}" type="datetime1">
              <a:rPr lang="el-GR" smtClean="0"/>
              <a:pPr/>
              <a:t>5/9/2019</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el-GR"/>
              <a:t>Κάντε κλικ για να επεξεργαστείτε τον τίτλο υποδείγματος</a:t>
            </a:r>
            <a:endParaRPr lang="el-GR" dirty="0"/>
          </a:p>
        </p:txBody>
      </p:sp>
      <p:sp>
        <p:nvSpPr>
          <p:cNvPr id="4" name="Σύμβολο κράτησης θέσης κειμένου 3"/>
          <p:cNvSpPr>
            <a:spLocks noGrp="1"/>
          </p:cNvSpPr>
          <p:nvPr>
            <p:ph type="body" sz="half" idx="2"/>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l-GR"/>
              <a:t>Στυλ κειμένου υποδείγματος</a:t>
            </a:r>
          </a:p>
        </p:txBody>
      </p:sp>
      <p:sp>
        <p:nvSpPr>
          <p:cNvPr id="3" name="Σύμβολο κράτησης θέσης περιεχομένου 2"/>
          <p:cNvSpPr>
            <a:spLocks noGrp="1"/>
          </p:cNvSpPr>
          <p:nvPr>
            <p:ph idx="1"/>
          </p:nvPr>
        </p:nvSpPr>
        <p:spPr>
          <a:xfrm>
            <a:off x="5484971" y="584200"/>
            <a:ext cx="6094413" cy="558800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7B5BC992-F594-4BC5-8969-D8212CAFCF5B}" type="datetime1">
              <a:rPr lang="el-GR" smtClean="0"/>
              <a:pPr/>
              <a:t>5/9/2019</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el-GR"/>
              <a:t>Κάντε κλικ για να επεξεργαστείτε τον τίτλο υποδείγματος</a:t>
            </a:r>
            <a:endParaRPr lang="el-GR" dirty="0"/>
          </a:p>
        </p:txBody>
      </p:sp>
      <p:sp>
        <p:nvSpPr>
          <p:cNvPr id="4" name="Σύμβολο κράτησης θέσης κειμένου 3"/>
          <p:cNvSpPr>
            <a:spLocks noGrp="1"/>
          </p:cNvSpPr>
          <p:nvPr>
            <p:ph type="body" sz="half" idx="2"/>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l-GR"/>
              <a:t>Στυλ κειμένου υποδείγματος</a:t>
            </a:r>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5484971" y="584200"/>
            <a:ext cx="6094413" cy="5588000"/>
          </a:xfrm>
          <a:ln w="12700">
            <a:solidFill>
              <a:schemeClr val="bg1">
                <a:lumMod val="75000"/>
                <a:lumOff val="25000"/>
              </a:schemeClr>
            </a:solidFill>
            <a:miter lim="800000"/>
          </a:ln>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l-GR"/>
              <a:t>Κάντε κλικ στο εικονίδιο για να προσθέσετε εικόνα</a:t>
            </a:r>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9C8993EF-2B22-4C2A-8339-E072A10DAA40}" type="datetime1">
              <a:rPr lang="el-GR" smtClean="0"/>
              <a:pPr/>
              <a:t>5/9/2019</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αριστερές γραμμές"/>
          <p:cNvGrpSpPr/>
          <p:nvPr/>
        </p:nvGrpSpPr>
        <p:grpSpPr>
          <a:xfrm>
            <a:off x="-15870" y="-3174"/>
            <a:ext cx="819993" cy="5229225"/>
            <a:chOff x="-11906" y="-2381"/>
            <a:chExt cx="615155" cy="3921919"/>
          </a:xfrm>
        </p:grpSpPr>
        <p:sp>
          <p:nvSpPr>
            <p:cNvPr id="10" name="Ελεύθερη σχεδίαση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1" name="Ελεύθερη σχεδίαση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Ελεύθερη σχεδίαση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2" name="Σύμβολο κράτησης θέσης τίτλου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pPr rtl="0"/>
            <a:r>
              <a:rPr lang="el-GR" dirty="0"/>
              <a:t>Στυλ κύριου τίτλου</a:t>
            </a:r>
          </a:p>
        </p:txBody>
      </p:sp>
      <p:sp>
        <p:nvSpPr>
          <p:cNvPr id="3" name="Σύμβολο κράτησης θέσης κειμένου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4" name="Σύμβολο κράτησης θέσης ημερομηνίας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rtl="0">
              <a:defRPr sz="1200">
                <a:solidFill>
                  <a:schemeClr val="tx1">
                    <a:tint val="75000"/>
                  </a:schemeClr>
                </a:solidFill>
              </a:defRPr>
            </a:lvl1pPr>
          </a:lstStyle>
          <a:p>
            <a:fld id="{6741C16F-8D31-4045-9A8D-0694E47699F9}" type="datetime1">
              <a:rPr lang="el-GR" smtClean="0"/>
              <a:pPr/>
              <a:t>5/9/2019</a:t>
            </a:fld>
            <a:endParaRPr lang="el-GR" dirty="0"/>
          </a:p>
        </p:txBody>
      </p:sp>
      <p:sp>
        <p:nvSpPr>
          <p:cNvPr id="5" name="Σύμβολο κράτησης θέσης υποσέλιδου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rtl="0">
              <a:defRPr sz="1200">
                <a:solidFill>
                  <a:schemeClr val="tx1">
                    <a:tint val="75000"/>
                  </a:schemeClr>
                </a:solidFill>
              </a:defRPr>
            </a:lvl1pPr>
          </a:lstStyle>
          <a:p>
            <a:pPr rtl="0"/>
            <a:endParaRPr lang="el-GR" dirty="0"/>
          </a:p>
        </p:txBody>
      </p:sp>
      <p:sp>
        <p:nvSpPr>
          <p:cNvPr id="6" name="Σύμβολο κράτησης θέσης αριθμού διαφάνειας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rtl="0">
              <a:defRPr sz="1200">
                <a:solidFill>
                  <a:schemeClr val="tx1">
                    <a:tint val="75000"/>
                  </a:schemeClr>
                </a:solidFill>
              </a:defRPr>
            </a:lvl1pPr>
          </a:lstStyle>
          <a:p>
            <a:fld id="{C014DD1E-5D91-48A3-AD6D-45FBA980D106}" type="slidenum">
              <a:rPr lang="el-GR" smtClean="0"/>
              <a:pPr/>
              <a:t>‹#›</a:t>
            </a:fld>
            <a:endParaRPr lang="el-GR" dirty="0"/>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blogger.co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48170" y="0"/>
            <a:ext cx="9492483" cy="3789040"/>
          </a:xfrm>
        </p:spPr>
        <p:txBody>
          <a:bodyPr rtlCol="0">
            <a:normAutofit fontScale="90000"/>
          </a:bodyPr>
          <a:lstStyle/>
          <a:p>
            <a:pPr algn="ctr"/>
            <a:r>
              <a:rPr lang="el-GR" dirty="0">
                <a:latin typeface="Century Gothic" panose="020B0502020202020204" pitchFamily="34" charset="0"/>
              </a:rPr>
              <a:t> </a:t>
            </a:r>
            <a:r>
              <a:rPr lang="en-US" dirty="0" err="1">
                <a:latin typeface="Century Gothic" panose="020B0502020202020204" pitchFamily="34" charset="0"/>
              </a:rPr>
              <a:t>Wiem</a:t>
            </a:r>
            <a:r>
              <a:rPr lang="en-US" dirty="0">
                <a:latin typeface="Century Gothic" panose="020B0502020202020204" pitchFamily="34" charset="0"/>
              </a:rPr>
              <a:t>, </a:t>
            </a:r>
            <a:r>
              <a:rPr lang="en-US" dirty="0" err="1">
                <a:latin typeface="Century Gothic" panose="020B0502020202020204" pitchFamily="34" charset="0"/>
              </a:rPr>
              <a:t>skąd</a:t>
            </a:r>
            <a:r>
              <a:rPr lang="en-US" dirty="0">
                <a:latin typeface="Century Gothic" panose="020B0502020202020204" pitchFamily="34" charset="0"/>
              </a:rPr>
              <a:t> </a:t>
            </a:r>
            <a:r>
              <a:rPr lang="en-US" dirty="0" err="1">
                <a:latin typeface="Century Gothic" panose="020B0502020202020204" pitchFamily="34" charset="0"/>
              </a:rPr>
              <a:t>jestem</a:t>
            </a:r>
            <a:r>
              <a:rPr lang="el-GR" dirty="0">
                <a:latin typeface="Century Gothic" panose="020B0502020202020204" pitchFamily="34" charset="0"/>
              </a:rPr>
              <a:t/>
            </a:r>
            <a:br>
              <a:rPr lang="el-GR" dirty="0">
                <a:latin typeface="Century Gothic" panose="020B0502020202020204" pitchFamily="34" charset="0"/>
              </a:rPr>
            </a:br>
            <a:r>
              <a:rPr lang="en-US" dirty="0">
                <a:latin typeface="Century Gothic" panose="020B0502020202020204" pitchFamily="34" charset="0"/>
              </a:rPr>
              <a:t>I KNOW WHERE I AM FROM</a:t>
            </a:r>
            <a:br>
              <a:rPr lang="en-US" dirty="0">
                <a:latin typeface="Century Gothic" panose="020B0502020202020204" pitchFamily="34" charset="0"/>
              </a:rPr>
            </a:br>
            <a:r>
              <a:rPr lang="el-GR" dirty="0">
                <a:latin typeface="Century Gothic" panose="020B0502020202020204" pitchFamily="34" charset="0"/>
              </a:rPr>
              <a:t>ΞΕΡΩ ΑΠΟ ΠΟΥ </a:t>
            </a:r>
            <a:r>
              <a:rPr lang="el-GR" dirty="0" smtClean="0">
                <a:latin typeface="Century Gothic" panose="020B0502020202020204" pitchFamily="34" charset="0"/>
              </a:rPr>
              <a:t>ΕΙΜΑΙ</a:t>
            </a:r>
            <a:br>
              <a:rPr lang="el-GR" dirty="0" smtClean="0">
                <a:latin typeface="Century Gothic" panose="020B0502020202020204" pitchFamily="34" charset="0"/>
              </a:rPr>
            </a:br>
            <a:r>
              <a:rPr lang="el-GR" dirty="0" smtClean="0">
                <a:latin typeface="Century Gothic" panose="020B0502020202020204" pitchFamily="34" charset="0"/>
              </a:rPr>
              <a:t>ΔΗΜΟΤΙΚΟ ΣΧΟΛΕΙΟ ΣΠΗΛΙΟΥ</a:t>
            </a:r>
            <a:endParaRPr lang="el-GR" dirty="0">
              <a:latin typeface="Century Gothic" panose="020B0502020202020204" pitchFamily="34" charset="0"/>
            </a:endParaRPr>
          </a:p>
        </p:txBody>
      </p:sp>
      <p:sp>
        <p:nvSpPr>
          <p:cNvPr id="5" name="Υπότιτλος 4"/>
          <p:cNvSpPr>
            <a:spLocks noGrp="1"/>
          </p:cNvSpPr>
          <p:nvPr>
            <p:ph type="subTitle" idx="1"/>
          </p:nvPr>
        </p:nvSpPr>
        <p:spPr>
          <a:xfrm>
            <a:off x="909836" y="3763955"/>
            <a:ext cx="10873208" cy="1537253"/>
          </a:xfrm>
        </p:spPr>
        <p:txBody>
          <a:bodyPr rtlCol="0">
            <a:normAutofit/>
          </a:bodyPr>
          <a:lstStyle/>
          <a:p>
            <a:pPr algn="ctr"/>
            <a:r>
              <a:rPr lang="en-US" dirty="0">
                <a:latin typeface="Century Gothic" panose="020B0502020202020204" pitchFamily="34" charset="0"/>
              </a:rPr>
              <a:t>Main objective of the project</a:t>
            </a:r>
            <a:endParaRPr lang="el-GR" dirty="0">
              <a:latin typeface="Century Gothic" panose="020B0502020202020204" pitchFamily="34" charset="0"/>
            </a:endParaRPr>
          </a:p>
          <a:p>
            <a:pPr algn="ctr"/>
            <a:endParaRPr lang="el-GR" dirty="0">
              <a:latin typeface="Century Gothic" panose="020B0502020202020204" pitchFamily="34" charset="0"/>
            </a:endParaRPr>
          </a:p>
          <a:p>
            <a:pPr algn="ctr"/>
            <a:r>
              <a:rPr lang="en-US" dirty="0">
                <a:latin typeface="Century Gothic" panose="020B0502020202020204" pitchFamily="34" charset="0"/>
              </a:rPr>
              <a:t>Exchange of </a:t>
            </a:r>
            <a:r>
              <a:rPr lang="en-US" dirty="0" smtClean="0">
                <a:latin typeface="Century Gothic" panose="020B0502020202020204" pitchFamily="34" charset="0"/>
              </a:rPr>
              <a:t>Good </a:t>
            </a:r>
            <a:r>
              <a:rPr lang="en-US" dirty="0">
                <a:latin typeface="Century Gothic" panose="020B0502020202020204" pitchFamily="34" charset="0"/>
              </a:rPr>
              <a:t>Practices</a:t>
            </a:r>
            <a:endParaRPr lang="el-GR" dirty="0">
              <a:latin typeface="Century Gothic" panose="020B0502020202020204" pitchFamily="34" charset="0"/>
            </a:endParaRPr>
          </a:p>
        </p:txBody>
      </p:sp>
      <p:sp>
        <p:nvSpPr>
          <p:cNvPr id="3" name="Ορθογώνιο 2">
            <a:extLst>
              <a:ext uri="{FF2B5EF4-FFF2-40B4-BE49-F238E27FC236}">
                <a16:creationId xmlns:a16="http://schemas.microsoft.com/office/drawing/2014/main" xmlns="" id="{5ACAB70F-08AF-467B-B9AC-92E9D11DDFEC}"/>
              </a:ext>
            </a:extLst>
          </p:cNvPr>
          <p:cNvSpPr/>
          <p:nvPr/>
        </p:nvSpPr>
        <p:spPr>
          <a:xfrm>
            <a:off x="909836" y="823255"/>
            <a:ext cx="11017224" cy="1172437"/>
          </a:xfrm>
          <a:prstGeom prst="rect">
            <a:avLst/>
          </a:prstGeom>
        </p:spPr>
        <p:txBody>
          <a:bodyPr wrap="square">
            <a:spAutoFit/>
          </a:bodyPr>
          <a:lstStyle/>
          <a:p>
            <a:pPr algn="ctr">
              <a:lnSpc>
                <a:spcPct val="150000"/>
              </a:lnSpc>
              <a:spcBef>
                <a:spcPts val="250"/>
              </a:spcBef>
              <a:spcAft>
                <a:spcPts val="0"/>
              </a:spcAft>
              <a:tabLst>
                <a:tab pos="2637155" algn="ctr"/>
                <a:tab pos="5274310" algn="r"/>
              </a:tabLst>
            </a:pPr>
            <a:endParaRPr lang="el-GR"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Bef>
                <a:spcPts val="250"/>
              </a:spcBef>
              <a:spcAft>
                <a:spcPts val="0"/>
              </a:spcAft>
              <a:tabLst>
                <a:tab pos="2637155" algn="ctr"/>
                <a:tab pos="5274310" algn="r"/>
              </a:tabLst>
            </a:pPr>
            <a:endParaRPr lang="el-GR"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Εικόνα 3">
            <a:extLst>
              <a:ext uri="{FF2B5EF4-FFF2-40B4-BE49-F238E27FC236}">
                <a16:creationId xmlns:a16="http://schemas.microsoft.com/office/drawing/2014/main" xmlns="" id="{4641D3B5-B3BA-4B83-8857-1DD03E01CB63}"/>
              </a:ext>
            </a:extLst>
          </p:cNvPr>
          <p:cNvPicPr>
            <a:picLocks noChangeAspect="1"/>
          </p:cNvPicPr>
          <p:nvPr/>
        </p:nvPicPr>
        <p:blipFill>
          <a:blip r:embed="rId3"/>
          <a:stretch>
            <a:fillRect/>
          </a:stretch>
        </p:blipFill>
        <p:spPr>
          <a:xfrm>
            <a:off x="3142084" y="31288"/>
            <a:ext cx="5328592" cy="1052736"/>
          </a:xfrm>
          <a:prstGeom prst="rect">
            <a:avLst/>
          </a:prstGeom>
        </p:spPr>
      </p:pic>
      <p:sp>
        <p:nvSpPr>
          <p:cNvPr id="6" name="TextBox 5"/>
          <p:cNvSpPr txBox="1"/>
          <p:nvPr/>
        </p:nvSpPr>
        <p:spPr>
          <a:xfrm>
            <a:off x="957275" y="5301208"/>
            <a:ext cx="9937104" cy="1384995"/>
          </a:xfrm>
          <a:prstGeom prst="rect">
            <a:avLst/>
          </a:prstGeom>
          <a:noFill/>
        </p:spPr>
        <p:txBody>
          <a:bodyPr wrap="square" rtlCol="0">
            <a:spAutoFit/>
          </a:bodyPr>
          <a:lstStyle/>
          <a:p>
            <a:pPr algn="ctr"/>
            <a:r>
              <a:rPr lang="el-GR" sz="2800" dirty="0" smtClean="0"/>
              <a:t>ΕΙΣΗΓΗΤΡΙΑ</a:t>
            </a:r>
          </a:p>
          <a:p>
            <a:pPr algn="ctr"/>
            <a:r>
              <a:rPr lang="el-GR" sz="2800" dirty="0" smtClean="0"/>
              <a:t>ΤΣΑΧΑΚΗ ΚΑΛΛΙΟΠΗ</a:t>
            </a:r>
          </a:p>
          <a:p>
            <a:pPr algn="ctr"/>
            <a:r>
              <a:rPr lang="el-GR" sz="2800" dirty="0" smtClean="0"/>
              <a:t>ΔΙΕΥΘΥΝΤΡΙΑ ΔΗΜΟΤΙΚΟΥ ΣΧΟΛΕΙΟΥ ΣΠΗΛΙΟΥ</a:t>
            </a:r>
            <a:endParaRPr lang="el-GR" sz="2800" dirty="0"/>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5BFAE0D3-8C38-4503-B27E-B32F181C8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12" y="0"/>
            <a:ext cx="3312368" cy="58052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xmlns="" id="{ABB3D513-2388-4935-920C-2904C9B27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138" y="-4722"/>
            <a:ext cx="5448192" cy="33322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xmlns="" id="{0436FC92-A6B1-4AD3-8E1F-93BF2AC614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380" y="3327506"/>
            <a:ext cx="49339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03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A3710B11-1645-4546-BA14-6B773B038E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50"/>
            <a:ext cx="12188825" cy="684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43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60C14B0-D4A7-488E-AFA3-49528EB0C39B}"/>
              </a:ext>
            </a:extLst>
          </p:cNvPr>
          <p:cNvSpPr>
            <a:spLocks noGrp="1"/>
          </p:cNvSpPr>
          <p:nvPr>
            <p:ph type="ctrTitle"/>
          </p:nvPr>
        </p:nvSpPr>
        <p:spPr>
          <a:xfrm>
            <a:off x="189756" y="188640"/>
            <a:ext cx="11665296" cy="6858000"/>
          </a:xfrm>
        </p:spPr>
        <p:txBody>
          <a:bodyPr>
            <a:noAutofit/>
          </a:bodyPr>
          <a:lstStyle/>
          <a:p>
            <a:r>
              <a:rPr lang="el-GR" sz="3200" b="1" dirty="0">
                <a:latin typeface="Century Gothic" panose="020B0502020202020204" pitchFamily="34" charset="0"/>
              </a:rPr>
              <a:t>Στόχος της εμπειρίας κινητικότητας (ΕΚΠΑΙΔΕΥΤΙΚΟΙ)</a:t>
            </a:r>
            <a:r>
              <a:rPr lang="el-GR" sz="2000" b="1" dirty="0">
                <a:latin typeface="Century Gothic" panose="020B0502020202020204" pitchFamily="34" charset="0"/>
              </a:rPr>
              <a:t/>
            </a:r>
            <a:br>
              <a:rPr lang="el-GR" sz="2000" b="1" dirty="0">
                <a:latin typeface="Century Gothic" panose="020B0502020202020204" pitchFamily="34" charset="0"/>
              </a:rPr>
            </a:br>
            <a:r>
              <a:rPr lang="el-GR" sz="2000" b="1" dirty="0">
                <a:latin typeface="Century Gothic" panose="020B0502020202020204" pitchFamily="34" charset="0"/>
              </a:rPr>
              <a:t/>
            </a:r>
            <a:br>
              <a:rPr lang="el-GR" sz="2000" b="1" dirty="0">
                <a:latin typeface="Century Gothic" panose="020B0502020202020204" pitchFamily="34" charset="0"/>
              </a:rPr>
            </a:br>
            <a:r>
              <a:rPr lang="el-GR" sz="2000" b="1" dirty="0">
                <a:latin typeface="Century Gothic" panose="020B0502020202020204" pitchFamily="34" charset="0"/>
              </a:rPr>
              <a:t>-Βελτίωση των δεξιοτήτων στη χρήση των </a:t>
            </a:r>
            <a:r>
              <a:rPr lang="el-GR" sz="2000" b="1" dirty="0" smtClean="0">
                <a:latin typeface="Century Gothic" panose="020B0502020202020204" pitchFamily="34" charset="0"/>
              </a:rPr>
              <a:t>τεχνολογιών, </a:t>
            </a:r>
            <a:r>
              <a:rPr lang="el-GR" sz="2000" b="1" dirty="0">
                <a:latin typeface="Century Gothic" panose="020B0502020202020204" pitchFamily="34" charset="0"/>
              </a:rPr>
              <a:t>της πληροφορίας και της επικοινωνίας στην τάξη </a:t>
            </a:r>
            <a:r>
              <a:rPr lang="el-GR" sz="2000" b="1" dirty="0" smtClean="0">
                <a:latin typeface="Century Gothic" panose="020B0502020202020204" pitchFamily="34" charset="0"/>
              </a:rPr>
              <a:t>με τη χρήση καινοτόμων εργαλείων.</a:t>
            </a:r>
            <a:r>
              <a:rPr lang="el-GR" sz="2000" b="1" dirty="0">
                <a:latin typeface="Century Gothic" panose="020B0502020202020204" pitchFamily="34" charset="0"/>
              </a:rPr>
              <a:t/>
            </a:r>
            <a:br>
              <a:rPr lang="el-GR" sz="2000" b="1" dirty="0">
                <a:latin typeface="Century Gothic" panose="020B0502020202020204" pitchFamily="34" charset="0"/>
              </a:rPr>
            </a:br>
            <a:r>
              <a:rPr lang="el-GR" sz="2000" b="1" dirty="0">
                <a:latin typeface="Century Gothic" panose="020B0502020202020204" pitchFamily="34" charset="0"/>
              </a:rPr>
              <a:t/>
            </a:r>
            <a:br>
              <a:rPr lang="el-GR" sz="2000" b="1" dirty="0">
                <a:latin typeface="Century Gothic" panose="020B0502020202020204" pitchFamily="34" charset="0"/>
              </a:rPr>
            </a:br>
            <a:r>
              <a:rPr lang="el-GR" sz="2000" b="1" dirty="0">
                <a:latin typeface="Century Gothic" panose="020B0502020202020204" pitchFamily="34" charset="0"/>
              </a:rPr>
              <a:t>-Ενεργοποίηση </a:t>
            </a:r>
            <a:r>
              <a:rPr lang="el-GR" sz="2000" b="1" dirty="0" smtClean="0">
                <a:latin typeface="Century Gothic" panose="020B0502020202020204" pitchFamily="34" charset="0"/>
              </a:rPr>
              <a:t> </a:t>
            </a:r>
            <a:r>
              <a:rPr lang="el-GR" sz="2000" b="1" dirty="0">
                <a:latin typeface="Century Gothic" panose="020B0502020202020204" pitchFamily="34" charset="0"/>
              </a:rPr>
              <a:t>διδακτικών μεθόδων για την ενίσχυση της </a:t>
            </a:r>
            <a:r>
              <a:rPr lang="el-GR" sz="2000" b="1" dirty="0" smtClean="0">
                <a:latin typeface="Century Gothic" panose="020B0502020202020204" pitchFamily="34" charset="0"/>
              </a:rPr>
              <a:t>εφευρετικότητας, </a:t>
            </a:r>
            <a:r>
              <a:rPr lang="el-GR" sz="2000" b="1" dirty="0">
                <a:latin typeface="Century Gothic" panose="020B0502020202020204" pitchFamily="34" charset="0"/>
              </a:rPr>
              <a:t>της δημιουργικότητας και της </a:t>
            </a:r>
            <a:r>
              <a:rPr lang="el-GR" sz="2000" b="1" dirty="0" smtClean="0">
                <a:latin typeface="Century Gothic" panose="020B0502020202020204" pitchFamily="34" charset="0"/>
              </a:rPr>
              <a:t>συνδυαστικής </a:t>
            </a:r>
            <a:r>
              <a:rPr lang="el-GR" sz="2000" b="1" dirty="0">
                <a:latin typeface="Century Gothic" panose="020B0502020202020204" pitchFamily="34" charset="0"/>
              </a:rPr>
              <a:t>σκέψης </a:t>
            </a:r>
            <a:r>
              <a:rPr lang="el-GR" sz="2000" b="1" dirty="0" smtClean="0">
                <a:latin typeface="Century Gothic" panose="020B0502020202020204" pitchFamily="34" charset="0"/>
              </a:rPr>
              <a:t> </a:t>
            </a:r>
            <a:r>
              <a:rPr lang="el-GR" sz="2000" b="1" dirty="0">
                <a:latin typeface="Century Gothic" panose="020B0502020202020204" pitchFamily="34" charset="0"/>
              </a:rPr>
              <a:t>των μαθητών.</a:t>
            </a:r>
            <a:br>
              <a:rPr lang="el-GR" sz="2000" b="1" dirty="0">
                <a:latin typeface="Century Gothic" panose="020B0502020202020204" pitchFamily="34" charset="0"/>
              </a:rPr>
            </a:br>
            <a:r>
              <a:rPr lang="el-GR" sz="2000" b="1" dirty="0">
                <a:latin typeface="Century Gothic" panose="020B0502020202020204" pitchFamily="34" charset="0"/>
              </a:rPr>
              <a:t/>
            </a:r>
            <a:br>
              <a:rPr lang="el-GR" sz="2000" b="1" dirty="0">
                <a:latin typeface="Century Gothic" panose="020B0502020202020204" pitchFamily="34" charset="0"/>
              </a:rPr>
            </a:br>
            <a:r>
              <a:rPr lang="el-GR" sz="2000" b="1" dirty="0">
                <a:latin typeface="Century Gothic" panose="020B0502020202020204" pitchFamily="34" charset="0"/>
              </a:rPr>
              <a:t>-Γνωριμία με τα εργαλεία ΤΠΕ που είναι χρήσιμα για την εργασία με τους μαθητές.</a:t>
            </a:r>
            <a:br>
              <a:rPr lang="el-GR" sz="2000" b="1" dirty="0">
                <a:latin typeface="Century Gothic" panose="020B0502020202020204" pitchFamily="34" charset="0"/>
              </a:rPr>
            </a:br>
            <a:r>
              <a:rPr lang="el-GR" sz="2000" b="1" dirty="0">
                <a:latin typeface="Century Gothic" panose="020B0502020202020204" pitchFamily="34" charset="0"/>
              </a:rPr>
              <a:t/>
            </a:r>
            <a:br>
              <a:rPr lang="el-GR" sz="2000" b="1" dirty="0">
                <a:latin typeface="Century Gothic" panose="020B0502020202020204" pitchFamily="34" charset="0"/>
              </a:rPr>
            </a:br>
            <a:r>
              <a:rPr lang="el-GR" sz="2000" b="1" dirty="0">
                <a:latin typeface="Century Gothic" panose="020B0502020202020204" pitchFamily="34" charset="0"/>
              </a:rPr>
              <a:t>-Εμπλουτισμός </a:t>
            </a:r>
            <a:r>
              <a:rPr lang="el-GR" sz="2000" b="1" dirty="0" smtClean="0">
                <a:latin typeface="Century Gothic" panose="020B0502020202020204" pitchFamily="34" charset="0"/>
              </a:rPr>
              <a:t>των γνώσεων </a:t>
            </a:r>
            <a:r>
              <a:rPr lang="el-GR" sz="2000" b="1" dirty="0">
                <a:latin typeface="Century Gothic" panose="020B0502020202020204" pitchFamily="34" charset="0"/>
              </a:rPr>
              <a:t>των εκπαιδευτικών με νέες μεθόδους και εργαλεία.</a:t>
            </a:r>
            <a:br>
              <a:rPr lang="el-GR" sz="2000" b="1" dirty="0">
                <a:latin typeface="Century Gothic" panose="020B0502020202020204" pitchFamily="34" charset="0"/>
              </a:rPr>
            </a:br>
            <a:r>
              <a:rPr lang="el-GR" sz="2000" b="1" dirty="0">
                <a:latin typeface="Century Gothic" panose="020B0502020202020204" pitchFamily="34" charset="0"/>
              </a:rPr>
              <a:t/>
            </a:r>
            <a:br>
              <a:rPr lang="el-GR" sz="2000" b="1" dirty="0">
                <a:latin typeface="Century Gothic" panose="020B0502020202020204" pitchFamily="34" charset="0"/>
              </a:rPr>
            </a:br>
            <a:r>
              <a:rPr lang="el-GR" sz="2000" b="1" dirty="0" smtClean="0">
                <a:latin typeface="Century Gothic" panose="020B0502020202020204" pitchFamily="34" charset="0"/>
              </a:rPr>
              <a:t>-</a:t>
            </a:r>
            <a:r>
              <a:rPr lang="el-GR" sz="2000" b="1" dirty="0">
                <a:latin typeface="Century Gothic" panose="020B0502020202020204" pitchFamily="34" charset="0"/>
              </a:rPr>
              <a:t>Ι</a:t>
            </a:r>
            <a:r>
              <a:rPr lang="el-GR" sz="2000" b="1" dirty="0" smtClean="0">
                <a:latin typeface="Century Gothic" panose="020B0502020202020204" pitchFamily="34" charset="0"/>
              </a:rPr>
              <a:t>κανότητα </a:t>
            </a:r>
            <a:r>
              <a:rPr lang="el-GR" sz="2000" b="1" dirty="0">
                <a:latin typeface="Century Gothic" panose="020B0502020202020204" pitchFamily="34" charset="0"/>
              </a:rPr>
              <a:t>δημιουργίας βοηθημάτων διδασκαλίας βασισμένων σε μια ποικιλία εργαλείων ΤΠΕ </a:t>
            </a:r>
            <a:r>
              <a:rPr lang="el-GR" sz="2000" b="1" dirty="0" smtClean="0">
                <a:latin typeface="Century Gothic" panose="020B0502020202020204" pitchFamily="34" charset="0"/>
              </a:rPr>
              <a:t>καθώς και </a:t>
            </a:r>
            <a:r>
              <a:rPr lang="el-GR" sz="2000" b="1" dirty="0">
                <a:latin typeface="Century Gothic" panose="020B0502020202020204" pitchFamily="34" charset="0"/>
              </a:rPr>
              <a:t>τη χρήση τους </a:t>
            </a:r>
            <a:r>
              <a:rPr lang="el-GR" sz="2000" b="1" dirty="0" smtClean="0">
                <a:latin typeface="Century Gothic" panose="020B0502020202020204" pitchFamily="34" charset="0"/>
              </a:rPr>
              <a:t>(κατά </a:t>
            </a:r>
            <a:r>
              <a:rPr lang="el-GR" sz="2000" b="1" dirty="0">
                <a:latin typeface="Century Gothic" panose="020B0502020202020204" pitchFamily="34" charset="0"/>
              </a:rPr>
              <a:t>τη διάρκεια του προγράμματος </a:t>
            </a:r>
            <a:r>
              <a:rPr lang="el-GR" sz="2000" b="1" dirty="0" smtClean="0">
                <a:latin typeface="Century Gothic" panose="020B0502020202020204" pitchFamily="34" charset="0"/>
              </a:rPr>
              <a:t> </a:t>
            </a:r>
            <a:r>
              <a:rPr lang="el-GR" sz="2000" b="1" dirty="0">
                <a:latin typeface="Century Gothic" panose="020B0502020202020204" pitchFamily="34" charset="0"/>
              </a:rPr>
              <a:t>και </a:t>
            </a:r>
            <a:r>
              <a:rPr lang="el-GR" sz="2000" b="1" dirty="0" smtClean="0">
                <a:latin typeface="Century Gothic" panose="020B0502020202020204" pitchFamily="34" charset="0"/>
              </a:rPr>
              <a:t>πέραν της λήξης του).</a:t>
            </a:r>
            <a:r>
              <a:rPr lang="el-GR" sz="2000" b="1" dirty="0">
                <a:latin typeface="Century Gothic" panose="020B0502020202020204" pitchFamily="34" charset="0"/>
              </a:rPr>
              <a:t/>
            </a:r>
            <a:br>
              <a:rPr lang="el-GR" sz="2000" b="1" dirty="0">
                <a:latin typeface="Century Gothic" panose="020B0502020202020204" pitchFamily="34" charset="0"/>
              </a:rPr>
            </a:br>
            <a:r>
              <a:rPr lang="el-GR" sz="2000" b="1" dirty="0">
                <a:latin typeface="Century Gothic" panose="020B0502020202020204" pitchFamily="34" charset="0"/>
              </a:rPr>
              <a:t/>
            </a:r>
            <a:br>
              <a:rPr lang="el-GR" sz="2000" b="1" dirty="0">
                <a:latin typeface="Century Gothic" panose="020B0502020202020204" pitchFamily="34" charset="0"/>
              </a:rPr>
            </a:br>
            <a:r>
              <a:rPr lang="el-GR" sz="2000" b="1" dirty="0" smtClean="0">
                <a:latin typeface="Century Gothic" panose="020B0502020202020204" pitchFamily="34" charset="0"/>
              </a:rPr>
              <a:t>-Γνωριμία με τα </a:t>
            </a:r>
            <a:r>
              <a:rPr lang="el-GR" sz="2000" b="1" dirty="0">
                <a:latin typeface="Century Gothic" panose="020B0502020202020204" pitchFamily="34" charset="0"/>
              </a:rPr>
              <a:t>χαρακτηριστικά ενός δημιουργικού </a:t>
            </a:r>
            <a:r>
              <a:rPr lang="el-GR" sz="2000" b="1" dirty="0" smtClean="0">
                <a:latin typeface="Century Gothic" panose="020B0502020202020204" pitchFamily="34" charset="0"/>
              </a:rPr>
              <a:t>εκπαιδευτικού: τρόπους </a:t>
            </a:r>
            <a:r>
              <a:rPr lang="el-GR" sz="2000" b="1" dirty="0">
                <a:latin typeface="Century Gothic" panose="020B0502020202020204" pitchFamily="34" charset="0"/>
              </a:rPr>
              <a:t>εργασίας και επιλογή  μεθόδων </a:t>
            </a:r>
            <a:r>
              <a:rPr lang="el-GR" sz="2000" b="1" dirty="0" smtClean="0">
                <a:latin typeface="Century Gothic" panose="020B0502020202020204" pitchFamily="34" charset="0"/>
              </a:rPr>
              <a:t>εργασίας.</a:t>
            </a:r>
            <a:r>
              <a:rPr lang="el-GR" sz="2000" b="1" dirty="0">
                <a:latin typeface="Century Gothic" panose="020B0502020202020204" pitchFamily="34" charset="0"/>
              </a:rPr>
              <a:t/>
            </a:r>
            <a:br>
              <a:rPr lang="el-GR" sz="2000" b="1" dirty="0">
                <a:latin typeface="Century Gothic" panose="020B0502020202020204" pitchFamily="34" charset="0"/>
              </a:rPr>
            </a:br>
            <a:r>
              <a:rPr lang="el-GR" sz="2000" b="1" dirty="0">
                <a:latin typeface="Century Gothic" panose="020B0502020202020204" pitchFamily="34" charset="0"/>
              </a:rPr>
              <a:t/>
            </a:r>
            <a:br>
              <a:rPr lang="el-GR" sz="2000" b="1" dirty="0">
                <a:latin typeface="Century Gothic" panose="020B0502020202020204" pitchFamily="34" charset="0"/>
              </a:rPr>
            </a:br>
            <a:r>
              <a:rPr lang="el-GR" sz="2000" b="1" dirty="0" smtClean="0">
                <a:latin typeface="Century Gothic" panose="020B0502020202020204" pitchFamily="34" charset="0"/>
              </a:rPr>
              <a:t>-</a:t>
            </a:r>
            <a:r>
              <a:rPr lang="el-GR" sz="2000" b="1" dirty="0">
                <a:latin typeface="Century Gothic" panose="020B0502020202020204" pitchFamily="34" charset="0"/>
              </a:rPr>
              <a:t>Σ</a:t>
            </a:r>
            <a:r>
              <a:rPr lang="el-GR" sz="2000" b="1" dirty="0" smtClean="0">
                <a:latin typeface="Century Gothic" panose="020B0502020202020204" pitchFamily="34" charset="0"/>
              </a:rPr>
              <a:t>υνειδητοποίηση </a:t>
            </a:r>
            <a:r>
              <a:rPr lang="el-GR" sz="2000" b="1" dirty="0">
                <a:latin typeface="Century Gothic" panose="020B0502020202020204" pitchFamily="34" charset="0"/>
              </a:rPr>
              <a:t>του ρόλου του εκπαιδευτικού στην ανάπτυξη της δημιουργικής σκέψης των μαθητών στη μάθηση.</a:t>
            </a:r>
            <a:br>
              <a:rPr lang="el-GR" sz="2000" b="1" dirty="0">
                <a:latin typeface="Century Gothic" panose="020B0502020202020204" pitchFamily="34" charset="0"/>
              </a:rPr>
            </a:br>
            <a:r>
              <a:rPr lang="el-GR" sz="2000" b="1" dirty="0">
                <a:latin typeface="Century Gothic" panose="020B0502020202020204" pitchFamily="34" charset="0"/>
              </a:rPr>
              <a:t/>
            </a:r>
            <a:br>
              <a:rPr lang="el-GR" sz="2000" b="1" dirty="0">
                <a:latin typeface="Century Gothic" panose="020B0502020202020204" pitchFamily="34" charset="0"/>
              </a:rPr>
            </a:br>
            <a:r>
              <a:rPr lang="el-GR" sz="2000" b="1" dirty="0">
                <a:latin typeface="Century Gothic" panose="020B0502020202020204" pitchFamily="34" charset="0"/>
              </a:rPr>
              <a:t>-Τρόποι ανάπτυξης της </a:t>
            </a:r>
            <a:r>
              <a:rPr lang="el-GR" sz="2000" b="1" dirty="0" smtClean="0">
                <a:latin typeface="Century Gothic" panose="020B0502020202020204" pitchFamily="34" charset="0"/>
              </a:rPr>
              <a:t>αυτενέργειας </a:t>
            </a:r>
            <a:r>
              <a:rPr lang="el-GR" sz="2000" b="1" dirty="0">
                <a:latin typeface="Century Gothic" panose="020B0502020202020204" pitchFamily="34" charset="0"/>
              </a:rPr>
              <a:t>και της δημιουργικότητας του μαθητή.</a:t>
            </a:r>
            <a:br>
              <a:rPr lang="el-GR" sz="2000" b="1" dirty="0">
                <a:latin typeface="Century Gothic" panose="020B0502020202020204" pitchFamily="34" charset="0"/>
              </a:rPr>
            </a:br>
            <a:endParaRPr lang="el-GR" sz="2000" dirty="0">
              <a:latin typeface="Century Gothic" panose="020B0502020202020204" pitchFamily="34" charset="0"/>
            </a:endParaRPr>
          </a:p>
        </p:txBody>
      </p:sp>
      <p:pic>
        <p:nvPicPr>
          <p:cNvPr id="3" name="Εικόνα 2">
            <a:extLst>
              <a:ext uri="{FF2B5EF4-FFF2-40B4-BE49-F238E27FC236}">
                <a16:creationId xmlns:a16="http://schemas.microsoft.com/office/drawing/2014/main" xmlns="" id="{D1C6A4CA-F230-430A-86E3-358E6EED0E36}"/>
              </a:ext>
            </a:extLst>
          </p:cNvPr>
          <p:cNvPicPr>
            <a:picLocks noChangeAspect="1"/>
          </p:cNvPicPr>
          <p:nvPr/>
        </p:nvPicPr>
        <p:blipFill>
          <a:blip r:embed="rId2"/>
          <a:stretch>
            <a:fillRect/>
          </a:stretch>
        </p:blipFill>
        <p:spPr>
          <a:xfrm>
            <a:off x="10630916" y="1"/>
            <a:ext cx="1653770" cy="1412776"/>
          </a:xfrm>
          <a:prstGeom prst="rect">
            <a:avLst/>
          </a:prstGeom>
        </p:spPr>
      </p:pic>
    </p:spTree>
    <p:extLst>
      <p:ext uri="{BB962C8B-B14F-4D97-AF65-F5344CB8AC3E}">
        <p14:creationId xmlns:p14="http://schemas.microsoft.com/office/powerpoint/2010/main" val="131586993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pPr rtl="0"/>
            <a:r>
              <a:rPr lang="el-GR" dirty="0"/>
              <a:t>   </a:t>
            </a:r>
            <a:endParaRPr lang="el-GR" b="1" dirty="0">
              <a:latin typeface="Century Gothic" panose="020B0502020202020204" pitchFamily="34" charset="0"/>
            </a:endParaRPr>
          </a:p>
        </p:txBody>
      </p:sp>
      <p:sp>
        <p:nvSpPr>
          <p:cNvPr id="14" name="Σύμβολο κράτησης θέσης περιεχομένου 13"/>
          <p:cNvSpPr>
            <a:spLocks noGrp="1"/>
          </p:cNvSpPr>
          <p:nvPr>
            <p:ph idx="1"/>
          </p:nvPr>
        </p:nvSpPr>
        <p:spPr>
          <a:xfrm>
            <a:off x="1218882" y="404664"/>
            <a:ext cx="10360501" cy="4462272"/>
          </a:xfrm>
        </p:spPr>
        <p:txBody>
          <a:bodyPr rtlCol="0">
            <a:normAutofit fontScale="92500"/>
          </a:bodyPr>
          <a:lstStyle/>
          <a:p>
            <a:r>
              <a:rPr lang="el-GR" dirty="0"/>
              <a:t>Το </a:t>
            </a:r>
            <a:r>
              <a:rPr lang="el-GR" dirty="0" smtClean="0"/>
              <a:t>πρόγραμμα </a:t>
            </a:r>
            <a:r>
              <a:rPr lang="el-GR" dirty="0"/>
              <a:t>έχει τίτλο "Ξέρω από πού </a:t>
            </a:r>
            <a:r>
              <a:rPr lang="el-GR" dirty="0" smtClean="0"/>
              <a:t>είμαι" </a:t>
            </a:r>
            <a:r>
              <a:rPr lang="el-GR" dirty="0"/>
              <a:t>και αφορά </a:t>
            </a:r>
            <a:r>
              <a:rPr lang="el-GR" dirty="0" smtClean="0"/>
              <a:t>στην </a:t>
            </a:r>
            <a:r>
              <a:rPr lang="el-GR" dirty="0"/>
              <a:t>πολιτιστική κληρονομιά. </a:t>
            </a:r>
          </a:p>
          <a:p>
            <a:r>
              <a:rPr lang="el-GR" dirty="0"/>
              <a:t>Η πολιτιστική κληρονομιά είναι ένας πολύ σημαντικός παράγοντας για την κοινωνική και οικονομική ανάπτυξη κάθε χώρας, γι' αυτό είναι εξαιρετικά σημαντικό να γνωρίζουν οι νέοι την αξία και τη σημασία της κληρονομιάς, </a:t>
            </a:r>
            <a:r>
              <a:rPr lang="el-GR" dirty="0" smtClean="0"/>
              <a:t>της πολιτιστικής κληρονομιάς </a:t>
            </a:r>
            <a:r>
              <a:rPr lang="el-GR" dirty="0"/>
              <a:t>των </a:t>
            </a:r>
            <a:r>
              <a:rPr lang="el-GR" dirty="0" smtClean="0"/>
              <a:t>ιδιαίτερων </a:t>
            </a:r>
            <a:r>
              <a:rPr lang="el-GR" dirty="0"/>
              <a:t>πατρίδων τους </a:t>
            </a:r>
            <a:r>
              <a:rPr lang="el-GR" dirty="0" smtClean="0"/>
              <a:t>(χωριά, πόλεις </a:t>
            </a:r>
            <a:r>
              <a:rPr lang="el-GR" dirty="0"/>
              <a:t>και περιφέρειες στις οποίες ζουν), της χώρας τους και φυσικά της Ευρώπης. </a:t>
            </a:r>
          </a:p>
          <a:p>
            <a:r>
              <a:rPr lang="el-GR" dirty="0"/>
              <a:t>Γνωρίζουμε ότι ο σύγχρονος νέος είναι ένα άτομο ανοιχτό σε </a:t>
            </a:r>
            <a:r>
              <a:rPr lang="el-GR" dirty="0" smtClean="0"/>
              <a:t>άλλους και </a:t>
            </a:r>
            <a:r>
              <a:rPr lang="el-GR" dirty="0"/>
              <a:t>με ευρείς </a:t>
            </a:r>
            <a:r>
              <a:rPr lang="el-GR" dirty="0" smtClean="0"/>
              <a:t>ορίζοντες. </a:t>
            </a:r>
            <a:r>
              <a:rPr lang="el-GR" dirty="0"/>
              <a:t>Γνωρίζοντας λοιπόν τις ρίζες τους και την </a:t>
            </a:r>
            <a:r>
              <a:rPr lang="el-GR" dirty="0" smtClean="0"/>
              <a:t>παράδοσή τους </a:t>
            </a:r>
            <a:r>
              <a:rPr lang="el-GR" dirty="0"/>
              <a:t>διαμορφώνονται, διδάσκονται και εκπαιδεύονται.</a:t>
            </a:r>
          </a:p>
          <a:p>
            <a:endParaRPr lang="el-GR" dirty="0">
              <a:latin typeface="Century Gothic" panose="020B0502020202020204" pitchFamily="34" charset="0"/>
            </a:endParaRPr>
          </a:p>
        </p:txBody>
      </p:sp>
      <p:pic>
        <p:nvPicPr>
          <p:cNvPr id="3" name="Εικόνα 2" descr="Εικόνα που περιέχει κείμενο&#10;&#10;Περιγραφή που δημιουργήθηκε αυτόματα">
            <a:extLst>
              <a:ext uri="{FF2B5EF4-FFF2-40B4-BE49-F238E27FC236}">
                <a16:creationId xmlns:a16="http://schemas.microsoft.com/office/drawing/2014/main" xmlns="" id="{53335EFF-2CD5-4D39-9775-44DB07351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980" y="5157192"/>
            <a:ext cx="7416824" cy="1426171"/>
          </a:xfrm>
          <a:prstGeom prst="rect">
            <a:avLst/>
          </a:prstGeom>
        </p:spPr>
      </p:pic>
    </p:spTree>
    <p:extLst>
      <p:ext uri="{BB962C8B-B14F-4D97-AF65-F5344CB8AC3E}">
        <p14:creationId xmlns:p14="http://schemas.microsoft.com/office/powerpoint/2010/main" val="35291143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C6BDDFB-E658-4605-8263-636B17399272}"/>
              </a:ext>
            </a:extLst>
          </p:cNvPr>
          <p:cNvSpPr>
            <a:spLocks noGrp="1"/>
          </p:cNvSpPr>
          <p:nvPr>
            <p:ph type="title"/>
          </p:nvPr>
        </p:nvSpPr>
        <p:spPr>
          <a:xfrm>
            <a:off x="1125860" y="0"/>
            <a:ext cx="10360501" cy="634083"/>
          </a:xfrm>
        </p:spPr>
        <p:txBody>
          <a:bodyPr/>
          <a:lstStyle/>
          <a:p>
            <a:pPr algn="ctr"/>
            <a:r>
              <a:rPr lang="el-GR" dirty="0"/>
              <a:t>Η ΣΥΜΜΕΤΟΧΗ ΣΤΟ ΠΡΟΓΡΑΜΜΑ</a:t>
            </a:r>
          </a:p>
        </p:txBody>
      </p:sp>
      <p:sp>
        <p:nvSpPr>
          <p:cNvPr id="3" name="Θέση περιεχομένου 2">
            <a:extLst>
              <a:ext uri="{FF2B5EF4-FFF2-40B4-BE49-F238E27FC236}">
                <a16:creationId xmlns:a16="http://schemas.microsoft.com/office/drawing/2014/main" xmlns="" id="{6C5D9313-3D1E-49C5-9406-7E68CCA4B376}"/>
              </a:ext>
            </a:extLst>
          </p:cNvPr>
          <p:cNvSpPr>
            <a:spLocks noGrp="1"/>
          </p:cNvSpPr>
          <p:nvPr>
            <p:ph idx="1"/>
          </p:nvPr>
        </p:nvSpPr>
        <p:spPr>
          <a:xfrm>
            <a:off x="609441" y="837329"/>
            <a:ext cx="11579384" cy="6020671"/>
          </a:xfrm>
        </p:spPr>
        <p:txBody>
          <a:bodyPr>
            <a:normAutofit fontScale="85000" lnSpcReduction="20000"/>
          </a:bodyPr>
          <a:lstStyle/>
          <a:p>
            <a:r>
              <a:rPr lang="el-GR" dirty="0"/>
              <a:t>Το έργο περιλαμβάνει 6 σχολεία από 6 χώρες: την Πολωνία, την Ισπανία, την Ιταλία, την Ελλάδα, την Ουγγαρία και την Κροατία.</a:t>
            </a:r>
          </a:p>
          <a:p>
            <a:r>
              <a:rPr lang="el-GR" dirty="0"/>
              <a:t>Η </a:t>
            </a:r>
            <a:r>
              <a:rPr lang="el-GR" dirty="0" smtClean="0"/>
              <a:t>συμμετοχή </a:t>
            </a:r>
            <a:r>
              <a:rPr lang="el-GR" dirty="0"/>
              <a:t>στο </a:t>
            </a:r>
            <a:r>
              <a:rPr lang="el-GR" dirty="0" smtClean="0"/>
              <a:t>πρόγραμμα μας έδωσε </a:t>
            </a:r>
            <a:r>
              <a:rPr lang="el-GR" dirty="0"/>
              <a:t>την ευκαιρία να γνωρίσουμε τους πολιτισμούς και τις παραδόσεις άλλων χωρών, ενισχύοντας τον σεβασμό προς τους άλλους </a:t>
            </a:r>
            <a:r>
              <a:rPr lang="el-GR" dirty="0" smtClean="0"/>
              <a:t>αλλά και μεταξύ </a:t>
            </a:r>
            <a:r>
              <a:rPr lang="el-GR" dirty="0"/>
              <a:t>των μαθητών.</a:t>
            </a:r>
          </a:p>
          <a:p>
            <a:r>
              <a:rPr lang="el-GR" dirty="0"/>
              <a:t>Η συνεργασία  ενίσχυσε το ανοικτό πνεύμα, την ανεκτικότητα και το σεβασμό των μαθητών, ανεξάρτητα από τις πολιτισμικές </a:t>
            </a:r>
            <a:r>
              <a:rPr lang="el-GR" dirty="0" smtClean="0"/>
              <a:t>διαφορές. Ισχυροποίησε </a:t>
            </a:r>
            <a:r>
              <a:rPr lang="el-GR" dirty="0"/>
              <a:t>το κίνητρο για την εκμάθηση ξένων γλωσσών, αύξησε το επίπεδο γλωσσικών δεξιοτήτων και των γνώσεων ΤΠΕ και  επέτρεψε την  απόκτηση διάφορων άλλων δεξιοτήτων. </a:t>
            </a:r>
          </a:p>
          <a:p>
            <a:r>
              <a:rPr lang="el-GR" dirty="0"/>
              <a:t>Κατά τη διάρκεια του έργου αναπτύχθηκαν οι δεξιότητες των μαθητών στα αντικείμενα των εικαστικών, της μουσικής, της </a:t>
            </a:r>
            <a:r>
              <a:rPr lang="el-GR" dirty="0" smtClean="0"/>
              <a:t>πληροφορικής, </a:t>
            </a:r>
            <a:r>
              <a:rPr lang="el-GR" dirty="0"/>
              <a:t>της γλώσσας. </a:t>
            </a:r>
          </a:p>
          <a:p>
            <a:r>
              <a:rPr lang="el-GR" dirty="0"/>
              <a:t>Ξυπνήσαμε την περιέργειά τους, ενθαρρύνοντάς τους να διεισδύσουν στο παρελθόν χρησιμοποιώντας μια ποικιλία εργαλείων. </a:t>
            </a:r>
          </a:p>
          <a:p>
            <a:r>
              <a:rPr lang="el-GR" dirty="0"/>
              <a:t>Ο ρόλος των εκπαιδευτικών ενέπνευσε τους μαθητές σε καινοτόμες δραστηριότητες με τη χρήση ενδιαφερουσών, σύγχρονων μεθόδων, χρησιμοποιώντας εργαλεία ΤΠΕ. Το αποτέλεσμα είναι διδακτικά σενάρια και διδακτικά βοηθήματα βασισμένα στις ΤΠΕ που αναπτύχθηκαν μέσω της ανταλλαγής εμπειριών μεταξύ των </a:t>
            </a:r>
            <a:r>
              <a:rPr lang="el-GR" dirty="0" smtClean="0"/>
              <a:t>εταίρων.</a:t>
            </a:r>
            <a:endParaRPr lang="el-GR" dirty="0"/>
          </a:p>
          <a:p>
            <a:endParaRPr lang="el-GR" dirty="0"/>
          </a:p>
        </p:txBody>
      </p:sp>
    </p:spTree>
    <p:extLst>
      <p:ext uri="{BB962C8B-B14F-4D97-AF65-F5344CB8AC3E}">
        <p14:creationId xmlns:p14="http://schemas.microsoft.com/office/powerpoint/2010/main" val="236613626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E6373705-BAB3-425D-A6EF-6EB6014951E5}"/>
              </a:ext>
            </a:extLst>
          </p:cNvPr>
          <p:cNvGrpSpPr/>
          <p:nvPr/>
        </p:nvGrpSpPr>
        <p:grpSpPr>
          <a:xfrm>
            <a:off x="1269876" y="1425145"/>
            <a:ext cx="10440856" cy="1846199"/>
            <a:chOff x="2136285" y="1595510"/>
            <a:chExt cx="7280586" cy="1453631"/>
          </a:xfrm>
        </p:grpSpPr>
        <p:sp>
          <p:nvSpPr>
            <p:cNvPr id="3" name="Parallelogram 3">
              <a:extLst>
                <a:ext uri="{FF2B5EF4-FFF2-40B4-BE49-F238E27FC236}">
                  <a16:creationId xmlns:a16="http://schemas.microsoft.com/office/drawing/2014/main" xmlns="" id="{430E44C0-4EB8-4BB0-B456-FA7DC64C673B}"/>
                </a:ext>
              </a:extLst>
            </p:cNvPr>
            <p:cNvSpPr/>
            <p:nvPr/>
          </p:nvSpPr>
          <p:spPr>
            <a:xfrm>
              <a:off x="3820847" y="1935564"/>
              <a:ext cx="5260062" cy="1113577"/>
            </a:xfrm>
            <a:prstGeom prst="parallelogram">
              <a:avLst/>
            </a:prstGeom>
            <a:solidFill>
              <a:srgbClr val="F36F1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4" name="Oval 4">
              <a:extLst>
                <a:ext uri="{FF2B5EF4-FFF2-40B4-BE49-F238E27FC236}">
                  <a16:creationId xmlns:a16="http://schemas.microsoft.com/office/drawing/2014/main" xmlns="" id="{E1134E39-ED25-47AD-AE9A-1C7FFFF92DB3}"/>
                </a:ext>
              </a:extLst>
            </p:cNvPr>
            <p:cNvSpPr/>
            <p:nvPr/>
          </p:nvSpPr>
          <p:spPr>
            <a:xfrm>
              <a:off x="8374455" y="2044205"/>
              <a:ext cx="1042416" cy="896293"/>
            </a:xfrm>
            <a:prstGeom prst="ellipse">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36F13"/>
                  </a:solidFill>
                  <a:effectLst/>
                  <a:uLnTx/>
                  <a:uFillTx/>
                  <a:latin typeface="Calibri"/>
                  <a:ea typeface="+mn-ea"/>
                  <a:cs typeface="+mn-cs"/>
                </a:rPr>
                <a:t>01</a:t>
              </a:r>
            </a:p>
          </p:txBody>
        </p:sp>
        <p:sp>
          <p:nvSpPr>
            <p:cNvPr id="5" name="Parallelogram 5">
              <a:extLst>
                <a:ext uri="{FF2B5EF4-FFF2-40B4-BE49-F238E27FC236}">
                  <a16:creationId xmlns:a16="http://schemas.microsoft.com/office/drawing/2014/main" xmlns="" id="{F19CEB5F-97E7-43AD-A0D5-627813F76FCA}"/>
                </a:ext>
              </a:extLst>
            </p:cNvPr>
            <p:cNvSpPr/>
            <p:nvPr/>
          </p:nvSpPr>
          <p:spPr>
            <a:xfrm>
              <a:off x="2136285" y="1595510"/>
              <a:ext cx="6048332" cy="1113577"/>
            </a:xfrm>
            <a:prstGeom prst="parallelogram">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xmlns="" id="{0D1FF45B-052E-4A71-8C3F-AFBEED77EA20}"/>
              </a:ext>
            </a:extLst>
          </p:cNvPr>
          <p:cNvSpPr txBox="1"/>
          <p:nvPr/>
        </p:nvSpPr>
        <p:spPr>
          <a:xfrm>
            <a:off x="1125860" y="231892"/>
            <a:ext cx="10873208" cy="1200329"/>
          </a:xfrm>
          <a:prstGeom prst="rect">
            <a:avLst/>
          </a:prstGeom>
          <a:noFill/>
        </p:spPr>
        <p:txBody>
          <a:bodyPr wrap="square" rtlCol="0">
            <a:spAutoFit/>
          </a:bodyPr>
          <a:lstStyle/>
          <a:p>
            <a:pPr algn="ctr"/>
            <a:r>
              <a:rPr lang="el-GR" sz="3600" b="1" dirty="0">
                <a:latin typeface="Century Gothic" panose="020B0502020202020204" pitchFamily="34" charset="0"/>
              </a:rPr>
              <a:t>Συνεισφορά του προγράμματος στο σχολείο</a:t>
            </a:r>
          </a:p>
          <a:p>
            <a:pPr algn="ctr"/>
            <a:r>
              <a:rPr lang="el-GR" sz="3600" b="1" dirty="0">
                <a:latin typeface="Century Gothic" panose="020B0502020202020204" pitchFamily="34" charset="0"/>
              </a:rPr>
              <a:t>(μαθητές – εκπαιδευτικοί) /1</a:t>
            </a:r>
          </a:p>
        </p:txBody>
      </p:sp>
      <p:sp>
        <p:nvSpPr>
          <p:cNvPr id="6" name="Ορθογώνιο 5">
            <a:extLst>
              <a:ext uri="{FF2B5EF4-FFF2-40B4-BE49-F238E27FC236}">
                <a16:creationId xmlns:a16="http://schemas.microsoft.com/office/drawing/2014/main" xmlns="" id="{A51460AB-159F-4AE2-A8B0-0B0E7D279767}"/>
              </a:ext>
            </a:extLst>
          </p:cNvPr>
          <p:cNvSpPr/>
          <p:nvPr/>
        </p:nvSpPr>
        <p:spPr>
          <a:xfrm>
            <a:off x="1957196" y="1565289"/>
            <a:ext cx="7593600" cy="461665"/>
          </a:xfrm>
          <a:prstGeom prst="rect">
            <a:avLst/>
          </a:prstGeom>
        </p:spPr>
        <p:txBody>
          <a:bodyPr wrap="square">
            <a:spAutoFit/>
          </a:bodyPr>
          <a:lstStyle/>
          <a:p>
            <a:r>
              <a:rPr lang="el-GR" dirty="0">
                <a:solidFill>
                  <a:schemeClr val="accent6">
                    <a:lumMod val="75000"/>
                  </a:schemeClr>
                </a:solidFill>
                <a:latin typeface="Century Gothic" panose="020B0502020202020204" pitchFamily="34" charset="0"/>
                <a:ea typeface="Times New Roman" panose="02020603050405020304" pitchFamily="18" charset="0"/>
              </a:rPr>
              <a:t> </a:t>
            </a:r>
            <a:endParaRPr lang="el-GR" dirty="0">
              <a:solidFill>
                <a:schemeClr val="accent6">
                  <a:lumMod val="75000"/>
                </a:schemeClr>
              </a:solidFill>
              <a:latin typeface="Century Gothic" panose="020B0502020202020204" pitchFamily="34" charset="0"/>
            </a:endParaRPr>
          </a:p>
        </p:txBody>
      </p:sp>
      <p:grpSp>
        <p:nvGrpSpPr>
          <p:cNvPr id="8" name="Group 6">
            <a:extLst>
              <a:ext uri="{FF2B5EF4-FFF2-40B4-BE49-F238E27FC236}">
                <a16:creationId xmlns:a16="http://schemas.microsoft.com/office/drawing/2014/main" xmlns="" id="{CBC40733-B6C3-4B8D-8EE4-946EEEF98C7F}"/>
              </a:ext>
            </a:extLst>
          </p:cNvPr>
          <p:cNvGrpSpPr/>
          <p:nvPr/>
        </p:nvGrpSpPr>
        <p:grpSpPr>
          <a:xfrm>
            <a:off x="886463" y="3133361"/>
            <a:ext cx="10784407" cy="1907629"/>
            <a:chOff x="2794030" y="1595510"/>
            <a:chExt cx="6622841" cy="1453631"/>
          </a:xfrm>
        </p:grpSpPr>
        <p:sp>
          <p:nvSpPr>
            <p:cNvPr id="9" name="Parallelogram 7">
              <a:extLst>
                <a:ext uri="{FF2B5EF4-FFF2-40B4-BE49-F238E27FC236}">
                  <a16:creationId xmlns:a16="http://schemas.microsoft.com/office/drawing/2014/main" xmlns="" id="{006D7379-F073-4D0C-8266-D5E0839AF95B}"/>
                </a:ext>
              </a:extLst>
            </p:cNvPr>
            <p:cNvSpPr/>
            <p:nvPr/>
          </p:nvSpPr>
          <p:spPr>
            <a:xfrm>
              <a:off x="3820847" y="1935564"/>
              <a:ext cx="5260062" cy="1113577"/>
            </a:xfrm>
            <a:prstGeom prst="parallelogram">
              <a:avLst/>
            </a:prstGeom>
            <a:solidFill>
              <a:schemeClr val="accent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sp>
          <p:nvSpPr>
            <p:cNvPr id="10" name="Oval 8">
              <a:extLst>
                <a:ext uri="{FF2B5EF4-FFF2-40B4-BE49-F238E27FC236}">
                  <a16:creationId xmlns:a16="http://schemas.microsoft.com/office/drawing/2014/main" xmlns="" id="{01EBC979-F7CA-4929-BB59-5B355DD692B2}"/>
                </a:ext>
              </a:extLst>
            </p:cNvPr>
            <p:cNvSpPr/>
            <p:nvPr/>
          </p:nvSpPr>
          <p:spPr>
            <a:xfrm>
              <a:off x="8495035" y="2044205"/>
              <a:ext cx="921836" cy="896293"/>
            </a:xfrm>
            <a:prstGeom prst="ellipse">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6"/>
                  </a:solidFill>
                  <a:effectLst/>
                  <a:uLnTx/>
                  <a:uFillTx/>
                  <a:latin typeface="Calibri" panose="020F0502020204030204"/>
                </a:rPr>
                <a:t>02</a:t>
              </a:r>
            </a:p>
          </p:txBody>
        </p:sp>
        <p:sp>
          <p:nvSpPr>
            <p:cNvPr id="11" name="Parallelogram 9">
              <a:extLst>
                <a:ext uri="{FF2B5EF4-FFF2-40B4-BE49-F238E27FC236}">
                  <a16:creationId xmlns:a16="http://schemas.microsoft.com/office/drawing/2014/main" xmlns="" id="{C722E847-A727-4F2A-A4A5-891E38D72025}"/>
                </a:ext>
              </a:extLst>
            </p:cNvPr>
            <p:cNvSpPr/>
            <p:nvPr/>
          </p:nvSpPr>
          <p:spPr>
            <a:xfrm>
              <a:off x="2794030" y="1595510"/>
              <a:ext cx="5390586" cy="1113577"/>
            </a:xfrm>
            <a:prstGeom prst="parallelogram">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lumMod val="50000"/>
                  </a:sysClr>
                </a:solidFill>
                <a:effectLst/>
                <a:uLnTx/>
                <a:uFillTx/>
                <a:latin typeface="Calibri" panose="020F0502020204030204"/>
              </a:endParaRPr>
            </a:p>
          </p:txBody>
        </p:sp>
      </p:grpSp>
      <p:sp>
        <p:nvSpPr>
          <p:cNvPr id="14" name="Ορθογώνιο 13">
            <a:extLst>
              <a:ext uri="{FF2B5EF4-FFF2-40B4-BE49-F238E27FC236}">
                <a16:creationId xmlns:a16="http://schemas.microsoft.com/office/drawing/2014/main" xmlns="" id="{30FB2DF0-6264-4818-95DA-83B392468724}"/>
              </a:ext>
            </a:extLst>
          </p:cNvPr>
          <p:cNvSpPr/>
          <p:nvPr/>
        </p:nvSpPr>
        <p:spPr>
          <a:xfrm>
            <a:off x="1830551" y="1591698"/>
            <a:ext cx="7833757" cy="830997"/>
          </a:xfrm>
          <a:prstGeom prst="rect">
            <a:avLst/>
          </a:prstGeom>
        </p:spPr>
        <p:txBody>
          <a:bodyPr wrap="square">
            <a:spAutoFit/>
          </a:bodyPr>
          <a:lstStyle/>
          <a:p>
            <a:r>
              <a:rPr lang="el-GR" b="1" dirty="0">
                <a:solidFill>
                  <a:schemeClr val="bg2"/>
                </a:solidFill>
                <a:latin typeface="Century Gothic" panose="020B0502020202020204" pitchFamily="34" charset="0"/>
                <a:ea typeface="Calibri" panose="020F0502020204030204" pitchFamily="34" charset="0"/>
              </a:rPr>
              <a:t>Η εκπαιδευτική διαδικασία εμπλουτίστηκε με στοιχεία σχετικά με την πολιτιστική κληρονομιά</a:t>
            </a:r>
            <a:endParaRPr lang="el-GR" b="1" dirty="0">
              <a:solidFill>
                <a:schemeClr val="bg2"/>
              </a:solidFill>
              <a:latin typeface="Century Gothic" panose="020B0502020202020204" pitchFamily="34" charset="0"/>
            </a:endParaRPr>
          </a:p>
        </p:txBody>
      </p:sp>
      <p:sp>
        <p:nvSpPr>
          <p:cNvPr id="15" name="Ορθογώνιο 14">
            <a:extLst>
              <a:ext uri="{FF2B5EF4-FFF2-40B4-BE49-F238E27FC236}">
                <a16:creationId xmlns:a16="http://schemas.microsoft.com/office/drawing/2014/main" xmlns="" id="{10ED74C8-35A4-4AB7-ABDB-9989AC9B8C9A}"/>
              </a:ext>
            </a:extLst>
          </p:cNvPr>
          <p:cNvSpPr/>
          <p:nvPr/>
        </p:nvSpPr>
        <p:spPr>
          <a:xfrm>
            <a:off x="1833873" y="3157979"/>
            <a:ext cx="6092825" cy="1366528"/>
          </a:xfrm>
          <a:prstGeom prst="rect">
            <a:avLst/>
          </a:prstGeom>
        </p:spPr>
        <p:txBody>
          <a:bodyPr>
            <a:spAutoFit/>
          </a:bodyPr>
          <a:lstStyle/>
          <a:p>
            <a:pPr algn="just">
              <a:lnSpc>
                <a:spcPct val="115000"/>
              </a:lnSpc>
              <a:spcAft>
                <a:spcPts val="1000"/>
              </a:spcAft>
            </a:pPr>
            <a:r>
              <a:rPr lang="el-GR" b="1" dirty="0" smtClean="0">
                <a:solidFill>
                  <a:schemeClr val="bg2"/>
                </a:solidFill>
                <a:latin typeface="Century Gothic" panose="020B0502020202020204" pitchFamily="34" charset="0"/>
                <a:ea typeface="Calibri" panose="020F0502020204030204" pitchFamily="34" charset="0"/>
                <a:cs typeface="Times New Roman" panose="02020603050405020304" pitchFamily="18" charset="0"/>
              </a:rPr>
              <a:t>Διαμορφώθηκε στάση </a:t>
            </a:r>
            <a:r>
              <a:rPr lang="el-GR" b="1" dirty="0">
                <a:solidFill>
                  <a:schemeClr val="bg2"/>
                </a:solidFill>
                <a:latin typeface="Century Gothic" panose="020B0502020202020204" pitchFamily="34" charset="0"/>
                <a:ea typeface="Calibri" panose="020F0502020204030204" pitchFamily="34" charset="0"/>
                <a:cs typeface="Times New Roman" panose="02020603050405020304" pitchFamily="18" charset="0"/>
              </a:rPr>
              <a:t>σεβασμού, ανοχής και ανοίγματος προς άλλους πολιτισμούς</a:t>
            </a:r>
          </a:p>
        </p:txBody>
      </p:sp>
      <p:grpSp>
        <p:nvGrpSpPr>
          <p:cNvPr id="16" name="Group 6">
            <a:extLst>
              <a:ext uri="{FF2B5EF4-FFF2-40B4-BE49-F238E27FC236}">
                <a16:creationId xmlns:a16="http://schemas.microsoft.com/office/drawing/2014/main" xmlns="" id="{90E273A0-38A6-438C-94B9-642D67420A87}"/>
              </a:ext>
            </a:extLst>
          </p:cNvPr>
          <p:cNvGrpSpPr/>
          <p:nvPr/>
        </p:nvGrpSpPr>
        <p:grpSpPr>
          <a:xfrm>
            <a:off x="621804" y="4942036"/>
            <a:ext cx="11088928" cy="1907629"/>
            <a:chOff x="2607020" y="1595510"/>
            <a:chExt cx="6809851" cy="1453631"/>
          </a:xfrm>
        </p:grpSpPr>
        <p:sp>
          <p:nvSpPr>
            <p:cNvPr id="17" name="Parallelogram 7">
              <a:extLst>
                <a:ext uri="{FF2B5EF4-FFF2-40B4-BE49-F238E27FC236}">
                  <a16:creationId xmlns:a16="http://schemas.microsoft.com/office/drawing/2014/main" xmlns="" id="{DAE37A40-F367-47CC-BA41-A55C42F4F7F0}"/>
                </a:ext>
              </a:extLst>
            </p:cNvPr>
            <p:cNvSpPr/>
            <p:nvPr/>
          </p:nvSpPr>
          <p:spPr>
            <a:xfrm>
              <a:off x="3820847" y="1935564"/>
              <a:ext cx="5260062" cy="1113577"/>
            </a:xfrm>
            <a:prstGeom prst="parallelogram">
              <a:avLst/>
            </a:prstGeom>
            <a:solidFill>
              <a:srgbClr val="EE2227"/>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sp>
          <p:nvSpPr>
            <p:cNvPr id="18" name="Oval 8">
              <a:extLst>
                <a:ext uri="{FF2B5EF4-FFF2-40B4-BE49-F238E27FC236}">
                  <a16:creationId xmlns:a16="http://schemas.microsoft.com/office/drawing/2014/main" xmlns="" id="{3D21A043-06EF-447B-ACE8-BA5AA23A2D4D}"/>
                </a:ext>
              </a:extLst>
            </p:cNvPr>
            <p:cNvSpPr/>
            <p:nvPr/>
          </p:nvSpPr>
          <p:spPr>
            <a:xfrm>
              <a:off x="8495035" y="2044205"/>
              <a:ext cx="921836" cy="896293"/>
            </a:xfrm>
            <a:prstGeom prst="ellipse">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E2227"/>
                  </a:solidFill>
                  <a:effectLst/>
                  <a:uLnTx/>
                  <a:uFillTx/>
                  <a:latin typeface="Calibri" panose="020F0502020204030204"/>
                </a:rPr>
                <a:t>02</a:t>
              </a:r>
            </a:p>
          </p:txBody>
        </p:sp>
        <p:sp>
          <p:nvSpPr>
            <p:cNvPr id="19" name="Parallelogram 9">
              <a:extLst>
                <a:ext uri="{FF2B5EF4-FFF2-40B4-BE49-F238E27FC236}">
                  <a16:creationId xmlns:a16="http://schemas.microsoft.com/office/drawing/2014/main" xmlns="" id="{EFBAF2BC-4175-4444-9ABE-3E0A73EE5CFC}"/>
                </a:ext>
              </a:extLst>
            </p:cNvPr>
            <p:cNvSpPr/>
            <p:nvPr/>
          </p:nvSpPr>
          <p:spPr>
            <a:xfrm>
              <a:off x="2607020" y="1595510"/>
              <a:ext cx="5660291" cy="1344988"/>
            </a:xfrm>
            <a:prstGeom prst="parallelogram">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b="1" dirty="0">
                  <a:solidFill>
                    <a:schemeClr val="bg2"/>
                  </a:solidFill>
                  <a:latin typeface="Century Gothic" panose="020B0502020202020204" pitchFamily="34" charset="0"/>
                </a:rPr>
                <a:t>Ο προγραμματισμός του σχολείου είναι ευθυγραμμισμένος με το συγκεκριμένο πρόγραμμα και η συνεργασία μεταξύ των εκπαιδευτικών είναι εντονότερη </a:t>
              </a:r>
              <a:endParaRPr kumimoji="0" lang="en-US" sz="2400" b="1" i="0" u="none" strike="noStrike" kern="1200" cap="none" spc="0" normalizeH="0" baseline="0" noProof="0" dirty="0">
                <a:ln>
                  <a:noFill/>
                </a:ln>
                <a:solidFill>
                  <a:schemeClr val="bg2"/>
                </a:solidFill>
                <a:effectLst/>
                <a:uLnTx/>
                <a:uFillTx/>
                <a:latin typeface="Century Gothic" panose="020B0502020202020204" pitchFamily="34" charset="0"/>
              </a:endParaRPr>
            </a:p>
          </p:txBody>
        </p:sp>
      </p:grpSp>
    </p:spTree>
    <p:extLst>
      <p:ext uri="{BB962C8B-B14F-4D97-AF65-F5344CB8AC3E}">
        <p14:creationId xmlns:p14="http://schemas.microsoft.com/office/powerpoint/2010/main" val="18819009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0-#ppt_w/2"/>
                                          </p:val>
                                        </p:tav>
                                        <p:tav tm="100000">
                                          <p:val>
                                            <p:strVal val="#ppt_x"/>
                                          </p:val>
                                        </p:tav>
                                      </p:tavLst>
                                    </p:anim>
                                    <p:anim calcmode="lin" valueType="num">
                                      <p:cBhvr additive="base">
                                        <p:cTn id="1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E6373705-BAB3-425D-A6EF-6EB6014951E5}"/>
              </a:ext>
            </a:extLst>
          </p:cNvPr>
          <p:cNvGrpSpPr/>
          <p:nvPr/>
        </p:nvGrpSpPr>
        <p:grpSpPr>
          <a:xfrm>
            <a:off x="1342036" y="958808"/>
            <a:ext cx="10440856" cy="1846199"/>
            <a:chOff x="2136285" y="1595510"/>
            <a:chExt cx="7280586" cy="1453631"/>
          </a:xfrm>
        </p:grpSpPr>
        <p:sp>
          <p:nvSpPr>
            <p:cNvPr id="3" name="Parallelogram 3">
              <a:extLst>
                <a:ext uri="{FF2B5EF4-FFF2-40B4-BE49-F238E27FC236}">
                  <a16:creationId xmlns:a16="http://schemas.microsoft.com/office/drawing/2014/main" xmlns="" id="{430E44C0-4EB8-4BB0-B456-FA7DC64C673B}"/>
                </a:ext>
              </a:extLst>
            </p:cNvPr>
            <p:cNvSpPr/>
            <p:nvPr/>
          </p:nvSpPr>
          <p:spPr>
            <a:xfrm>
              <a:off x="3820847" y="1935564"/>
              <a:ext cx="5260062" cy="1113577"/>
            </a:xfrm>
            <a:prstGeom prst="parallelogram">
              <a:avLst/>
            </a:prstGeom>
            <a:solidFill>
              <a:srgbClr val="F36F1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4" name="Oval 4">
              <a:extLst>
                <a:ext uri="{FF2B5EF4-FFF2-40B4-BE49-F238E27FC236}">
                  <a16:creationId xmlns:a16="http://schemas.microsoft.com/office/drawing/2014/main" xmlns="" id="{E1134E39-ED25-47AD-AE9A-1C7FFFF92DB3}"/>
                </a:ext>
              </a:extLst>
            </p:cNvPr>
            <p:cNvSpPr/>
            <p:nvPr/>
          </p:nvSpPr>
          <p:spPr>
            <a:xfrm>
              <a:off x="8374455" y="2044205"/>
              <a:ext cx="1042416" cy="896293"/>
            </a:xfrm>
            <a:prstGeom prst="ellipse">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36F13"/>
                  </a:solidFill>
                  <a:effectLst/>
                  <a:uLnTx/>
                  <a:uFillTx/>
                  <a:latin typeface="Calibri"/>
                  <a:ea typeface="+mn-ea"/>
                  <a:cs typeface="+mn-cs"/>
                </a:rPr>
                <a:t>0</a:t>
              </a:r>
              <a:r>
                <a:rPr kumimoji="0" lang="el-GR" sz="4000" b="1" i="0" u="none" strike="noStrike" kern="1200" cap="none" spc="0" normalizeH="0" baseline="0" noProof="0" dirty="0">
                  <a:ln>
                    <a:noFill/>
                  </a:ln>
                  <a:solidFill>
                    <a:srgbClr val="F36F13"/>
                  </a:solidFill>
                  <a:effectLst/>
                  <a:uLnTx/>
                  <a:uFillTx/>
                  <a:latin typeface="Calibri"/>
                  <a:ea typeface="+mn-ea"/>
                  <a:cs typeface="+mn-cs"/>
                </a:rPr>
                <a:t>3</a:t>
              </a:r>
              <a:endParaRPr kumimoji="0" lang="en-US" sz="4000" b="1" i="0" u="none" strike="noStrike" kern="1200" cap="none" spc="0" normalizeH="0" baseline="0" noProof="0" dirty="0">
                <a:ln>
                  <a:noFill/>
                </a:ln>
                <a:solidFill>
                  <a:srgbClr val="F36F13"/>
                </a:solidFill>
                <a:effectLst/>
                <a:uLnTx/>
                <a:uFillTx/>
                <a:latin typeface="Calibri"/>
                <a:ea typeface="+mn-ea"/>
                <a:cs typeface="+mn-cs"/>
              </a:endParaRPr>
            </a:p>
          </p:txBody>
        </p:sp>
        <p:sp>
          <p:nvSpPr>
            <p:cNvPr id="5" name="Parallelogram 5">
              <a:extLst>
                <a:ext uri="{FF2B5EF4-FFF2-40B4-BE49-F238E27FC236}">
                  <a16:creationId xmlns:a16="http://schemas.microsoft.com/office/drawing/2014/main" xmlns="" id="{F19CEB5F-97E7-43AD-A0D5-627813F76FCA}"/>
                </a:ext>
              </a:extLst>
            </p:cNvPr>
            <p:cNvSpPr/>
            <p:nvPr/>
          </p:nvSpPr>
          <p:spPr>
            <a:xfrm>
              <a:off x="2136285" y="1595510"/>
              <a:ext cx="6048332" cy="1113577"/>
            </a:xfrm>
            <a:prstGeom prst="parallelogram">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xmlns="" id="{0D1FF45B-052E-4A71-8C3F-AFBEED77EA20}"/>
              </a:ext>
            </a:extLst>
          </p:cNvPr>
          <p:cNvSpPr txBox="1"/>
          <p:nvPr/>
        </p:nvSpPr>
        <p:spPr>
          <a:xfrm>
            <a:off x="1125860" y="231892"/>
            <a:ext cx="10873208" cy="646331"/>
          </a:xfrm>
          <a:prstGeom prst="rect">
            <a:avLst/>
          </a:prstGeom>
          <a:noFill/>
        </p:spPr>
        <p:txBody>
          <a:bodyPr wrap="square" rtlCol="0">
            <a:spAutoFit/>
          </a:bodyPr>
          <a:lstStyle/>
          <a:p>
            <a:r>
              <a:rPr lang="el-GR" sz="3600" b="1" dirty="0">
                <a:latin typeface="Century Gothic" panose="020B0502020202020204" pitchFamily="34" charset="0"/>
              </a:rPr>
              <a:t>Συνεισφορά του προγράμματος στο σχολείο/ 2</a:t>
            </a:r>
          </a:p>
        </p:txBody>
      </p:sp>
      <p:sp>
        <p:nvSpPr>
          <p:cNvPr id="6" name="Ορθογώνιο 5">
            <a:extLst>
              <a:ext uri="{FF2B5EF4-FFF2-40B4-BE49-F238E27FC236}">
                <a16:creationId xmlns:a16="http://schemas.microsoft.com/office/drawing/2014/main" xmlns="" id="{A51460AB-159F-4AE2-A8B0-0B0E7D279767}"/>
              </a:ext>
            </a:extLst>
          </p:cNvPr>
          <p:cNvSpPr/>
          <p:nvPr/>
        </p:nvSpPr>
        <p:spPr>
          <a:xfrm>
            <a:off x="1957196" y="1565289"/>
            <a:ext cx="7593600" cy="461665"/>
          </a:xfrm>
          <a:prstGeom prst="rect">
            <a:avLst/>
          </a:prstGeom>
        </p:spPr>
        <p:txBody>
          <a:bodyPr wrap="square">
            <a:spAutoFit/>
          </a:bodyPr>
          <a:lstStyle/>
          <a:p>
            <a:r>
              <a:rPr lang="el-GR" dirty="0">
                <a:solidFill>
                  <a:schemeClr val="accent6">
                    <a:lumMod val="75000"/>
                  </a:schemeClr>
                </a:solidFill>
                <a:latin typeface="Century Gothic" panose="020B0502020202020204" pitchFamily="34" charset="0"/>
                <a:ea typeface="Times New Roman" panose="02020603050405020304" pitchFamily="18" charset="0"/>
              </a:rPr>
              <a:t> </a:t>
            </a:r>
            <a:endParaRPr lang="el-GR" dirty="0">
              <a:solidFill>
                <a:schemeClr val="accent6">
                  <a:lumMod val="75000"/>
                </a:schemeClr>
              </a:solidFill>
              <a:latin typeface="Century Gothic" panose="020B0502020202020204" pitchFamily="34" charset="0"/>
            </a:endParaRPr>
          </a:p>
        </p:txBody>
      </p:sp>
      <p:grpSp>
        <p:nvGrpSpPr>
          <p:cNvPr id="8" name="Group 6">
            <a:extLst>
              <a:ext uri="{FF2B5EF4-FFF2-40B4-BE49-F238E27FC236}">
                <a16:creationId xmlns:a16="http://schemas.microsoft.com/office/drawing/2014/main" xmlns="" id="{CBC40733-B6C3-4B8D-8EE4-946EEEF98C7F}"/>
              </a:ext>
            </a:extLst>
          </p:cNvPr>
          <p:cNvGrpSpPr/>
          <p:nvPr/>
        </p:nvGrpSpPr>
        <p:grpSpPr>
          <a:xfrm>
            <a:off x="998485" y="2851919"/>
            <a:ext cx="10784407" cy="1907629"/>
            <a:chOff x="2794030" y="1595510"/>
            <a:chExt cx="6622841" cy="1453631"/>
          </a:xfrm>
        </p:grpSpPr>
        <p:sp>
          <p:nvSpPr>
            <p:cNvPr id="9" name="Parallelogram 7">
              <a:extLst>
                <a:ext uri="{FF2B5EF4-FFF2-40B4-BE49-F238E27FC236}">
                  <a16:creationId xmlns:a16="http://schemas.microsoft.com/office/drawing/2014/main" xmlns="" id="{006D7379-F073-4D0C-8266-D5E0839AF95B}"/>
                </a:ext>
              </a:extLst>
            </p:cNvPr>
            <p:cNvSpPr/>
            <p:nvPr/>
          </p:nvSpPr>
          <p:spPr>
            <a:xfrm>
              <a:off x="3820847" y="1935564"/>
              <a:ext cx="5260062" cy="1113577"/>
            </a:xfrm>
            <a:prstGeom prst="parallelogram">
              <a:avLst/>
            </a:prstGeom>
            <a:solidFill>
              <a:schemeClr val="accent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sp>
          <p:nvSpPr>
            <p:cNvPr id="10" name="Oval 8">
              <a:extLst>
                <a:ext uri="{FF2B5EF4-FFF2-40B4-BE49-F238E27FC236}">
                  <a16:creationId xmlns:a16="http://schemas.microsoft.com/office/drawing/2014/main" xmlns="" id="{01EBC979-F7CA-4929-BB59-5B355DD692B2}"/>
                </a:ext>
              </a:extLst>
            </p:cNvPr>
            <p:cNvSpPr/>
            <p:nvPr/>
          </p:nvSpPr>
          <p:spPr>
            <a:xfrm>
              <a:off x="8495035" y="2044205"/>
              <a:ext cx="921836" cy="896293"/>
            </a:xfrm>
            <a:prstGeom prst="ellipse">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6"/>
                  </a:solidFill>
                  <a:effectLst/>
                  <a:uLnTx/>
                  <a:uFillTx/>
                  <a:latin typeface="Calibri" panose="020F0502020204030204"/>
                </a:rPr>
                <a:t>0</a:t>
              </a:r>
              <a:r>
                <a:rPr kumimoji="0" lang="el-GR" sz="4000" b="1" i="0" u="none" strike="noStrike" kern="1200" cap="none" spc="0" normalizeH="0" baseline="0" noProof="0" dirty="0">
                  <a:ln>
                    <a:noFill/>
                  </a:ln>
                  <a:solidFill>
                    <a:schemeClr val="accent6"/>
                  </a:solidFill>
                  <a:effectLst/>
                  <a:uLnTx/>
                  <a:uFillTx/>
                  <a:latin typeface="Calibri" panose="020F0502020204030204"/>
                </a:rPr>
                <a:t>4</a:t>
              </a:r>
              <a:endParaRPr kumimoji="0" lang="en-US" sz="4000" b="1" i="0" u="none" strike="noStrike" kern="1200" cap="none" spc="0" normalizeH="0" baseline="0" noProof="0" dirty="0">
                <a:ln>
                  <a:noFill/>
                </a:ln>
                <a:solidFill>
                  <a:schemeClr val="accent6"/>
                </a:solidFill>
                <a:effectLst/>
                <a:uLnTx/>
                <a:uFillTx/>
                <a:latin typeface="Calibri" panose="020F0502020204030204"/>
              </a:endParaRPr>
            </a:p>
          </p:txBody>
        </p:sp>
        <p:sp>
          <p:nvSpPr>
            <p:cNvPr id="11" name="Parallelogram 9">
              <a:extLst>
                <a:ext uri="{FF2B5EF4-FFF2-40B4-BE49-F238E27FC236}">
                  <a16:creationId xmlns:a16="http://schemas.microsoft.com/office/drawing/2014/main" xmlns="" id="{C722E847-A727-4F2A-A4A5-891E38D72025}"/>
                </a:ext>
              </a:extLst>
            </p:cNvPr>
            <p:cNvSpPr/>
            <p:nvPr/>
          </p:nvSpPr>
          <p:spPr>
            <a:xfrm>
              <a:off x="2794030" y="1595510"/>
              <a:ext cx="5390586" cy="1113577"/>
            </a:xfrm>
            <a:prstGeom prst="parallelogram">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lumMod val="50000"/>
                  </a:sysClr>
                </a:solidFill>
                <a:effectLst/>
                <a:uLnTx/>
                <a:uFillTx/>
                <a:latin typeface="Calibri" panose="020F0502020204030204"/>
              </a:endParaRPr>
            </a:p>
          </p:txBody>
        </p:sp>
      </p:grpSp>
      <p:sp>
        <p:nvSpPr>
          <p:cNvPr id="16" name="Ορθογώνιο 15">
            <a:extLst>
              <a:ext uri="{FF2B5EF4-FFF2-40B4-BE49-F238E27FC236}">
                <a16:creationId xmlns:a16="http://schemas.microsoft.com/office/drawing/2014/main" xmlns="" id="{EE5AEFA9-9993-48D4-BDE3-4B6066A5C789}"/>
              </a:ext>
            </a:extLst>
          </p:cNvPr>
          <p:cNvSpPr/>
          <p:nvPr/>
        </p:nvSpPr>
        <p:spPr>
          <a:xfrm>
            <a:off x="2118537" y="1216485"/>
            <a:ext cx="6092825" cy="830997"/>
          </a:xfrm>
          <a:prstGeom prst="rect">
            <a:avLst/>
          </a:prstGeom>
        </p:spPr>
        <p:txBody>
          <a:bodyPr>
            <a:spAutoFit/>
          </a:bodyPr>
          <a:lstStyle/>
          <a:p>
            <a:r>
              <a:rPr lang="el-GR" b="1" dirty="0" smtClean="0">
                <a:solidFill>
                  <a:schemeClr val="bg2"/>
                </a:solidFill>
                <a:latin typeface="Century Gothic" panose="020B0502020202020204" pitchFamily="34" charset="0"/>
              </a:rPr>
              <a:t>Εκβαθύνθηκε το αίσθημα </a:t>
            </a:r>
            <a:r>
              <a:rPr lang="el-GR" b="1" dirty="0">
                <a:solidFill>
                  <a:schemeClr val="bg2"/>
                </a:solidFill>
                <a:latin typeface="Century Gothic" panose="020B0502020202020204" pitchFamily="34" charset="0"/>
              </a:rPr>
              <a:t>της ευρωπαϊκής ταυτότητας</a:t>
            </a:r>
          </a:p>
        </p:txBody>
      </p:sp>
      <p:sp>
        <p:nvSpPr>
          <p:cNvPr id="17" name="Ορθογώνιο 16">
            <a:extLst>
              <a:ext uri="{FF2B5EF4-FFF2-40B4-BE49-F238E27FC236}">
                <a16:creationId xmlns:a16="http://schemas.microsoft.com/office/drawing/2014/main" xmlns="" id="{9DE5B8E3-B7D2-4E89-B337-A8C166392EFB}"/>
              </a:ext>
            </a:extLst>
          </p:cNvPr>
          <p:cNvSpPr/>
          <p:nvPr/>
        </p:nvSpPr>
        <p:spPr>
          <a:xfrm>
            <a:off x="1923567" y="3206353"/>
            <a:ext cx="6092825" cy="902683"/>
          </a:xfrm>
          <a:prstGeom prst="rect">
            <a:avLst/>
          </a:prstGeom>
        </p:spPr>
        <p:txBody>
          <a:bodyPr>
            <a:spAutoFit/>
          </a:bodyPr>
          <a:lstStyle/>
          <a:p>
            <a:pPr algn="just">
              <a:lnSpc>
                <a:spcPct val="115000"/>
              </a:lnSpc>
              <a:spcAft>
                <a:spcPts val="1000"/>
              </a:spcAft>
            </a:pPr>
            <a:r>
              <a:rPr lang="el-GR" b="1" dirty="0" smtClean="0">
                <a:solidFill>
                  <a:schemeClr val="bg2"/>
                </a:solidFill>
                <a:latin typeface="Century Gothic" panose="020B0502020202020204" pitchFamily="34" charset="0"/>
                <a:ea typeface="Calibri" panose="020F0502020204030204" pitchFamily="34" charset="0"/>
                <a:cs typeface="Times New Roman" panose="02020603050405020304" pitchFamily="18" charset="0"/>
              </a:rPr>
              <a:t>Αυξήθηκε το κίνητρο </a:t>
            </a:r>
            <a:r>
              <a:rPr lang="el-GR" b="1" dirty="0">
                <a:solidFill>
                  <a:schemeClr val="bg2"/>
                </a:solidFill>
                <a:latin typeface="Century Gothic" panose="020B0502020202020204" pitchFamily="34" charset="0"/>
                <a:ea typeface="Calibri" panose="020F0502020204030204" pitchFamily="34" charset="0"/>
                <a:cs typeface="Times New Roman" panose="02020603050405020304" pitchFamily="18" charset="0"/>
              </a:rPr>
              <a:t>των μαθητών να μάθουν ξένες γλώσσες</a:t>
            </a:r>
          </a:p>
        </p:txBody>
      </p:sp>
      <p:grpSp>
        <p:nvGrpSpPr>
          <p:cNvPr id="18" name="Group 6">
            <a:extLst>
              <a:ext uri="{FF2B5EF4-FFF2-40B4-BE49-F238E27FC236}">
                <a16:creationId xmlns:a16="http://schemas.microsoft.com/office/drawing/2014/main" xmlns="" id="{922259CC-BDAA-4966-A8B0-1EBCEE18F1A5}"/>
              </a:ext>
            </a:extLst>
          </p:cNvPr>
          <p:cNvGrpSpPr/>
          <p:nvPr/>
        </p:nvGrpSpPr>
        <p:grpSpPr>
          <a:xfrm>
            <a:off x="984179" y="4792089"/>
            <a:ext cx="10784407" cy="1907629"/>
            <a:chOff x="2794030" y="1595510"/>
            <a:chExt cx="6622841" cy="1453631"/>
          </a:xfrm>
        </p:grpSpPr>
        <p:sp>
          <p:nvSpPr>
            <p:cNvPr id="19" name="Parallelogram 7">
              <a:extLst>
                <a:ext uri="{FF2B5EF4-FFF2-40B4-BE49-F238E27FC236}">
                  <a16:creationId xmlns:a16="http://schemas.microsoft.com/office/drawing/2014/main" xmlns="" id="{0370A926-3D30-4970-9710-1BAE09B477A4}"/>
                </a:ext>
              </a:extLst>
            </p:cNvPr>
            <p:cNvSpPr/>
            <p:nvPr/>
          </p:nvSpPr>
          <p:spPr>
            <a:xfrm>
              <a:off x="3820847" y="1935564"/>
              <a:ext cx="5260062" cy="1113577"/>
            </a:xfrm>
            <a:prstGeom prst="parallelogram">
              <a:avLst/>
            </a:prstGeom>
            <a:solidFill>
              <a:srgbClr val="EE2227"/>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sp>
          <p:nvSpPr>
            <p:cNvPr id="20" name="Oval 8">
              <a:extLst>
                <a:ext uri="{FF2B5EF4-FFF2-40B4-BE49-F238E27FC236}">
                  <a16:creationId xmlns:a16="http://schemas.microsoft.com/office/drawing/2014/main" xmlns="" id="{E5104284-BE13-4423-B076-9367C3CCE4B2}"/>
                </a:ext>
              </a:extLst>
            </p:cNvPr>
            <p:cNvSpPr/>
            <p:nvPr/>
          </p:nvSpPr>
          <p:spPr>
            <a:xfrm>
              <a:off x="8495035" y="2044205"/>
              <a:ext cx="921836" cy="896293"/>
            </a:xfrm>
            <a:prstGeom prst="ellipse">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E2227"/>
                  </a:solidFill>
                  <a:effectLst/>
                  <a:uLnTx/>
                  <a:uFillTx/>
                  <a:latin typeface="Calibri" panose="020F0502020204030204"/>
                </a:rPr>
                <a:t>0</a:t>
              </a:r>
              <a:r>
                <a:rPr lang="el-GR" sz="4000" b="1" dirty="0">
                  <a:solidFill>
                    <a:srgbClr val="EE2227"/>
                  </a:solidFill>
                  <a:latin typeface="Calibri" panose="020F0502020204030204"/>
                </a:rPr>
                <a:t>5</a:t>
              </a:r>
              <a:endParaRPr kumimoji="0" lang="en-US" sz="4000" b="1" i="0" u="none" strike="noStrike" kern="1200" cap="none" spc="0" normalizeH="0" baseline="0" noProof="0" dirty="0">
                <a:ln>
                  <a:noFill/>
                </a:ln>
                <a:solidFill>
                  <a:srgbClr val="EE2227"/>
                </a:solidFill>
                <a:effectLst/>
                <a:uLnTx/>
                <a:uFillTx/>
                <a:latin typeface="Calibri" panose="020F0502020204030204"/>
              </a:endParaRPr>
            </a:p>
          </p:txBody>
        </p:sp>
        <p:sp>
          <p:nvSpPr>
            <p:cNvPr id="21" name="Parallelogram 9">
              <a:extLst>
                <a:ext uri="{FF2B5EF4-FFF2-40B4-BE49-F238E27FC236}">
                  <a16:creationId xmlns:a16="http://schemas.microsoft.com/office/drawing/2014/main" xmlns="" id="{DF4EDCD4-B0D3-48F6-A74F-DE6F6EFA48E3}"/>
                </a:ext>
              </a:extLst>
            </p:cNvPr>
            <p:cNvSpPr/>
            <p:nvPr/>
          </p:nvSpPr>
          <p:spPr>
            <a:xfrm>
              <a:off x="2794030" y="1595510"/>
              <a:ext cx="5390586" cy="1113577"/>
            </a:xfrm>
            <a:prstGeom prst="parallelogram">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lumMod val="50000"/>
                  </a:sysClr>
                </a:solidFill>
                <a:effectLst/>
                <a:uLnTx/>
                <a:uFillTx/>
                <a:latin typeface="Calibri" panose="020F0502020204030204"/>
              </a:endParaRPr>
            </a:p>
          </p:txBody>
        </p:sp>
      </p:grpSp>
      <p:sp>
        <p:nvSpPr>
          <p:cNvPr id="22" name="Ορθογώνιο 21">
            <a:extLst>
              <a:ext uri="{FF2B5EF4-FFF2-40B4-BE49-F238E27FC236}">
                <a16:creationId xmlns:a16="http://schemas.microsoft.com/office/drawing/2014/main" xmlns="" id="{5086BBD3-E62D-43F4-89DC-2C5945FA4EB5}"/>
              </a:ext>
            </a:extLst>
          </p:cNvPr>
          <p:cNvSpPr/>
          <p:nvPr/>
        </p:nvSpPr>
        <p:spPr>
          <a:xfrm>
            <a:off x="1937709" y="5252720"/>
            <a:ext cx="5849678" cy="517065"/>
          </a:xfrm>
          <a:prstGeom prst="rect">
            <a:avLst/>
          </a:prstGeom>
        </p:spPr>
        <p:txBody>
          <a:bodyPr wrap="none">
            <a:spAutoFit/>
          </a:bodyPr>
          <a:lstStyle/>
          <a:p>
            <a:pPr algn="just">
              <a:lnSpc>
                <a:spcPct val="115000"/>
              </a:lnSpc>
              <a:spcAft>
                <a:spcPts val="1000"/>
              </a:spcAft>
            </a:pPr>
            <a:r>
              <a:rPr lang="el-GR" b="1" dirty="0" smtClean="0">
                <a:solidFill>
                  <a:schemeClr val="bg2"/>
                </a:solidFill>
                <a:latin typeface="Century Gothic" panose="020B0502020202020204" pitchFamily="34" charset="0"/>
                <a:ea typeface="Calibri" panose="020F0502020204030204" pitchFamily="34" charset="0"/>
                <a:cs typeface="Times New Roman" panose="02020603050405020304" pitchFamily="18" charset="0"/>
              </a:rPr>
              <a:t>Δημιουργήθηκαν </a:t>
            </a:r>
            <a:r>
              <a:rPr lang="en-US" b="1" dirty="0" smtClean="0">
                <a:solidFill>
                  <a:schemeClr val="bg2"/>
                </a:solidFill>
                <a:latin typeface="Century Gothic" panose="020B0502020202020204" pitchFamily="34" charset="0"/>
                <a:ea typeface="Calibri" panose="020F0502020204030204" pitchFamily="34" charset="0"/>
                <a:cs typeface="Times New Roman" panose="02020603050405020304" pitchFamily="18" charset="0"/>
              </a:rPr>
              <a:t>“</a:t>
            </a:r>
            <a:r>
              <a:rPr lang="el-GR" b="1" dirty="0" smtClean="0">
                <a:solidFill>
                  <a:schemeClr val="bg2"/>
                </a:solidFill>
                <a:latin typeface="Century Gothic" panose="020B0502020202020204" pitchFamily="34" charset="0"/>
                <a:ea typeface="Calibri" panose="020F0502020204030204" pitchFamily="34" charset="0"/>
                <a:cs typeface="Times New Roman" panose="02020603050405020304" pitchFamily="18" charset="0"/>
              </a:rPr>
              <a:t>ευρωπαϊκές φιλίες</a:t>
            </a:r>
            <a:r>
              <a:rPr lang="en-US" b="1" dirty="0" smtClean="0">
                <a:solidFill>
                  <a:schemeClr val="bg2"/>
                </a:solidFill>
                <a:latin typeface="Century Gothic" panose="020B0502020202020204" pitchFamily="34" charset="0"/>
                <a:ea typeface="Calibri" panose="020F0502020204030204" pitchFamily="34" charset="0"/>
                <a:cs typeface="Times New Roman" panose="02020603050405020304" pitchFamily="18" charset="0"/>
              </a:rPr>
              <a:t>”</a:t>
            </a:r>
            <a:endParaRPr lang="el-GR" b="1" dirty="0">
              <a:solidFill>
                <a:schemeClr val="bg2"/>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631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E6373705-BAB3-425D-A6EF-6EB6014951E5}"/>
              </a:ext>
            </a:extLst>
          </p:cNvPr>
          <p:cNvGrpSpPr/>
          <p:nvPr/>
        </p:nvGrpSpPr>
        <p:grpSpPr>
          <a:xfrm>
            <a:off x="1336636" y="1058098"/>
            <a:ext cx="10535808" cy="1444094"/>
            <a:chOff x="2061047" y="1304298"/>
            <a:chExt cx="7346798" cy="1137028"/>
          </a:xfrm>
        </p:grpSpPr>
        <p:sp>
          <p:nvSpPr>
            <p:cNvPr id="3" name="Parallelogram 3">
              <a:extLst>
                <a:ext uri="{FF2B5EF4-FFF2-40B4-BE49-F238E27FC236}">
                  <a16:creationId xmlns:a16="http://schemas.microsoft.com/office/drawing/2014/main" xmlns="" id="{430E44C0-4EB8-4BB0-B456-FA7DC64C673B}"/>
                </a:ext>
              </a:extLst>
            </p:cNvPr>
            <p:cNvSpPr/>
            <p:nvPr/>
          </p:nvSpPr>
          <p:spPr>
            <a:xfrm>
              <a:off x="3436342" y="1304298"/>
              <a:ext cx="5260062" cy="1113577"/>
            </a:xfrm>
            <a:prstGeom prst="parallelogram">
              <a:avLst/>
            </a:prstGeom>
            <a:solidFill>
              <a:srgbClr val="F36F1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4" name="Oval 4">
              <a:extLst>
                <a:ext uri="{FF2B5EF4-FFF2-40B4-BE49-F238E27FC236}">
                  <a16:creationId xmlns:a16="http://schemas.microsoft.com/office/drawing/2014/main" xmlns="" id="{E1134E39-ED25-47AD-AE9A-1C7FFFF92DB3}"/>
                </a:ext>
              </a:extLst>
            </p:cNvPr>
            <p:cNvSpPr/>
            <p:nvPr/>
          </p:nvSpPr>
          <p:spPr>
            <a:xfrm>
              <a:off x="8365429" y="1394046"/>
              <a:ext cx="1042416" cy="896293"/>
            </a:xfrm>
            <a:prstGeom prst="ellipse">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36F13"/>
                  </a:solidFill>
                  <a:effectLst/>
                  <a:uLnTx/>
                  <a:uFillTx/>
                  <a:latin typeface="Calibri"/>
                  <a:ea typeface="+mn-ea"/>
                  <a:cs typeface="+mn-cs"/>
                </a:rPr>
                <a:t>0</a:t>
              </a:r>
              <a:r>
                <a:rPr kumimoji="0" lang="el-GR" sz="4000" b="1" i="0" u="none" strike="noStrike" kern="1200" cap="none" spc="0" normalizeH="0" baseline="0" noProof="0" dirty="0">
                  <a:ln>
                    <a:noFill/>
                  </a:ln>
                  <a:solidFill>
                    <a:srgbClr val="F36F13"/>
                  </a:solidFill>
                  <a:effectLst/>
                  <a:uLnTx/>
                  <a:uFillTx/>
                  <a:latin typeface="Calibri"/>
                  <a:ea typeface="+mn-ea"/>
                  <a:cs typeface="+mn-cs"/>
                </a:rPr>
                <a:t>6</a:t>
              </a:r>
              <a:endParaRPr kumimoji="0" lang="en-US" sz="4000" b="1" i="0" u="none" strike="noStrike" kern="1200" cap="none" spc="0" normalizeH="0" baseline="0" noProof="0" dirty="0">
                <a:ln>
                  <a:noFill/>
                </a:ln>
                <a:solidFill>
                  <a:srgbClr val="F36F13"/>
                </a:solidFill>
                <a:effectLst/>
                <a:uLnTx/>
                <a:uFillTx/>
                <a:latin typeface="Calibri"/>
                <a:ea typeface="+mn-ea"/>
                <a:cs typeface="+mn-cs"/>
              </a:endParaRPr>
            </a:p>
          </p:txBody>
        </p:sp>
        <p:sp>
          <p:nvSpPr>
            <p:cNvPr id="5" name="Parallelogram 5">
              <a:extLst>
                <a:ext uri="{FF2B5EF4-FFF2-40B4-BE49-F238E27FC236}">
                  <a16:creationId xmlns:a16="http://schemas.microsoft.com/office/drawing/2014/main" xmlns="" id="{F19CEB5F-97E7-43AD-A0D5-627813F76FCA}"/>
                </a:ext>
              </a:extLst>
            </p:cNvPr>
            <p:cNvSpPr/>
            <p:nvPr/>
          </p:nvSpPr>
          <p:spPr>
            <a:xfrm>
              <a:off x="2061047" y="1327749"/>
              <a:ext cx="6341844" cy="1113577"/>
            </a:xfrm>
            <a:prstGeom prst="parallelogram">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just">
                <a:defRPr/>
              </a:pPr>
              <a:r>
                <a:rPr kumimoji="0" lang="el-GR" sz="2400" b="1" i="0" u="none" strike="noStrike" kern="1200" cap="none" spc="0" normalizeH="0" baseline="0" noProof="0" dirty="0">
                  <a:ln>
                    <a:noFill/>
                  </a:ln>
                  <a:solidFill>
                    <a:schemeClr val="bg2"/>
                  </a:solidFill>
                  <a:effectLst/>
                  <a:uLnTx/>
                  <a:uFillTx/>
                  <a:latin typeface="Century Gothic" panose="020B0502020202020204" pitchFamily="34" charset="0"/>
                </a:rPr>
                <a:t>Συνεργασία με συμμαθητές από το σχολείο τους και από τα σχολεία εταίρους για την πραγματοποίηση των δράσεων και δημιουργία κοινών </a:t>
              </a:r>
              <a:r>
                <a:rPr kumimoji="0" lang="en-US" sz="2400" b="1" i="0" u="none" strike="noStrike" kern="1200" cap="none" spc="0" normalizeH="0" baseline="0" noProof="0" dirty="0">
                  <a:ln>
                    <a:noFill/>
                  </a:ln>
                  <a:solidFill>
                    <a:schemeClr val="bg2"/>
                  </a:solidFill>
                  <a:effectLst/>
                  <a:uLnTx/>
                  <a:uFillTx/>
                  <a:latin typeface="Century Gothic" panose="020B0502020202020204" pitchFamily="34" charset="0"/>
                </a:rPr>
                <a:t>blogs</a:t>
              </a:r>
              <a:r>
                <a:rPr kumimoji="0" lang="el-GR" sz="2400" b="1" i="0" u="none" strike="noStrike" kern="1200" cap="none" spc="0" normalizeH="0" baseline="0" noProof="0" dirty="0">
                  <a:ln>
                    <a:noFill/>
                  </a:ln>
                  <a:solidFill>
                    <a:schemeClr val="bg2"/>
                  </a:solidFill>
                  <a:effectLst/>
                  <a:uLnTx/>
                  <a:uFillTx/>
                  <a:latin typeface="Century Gothic" panose="020B0502020202020204" pitchFamily="34" charset="0"/>
                </a:rPr>
                <a:t> (</a:t>
              </a:r>
              <a:r>
                <a:rPr kumimoji="0" lang="en-US" sz="2400" b="1" i="0" u="none" strike="noStrike" kern="1200" cap="none" spc="0" normalizeH="0" baseline="0" noProof="0" dirty="0">
                  <a:ln>
                    <a:noFill/>
                  </a:ln>
                  <a:solidFill>
                    <a:schemeClr val="bg2"/>
                  </a:solidFill>
                  <a:effectLst/>
                  <a:uLnTx/>
                  <a:uFillTx/>
                  <a:latin typeface="Century Gothic" panose="020B0502020202020204" pitchFamily="34" charset="0"/>
                </a:rPr>
                <a:t>eTwinning,</a:t>
              </a:r>
              <a:r>
                <a:rPr lang="en-US" sz="2400" b="1" dirty="0">
                  <a:solidFill>
                    <a:srgbClr val="25A186"/>
                  </a:solidFill>
                  <a:latin typeface="Open Sans"/>
                  <a:hlinkClick r:id="rId3">
                    <a:extLst>
                      <a:ext uri="{A12FA001-AC4F-418D-AE19-62706E023703}">
                        <ahyp:hlinkClr xmlns:ahyp="http://schemas.microsoft.com/office/drawing/2018/hyperlinkcolor" xmlns="" val="tx"/>
                      </a:ext>
                    </a:extLst>
                  </a:hlinkClick>
                </a:rPr>
                <a:t>  </a:t>
              </a:r>
              <a:r>
                <a:rPr lang="en-US" sz="2400" b="1" dirty="0">
                  <a:solidFill>
                    <a:schemeClr val="bg2"/>
                  </a:solidFill>
                  <a:latin typeface="Century Gothic" panose="020B0502020202020204" pitchFamily="34" charset="0"/>
                  <a:hlinkClick r:id="rId3">
                    <a:extLst>
                      <a:ext uri="{A12FA001-AC4F-418D-AE19-62706E023703}">
                        <ahyp:hlinkClr xmlns:ahyp="http://schemas.microsoft.com/office/drawing/2018/hyperlinkcolor" xmlns="" val="tx"/>
                      </a:ext>
                    </a:extLst>
                  </a:hlinkClick>
                </a:rPr>
                <a:t>Blogger</a:t>
              </a:r>
              <a:r>
                <a:rPr lang="en-US" sz="2400" b="1" dirty="0">
                  <a:solidFill>
                    <a:schemeClr val="bg2"/>
                  </a:solidFill>
                  <a:latin typeface="Century Gothic" panose="020B0502020202020204" pitchFamily="34" charset="0"/>
                </a:rPr>
                <a:t>)</a:t>
              </a:r>
              <a:endParaRPr kumimoji="0" lang="en-US" sz="2400" b="1" i="0" strike="noStrike" kern="1200" cap="none" spc="0" normalizeH="0" baseline="0" noProof="0" dirty="0">
                <a:ln>
                  <a:noFill/>
                </a:ln>
                <a:solidFill>
                  <a:schemeClr val="bg2"/>
                </a:solidFill>
                <a:effectLst/>
                <a:uLnTx/>
                <a:uFillTx/>
                <a:latin typeface="Century Gothic" panose="020B0502020202020204" pitchFamily="34" charset="0"/>
              </a:endParaRPr>
            </a:p>
          </p:txBody>
        </p:sp>
      </p:grpSp>
      <p:sp>
        <p:nvSpPr>
          <p:cNvPr id="7" name="TextBox 6">
            <a:extLst>
              <a:ext uri="{FF2B5EF4-FFF2-40B4-BE49-F238E27FC236}">
                <a16:creationId xmlns:a16="http://schemas.microsoft.com/office/drawing/2014/main" xmlns="" id="{0D1FF45B-052E-4A71-8C3F-AFBEED77EA20}"/>
              </a:ext>
            </a:extLst>
          </p:cNvPr>
          <p:cNvSpPr txBox="1"/>
          <p:nvPr/>
        </p:nvSpPr>
        <p:spPr>
          <a:xfrm>
            <a:off x="1125860" y="231892"/>
            <a:ext cx="10873208" cy="646331"/>
          </a:xfrm>
          <a:prstGeom prst="rect">
            <a:avLst/>
          </a:prstGeom>
          <a:noFill/>
        </p:spPr>
        <p:txBody>
          <a:bodyPr wrap="square" rtlCol="0">
            <a:spAutoFit/>
          </a:bodyPr>
          <a:lstStyle/>
          <a:p>
            <a:r>
              <a:rPr lang="el-GR" sz="3600" b="1" dirty="0">
                <a:latin typeface="Century Gothic" panose="020B0502020202020204" pitchFamily="34" charset="0"/>
              </a:rPr>
              <a:t>Συνεισφορά του προγράμματος στο σχολείο/3</a:t>
            </a:r>
          </a:p>
        </p:txBody>
      </p:sp>
      <p:sp>
        <p:nvSpPr>
          <p:cNvPr id="6" name="Ορθογώνιο 5">
            <a:extLst>
              <a:ext uri="{FF2B5EF4-FFF2-40B4-BE49-F238E27FC236}">
                <a16:creationId xmlns:a16="http://schemas.microsoft.com/office/drawing/2014/main" xmlns="" id="{A51460AB-159F-4AE2-A8B0-0B0E7D279767}"/>
              </a:ext>
            </a:extLst>
          </p:cNvPr>
          <p:cNvSpPr/>
          <p:nvPr/>
        </p:nvSpPr>
        <p:spPr>
          <a:xfrm>
            <a:off x="1957196" y="1565289"/>
            <a:ext cx="7593600" cy="461665"/>
          </a:xfrm>
          <a:prstGeom prst="rect">
            <a:avLst/>
          </a:prstGeom>
        </p:spPr>
        <p:txBody>
          <a:bodyPr wrap="square">
            <a:spAutoFit/>
          </a:bodyPr>
          <a:lstStyle/>
          <a:p>
            <a:r>
              <a:rPr lang="el-GR" dirty="0">
                <a:solidFill>
                  <a:schemeClr val="accent6">
                    <a:lumMod val="75000"/>
                  </a:schemeClr>
                </a:solidFill>
                <a:latin typeface="Century Gothic" panose="020B0502020202020204" pitchFamily="34" charset="0"/>
                <a:ea typeface="Times New Roman" panose="02020603050405020304" pitchFamily="18" charset="0"/>
              </a:rPr>
              <a:t> </a:t>
            </a:r>
            <a:endParaRPr lang="el-GR" dirty="0">
              <a:solidFill>
                <a:schemeClr val="accent6">
                  <a:lumMod val="75000"/>
                </a:schemeClr>
              </a:solidFill>
              <a:latin typeface="Century Gothic" panose="020B0502020202020204" pitchFamily="34" charset="0"/>
            </a:endParaRPr>
          </a:p>
        </p:txBody>
      </p:sp>
      <p:grpSp>
        <p:nvGrpSpPr>
          <p:cNvPr id="8" name="Group 6">
            <a:extLst>
              <a:ext uri="{FF2B5EF4-FFF2-40B4-BE49-F238E27FC236}">
                <a16:creationId xmlns:a16="http://schemas.microsoft.com/office/drawing/2014/main" xmlns="" id="{CBC40733-B6C3-4B8D-8EE4-946EEEF98C7F}"/>
              </a:ext>
            </a:extLst>
          </p:cNvPr>
          <p:cNvGrpSpPr/>
          <p:nvPr/>
        </p:nvGrpSpPr>
        <p:grpSpPr>
          <a:xfrm>
            <a:off x="1296030" y="3041305"/>
            <a:ext cx="10550204" cy="1522806"/>
            <a:chOff x="2937857" y="1888749"/>
            <a:chExt cx="6479014" cy="1160392"/>
          </a:xfrm>
        </p:grpSpPr>
        <p:sp>
          <p:nvSpPr>
            <p:cNvPr id="9" name="Parallelogram 7">
              <a:extLst>
                <a:ext uri="{FF2B5EF4-FFF2-40B4-BE49-F238E27FC236}">
                  <a16:creationId xmlns:a16="http://schemas.microsoft.com/office/drawing/2014/main" xmlns="" id="{006D7379-F073-4D0C-8266-D5E0839AF95B}"/>
                </a:ext>
              </a:extLst>
            </p:cNvPr>
            <p:cNvSpPr/>
            <p:nvPr/>
          </p:nvSpPr>
          <p:spPr>
            <a:xfrm>
              <a:off x="3820847" y="1935564"/>
              <a:ext cx="5260062" cy="1113577"/>
            </a:xfrm>
            <a:prstGeom prst="parallelogram">
              <a:avLst/>
            </a:prstGeom>
            <a:solidFill>
              <a:schemeClr val="accent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sp>
          <p:nvSpPr>
            <p:cNvPr id="10" name="Oval 8">
              <a:extLst>
                <a:ext uri="{FF2B5EF4-FFF2-40B4-BE49-F238E27FC236}">
                  <a16:creationId xmlns:a16="http://schemas.microsoft.com/office/drawing/2014/main" xmlns="" id="{01EBC979-F7CA-4929-BB59-5B355DD692B2}"/>
                </a:ext>
              </a:extLst>
            </p:cNvPr>
            <p:cNvSpPr/>
            <p:nvPr/>
          </p:nvSpPr>
          <p:spPr>
            <a:xfrm>
              <a:off x="8495035" y="2044205"/>
              <a:ext cx="921836" cy="896293"/>
            </a:xfrm>
            <a:prstGeom prst="ellipse">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6"/>
                  </a:solidFill>
                  <a:effectLst/>
                  <a:uLnTx/>
                  <a:uFillTx/>
                  <a:latin typeface="Calibri" panose="020F0502020204030204"/>
                </a:rPr>
                <a:t>0</a:t>
              </a:r>
              <a:r>
                <a:rPr lang="el-GR" sz="4000" b="1" dirty="0">
                  <a:solidFill>
                    <a:schemeClr val="accent6"/>
                  </a:solidFill>
                  <a:latin typeface="Calibri" panose="020F0502020204030204"/>
                </a:rPr>
                <a:t>7</a:t>
              </a:r>
              <a:endParaRPr kumimoji="0" lang="en-US" sz="4000" b="1" i="0" u="none" strike="noStrike" kern="1200" cap="none" spc="0" normalizeH="0" baseline="0" noProof="0" dirty="0">
                <a:ln>
                  <a:noFill/>
                </a:ln>
                <a:solidFill>
                  <a:schemeClr val="accent6"/>
                </a:solidFill>
                <a:effectLst/>
                <a:uLnTx/>
                <a:uFillTx/>
                <a:latin typeface="Calibri" panose="020F0502020204030204"/>
              </a:endParaRPr>
            </a:p>
          </p:txBody>
        </p:sp>
        <p:sp>
          <p:nvSpPr>
            <p:cNvPr id="11" name="Parallelogram 9">
              <a:extLst>
                <a:ext uri="{FF2B5EF4-FFF2-40B4-BE49-F238E27FC236}">
                  <a16:creationId xmlns:a16="http://schemas.microsoft.com/office/drawing/2014/main" xmlns="" id="{C722E847-A727-4F2A-A4A5-891E38D72025}"/>
                </a:ext>
              </a:extLst>
            </p:cNvPr>
            <p:cNvSpPr/>
            <p:nvPr/>
          </p:nvSpPr>
          <p:spPr>
            <a:xfrm>
              <a:off x="2937857" y="1888749"/>
              <a:ext cx="5390586" cy="1113577"/>
            </a:xfrm>
            <a:prstGeom prst="parallelogram">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lumMod val="50000"/>
                  </a:sysClr>
                </a:solidFill>
                <a:effectLst/>
                <a:uLnTx/>
                <a:uFillTx/>
                <a:latin typeface="Calibri" panose="020F0502020204030204"/>
              </a:endParaRPr>
            </a:p>
          </p:txBody>
        </p:sp>
      </p:grpSp>
      <p:sp>
        <p:nvSpPr>
          <p:cNvPr id="12" name="Ορθογώνιο 11">
            <a:extLst>
              <a:ext uri="{FF2B5EF4-FFF2-40B4-BE49-F238E27FC236}">
                <a16:creationId xmlns:a16="http://schemas.microsoft.com/office/drawing/2014/main" xmlns="" id="{FD82CBBB-2BD4-446B-9D8C-90BABA5DD05A}"/>
              </a:ext>
            </a:extLst>
          </p:cNvPr>
          <p:cNvSpPr/>
          <p:nvPr/>
        </p:nvSpPr>
        <p:spPr>
          <a:xfrm>
            <a:off x="2433462" y="3102741"/>
            <a:ext cx="6092825" cy="1327415"/>
          </a:xfrm>
          <a:prstGeom prst="rect">
            <a:avLst/>
          </a:prstGeom>
        </p:spPr>
        <p:txBody>
          <a:bodyPr>
            <a:spAutoFit/>
          </a:bodyPr>
          <a:lstStyle/>
          <a:p>
            <a:pPr algn="just">
              <a:lnSpc>
                <a:spcPct val="115000"/>
              </a:lnSpc>
              <a:spcAft>
                <a:spcPts val="1000"/>
              </a:spcAft>
            </a:pPr>
            <a:r>
              <a:rPr lang="el-GR" b="1" dirty="0">
                <a:solidFill>
                  <a:schemeClr val="bg2"/>
                </a:solidFill>
                <a:latin typeface="Century Gothic" panose="020B0502020202020204" pitchFamily="34" charset="0"/>
                <a:ea typeface="Calibri" panose="020F0502020204030204" pitchFamily="34" charset="0"/>
                <a:cs typeface="Times New Roman" panose="02020603050405020304" pitchFamily="18" charset="0"/>
              </a:rPr>
              <a:t>Αύξηση του επιπέδου γνώσης των εργαλείων ΤΠΕ (διαδίκτυο, επικοινωνία) δίνοντας μια ευρωπαϊκή διάσταση </a:t>
            </a:r>
          </a:p>
        </p:txBody>
      </p:sp>
      <p:grpSp>
        <p:nvGrpSpPr>
          <p:cNvPr id="15" name="Group 6">
            <a:extLst>
              <a:ext uri="{FF2B5EF4-FFF2-40B4-BE49-F238E27FC236}">
                <a16:creationId xmlns:a16="http://schemas.microsoft.com/office/drawing/2014/main" xmlns="" id="{A05717B6-C022-47A1-9AA1-F9BCA3672FCF}"/>
              </a:ext>
            </a:extLst>
          </p:cNvPr>
          <p:cNvGrpSpPr/>
          <p:nvPr/>
        </p:nvGrpSpPr>
        <p:grpSpPr>
          <a:xfrm>
            <a:off x="837828" y="4979458"/>
            <a:ext cx="10883181" cy="1686299"/>
            <a:chOff x="2733372" y="1764165"/>
            <a:chExt cx="6683499" cy="1284976"/>
          </a:xfrm>
        </p:grpSpPr>
        <p:sp>
          <p:nvSpPr>
            <p:cNvPr id="18" name="Parallelogram 7">
              <a:extLst>
                <a:ext uri="{FF2B5EF4-FFF2-40B4-BE49-F238E27FC236}">
                  <a16:creationId xmlns:a16="http://schemas.microsoft.com/office/drawing/2014/main" xmlns="" id="{F81DCDD9-B384-4B82-84F5-61FC9B78EDCE}"/>
                </a:ext>
              </a:extLst>
            </p:cNvPr>
            <p:cNvSpPr/>
            <p:nvPr/>
          </p:nvSpPr>
          <p:spPr>
            <a:xfrm>
              <a:off x="3820847" y="1935564"/>
              <a:ext cx="5260062" cy="1113577"/>
            </a:xfrm>
            <a:prstGeom prst="parallelogram">
              <a:avLst/>
            </a:prstGeom>
            <a:solidFill>
              <a:srgbClr val="EE2227"/>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2227"/>
                </a:solidFill>
                <a:effectLst/>
                <a:highlight>
                  <a:srgbClr val="EB1E42"/>
                </a:highlight>
                <a:uLnTx/>
                <a:uFillTx/>
                <a:latin typeface="Calibri" panose="020F0502020204030204"/>
              </a:endParaRPr>
            </a:p>
          </p:txBody>
        </p:sp>
        <p:sp>
          <p:nvSpPr>
            <p:cNvPr id="19" name="Oval 8">
              <a:extLst>
                <a:ext uri="{FF2B5EF4-FFF2-40B4-BE49-F238E27FC236}">
                  <a16:creationId xmlns:a16="http://schemas.microsoft.com/office/drawing/2014/main" xmlns="" id="{F96457A7-3131-425F-A444-89D8D578F170}"/>
                </a:ext>
              </a:extLst>
            </p:cNvPr>
            <p:cNvSpPr/>
            <p:nvPr/>
          </p:nvSpPr>
          <p:spPr>
            <a:xfrm>
              <a:off x="8495035" y="2044205"/>
              <a:ext cx="921836" cy="896293"/>
            </a:xfrm>
            <a:prstGeom prst="ellipse">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E2227"/>
                  </a:solidFill>
                  <a:effectLst/>
                  <a:uLnTx/>
                  <a:uFillTx/>
                  <a:latin typeface="Calibri" panose="020F0502020204030204"/>
                </a:rPr>
                <a:t>0</a:t>
              </a:r>
              <a:r>
                <a:rPr lang="el-GR" sz="4000" b="1" dirty="0">
                  <a:solidFill>
                    <a:srgbClr val="EE2227"/>
                  </a:solidFill>
                  <a:latin typeface="Calibri" panose="020F0502020204030204"/>
                </a:rPr>
                <a:t>8</a:t>
              </a:r>
              <a:endParaRPr kumimoji="0" lang="en-US" sz="4000" b="1" i="0" u="none" strike="noStrike" kern="1200" cap="none" spc="0" normalizeH="0" baseline="0" noProof="0" dirty="0">
                <a:ln>
                  <a:noFill/>
                </a:ln>
                <a:solidFill>
                  <a:srgbClr val="EE2227"/>
                </a:solidFill>
                <a:effectLst/>
                <a:uLnTx/>
                <a:uFillTx/>
                <a:latin typeface="Calibri" panose="020F0502020204030204"/>
              </a:endParaRPr>
            </a:p>
          </p:txBody>
        </p:sp>
        <p:sp>
          <p:nvSpPr>
            <p:cNvPr id="20" name="Parallelogram 9">
              <a:extLst>
                <a:ext uri="{FF2B5EF4-FFF2-40B4-BE49-F238E27FC236}">
                  <a16:creationId xmlns:a16="http://schemas.microsoft.com/office/drawing/2014/main" xmlns="" id="{650A2220-D359-47E2-AD27-4CCF904FBA0B}"/>
                </a:ext>
              </a:extLst>
            </p:cNvPr>
            <p:cNvSpPr/>
            <p:nvPr/>
          </p:nvSpPr>
          <p:spPr>
            <a:xfrm>
              <a:off x="2733372" y="1764165"/>
              <a:ext cx="5390586" cy="1113577"/>
            </a:xfrm>
            <a:prstGeom prst="parallelogram">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lumMod val="50000"/>
                  </a:sysClr>
                </a:solidFill>
                <a:effectLst/>
                <a:uLnTx/>
                <a:uFillTx/>
                <a:latin typeface="Calibri" panose="020F0502020204030204"/>
              </a:endParaRPr>
            </a:p>
          </p:txBody>
        </p:sp>
      </p:grpSp>
      <p:sp>
        <p:nvSpPr>
          <p:cNvPr id="13" name="Ορθογώνιο 12">
            <a:extLst>
              <a:ext uri="{FF2B5EF4-FFF2-40B4-BE49-F238E27FC236}">
                <a16:creationId xmlns:a16="http://schemas.microsoft.com/office/drawing/2014/main" xmlns="" id="{FBD79002-E7E2-4E70-9574-3AB2C445D306}"/>
              </a:ext>
            </a:extLst>
          </p:cNvPr>
          <p:cNvSpPr/>
          <p:nvPr/>
        </p:nvSpPr>
        <p:spPr>
          <a:xfrm>
            <a:off x="1957197" y="4885421"/>
            <a:ext cx="6562640" cy="1366528"/>
          </a:xfrm>
          <a:prstGeom prst="rect">
            <a:avLst/>
          </a:prstGeom>
        </p:spPr>
        <p:txBody>
          <a:bodyPr wrap="square">
            <a:spAutoFit/>
          </a:bodyPr>
          <a:lstStyle/>
          <a:p>
            <a:pPr algn="just">
              <a:lnSpc>
                <a:spcPct val="115000"/>
              </a:lnSpc>
              <a:spcAft>
                <a:spcPts val="1000"/>
              </a:spcAft>
            </a:pPr>
            <a:r>
              <a:rPr lang="el-GR" b="1" dirty="0" smtClean="0">
                <a:solidFill>
                  <a:schemeClr val="bg2"/>
                </a:solidFill>
                <a:latin typeface="Century Gothic" panose="020B0502020202020204" pitchFamily="34" charset="0"/>
                <a:ea typeface="Calibri" panose="020F0502020204030204" pitchFamily="34" charset="0"/>
                <a:cs typeface="Times New Roman" panose="02020603050405020304" pitchFamily="18" charset="0"/>
              </a:rPr>
              <a:t>Ευνοήθηκαν και ενισχύθηκαν οι επαφές </a:t>
            </a:r>
            <a:r>
              <a:rPr lang="el-GR" b="1" dirty="0">
                <a:solidFill>
                  <a:schemeClr val="bg2"/>
                </a:solidFill>
                <a:latin typeface="Century Gothic" panose="020B0502020202020204" pitchFamily="34" charset="0"/>
                <a:ea typeface="Calibri" panose="020F0502020204030204" pitchFamily="34" charset="0"/>
                <a:cs typeface="Times New Roman" panose="02020603050405020304" pitchFamily="18" charset="0"/>
              </a:rPr>
              <a:t>με ανθρώπους όλων των ηλικιών για τις ανάγκες του προγράμματος</a:t>
            </a:r>
          </a:p>
        </p:txBody>
      </p:sp>
    </p:spTree>
    <p:extLst>
      <p:ext uri="{BB962C8B-B14F-4D97-AF65-F5344CB8AC3E}">
        <p14:creationId xmlns:p14="http://schemas.microsoft.com/office/powerpoint/2010/main" val="4244945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0886" y="282882"/>
            <a:ext cx="11439996" cy="830997"/>
          </a:xfrm>
        </p:spPr>
        <p:txBody>
          <a:bodyPr>
            <a:noAutofit/>
          </a:bodyPr>
          <a:lstStyle/>
          <a:p>
            <a:pPr algn="ctr"/>
            <a:r>
              <a:rPr lang="el-GR" b="1" dirty="0">
                <a:latin typeface="Century Gothic" panose="020B0502020202020204" pitchFamily="34" charset="0"/>
              </a:rPr>
              <a:t/>
            </a:r>
            <a:br>
              <a:rPr lang="el-GR" b="1" dirty="0">
                <a:latin typeface="Century Gothic" panose="020B0502020202020204" pitchFamily="34" charset="0"/>
              </a:rPr>
            </a:br>
            <a:r>
              <a:rPr lang="el-GR" b="1" dirty="0">
                <a:latin typeface="Century Gothic" panose="020B0502020202020204" pitchFamily="34" charset="0"/>
              </a:rPr>
              <a:t>Συνεισφορά του προγράμματος στην εκπαιδευτική κοινότητα (γονείς- τοπική κοινωνία)</a:t>
            </a:r>
            <a:endParaRPr lang="el-GR" sz="3599" b="1" dirty="0">
              <a:effectLst>
                <a:outerShdw blurRad="38100" dist="38100" dir="2700000" algn="tl">
                  <a:srgbClr val="000000">
                    <a:alpha val="43137"/>
                  </a:srgbClr>
                </a:outerShdw>
              </a:effectLst>
              <a:latin typeface="Century Gothic" panose="020B0502020202020204" pitchFamily="34" charset="0"/>
            </a:endParaRPr>
          </a:p>
        </p:txBody>
      </p:sp>
      <p:grpSp>
        <p:nvGrpSpPr>
          <p:cNvPr id="4" name="Ομάδα 3"/>
          <p:cNvGrpSpPr/>
          <p:nvPr/>
        </p:nvGrpSpPr>
        <p:grpSpPr>
          <a:xfrm>
            <a:off x="130394" y="1120275"/>
            <a:ext cx="3426295" cy="2699884"/>
            <a:chOff x="129921" y="1215159"/>
            <a:chExt cx="3427187" cy="2016556"/>
          </a:xfrm>
        </p:grpSpPr>
        <p:sp>
          <p:nvSpPr>
            <p:cNvPr id="6" name="Freeform: Shape 24"/>
            <p:cNvSpPr/>
            <p:nvPr/>
          </p:nvSpPr>
          <p:spPr>
            <a:xfrm>
              <a:off x="531024" y="1215159"/>
              <a:ext cx="3026084" cy="2016556"/>
            </a:xfrm>
            <a:custGeom>
              <a:avLst/>
              <a:gdLst/>
              <a:ahLst/>
              <a:cxnLst/>
              <a:rect l="l" t="t" r="r" b="b"/>
              <a:pathLst>
                <a:path w="2684318" h="1967345">
                  <a:moveTo>
                    <a:pt x="0" y="0"/>
                  </a:moveTo>
                  <a:lnTo>
                    <a:pt x="2684318" y="0"/>
                  </a:lnTo>
                  <a:lnTo>
                    <a:pt x="2684318" y="1967345"/>
                  </a:lnTo>
                  <a:lnTo>
                    <a:pt x="0" y="1967345"/>
                  </a:lnTo>
                  <a:lnTo>
                    <a:pt x="0" y="1730432"/>
                  </a:lnTo>
                  <a:lnTo>
                    <a:pt x="213681" y="1730432"/>
                  </a:lnTo>
                  <a:lnTo>
                    <a:pt x="213681" y="220347"/>
                  </a:lnTo>
                  <a:lnTo>
                    <a:pt x="181530" y="220347"/>
                  </a:lnTo>
                  <a:lnTo>
                    <a:pt x="0" y="28313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17059" tIns="34281" rIns="68562" bIns="34281"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ts val="975"/>
                </a:lnSpc>
                <a:spcAft>
                  <a:spcPts val="900"/>
                </a:spcAft>
              </a:pPr>
              <a:r>
                <a:rPr lang="en-US" sz="1999" dirty="0">
                  <a:solidFill>
                    <a:schemeClr val="accent1">
                      <a:lumMod val="50000"/>
                    </a:schemeClr>
                  </a:solidFill>
                </a:rPr>
                <a:t>. </a:t>
              </a:r>
              <a:endParaRPr lang="en-US" sz="3199" b="1" dirty="0">
                <a:solidFill>
                  <a:schemeClr val="accent1">
                    <a:lumMod val="50000"/>
                  </a:schemeClr>
                </a:solidFill>
              </a:endParaRPr>
            </a:p>
          </p:txBody>
        </p:sp>
        <p:sp>
          <p:nvSpPr>
            <p:cNvPr id="12" name="Freeform: Shape 15"/>
            <p:cNvSpPr/>
            <p:nvPr/>
          </p:nvSpPr>
          <p:spPr>
            <a:xfrm>
              <a:off x="129921" y="1395976"/>
              <a:ext cx="888600" cy="1547858"/>
            </a:xfrm>
            <a:custGeom>
              <a:avLst/>
              <a:gdLst/>
              <a:ahLst/>
              <a:cxnLst/>
              <a:rect l="l" t="t" r="r" b="b"/>
              <a:pathLst>
                <a:path w="694888" h="1510085">
                  <a:moveTo>
                    <a:pt x="662737" y="0"/>
                  </a:moveTo>
                  <a:lnTo>
                    <a:pt x="694888" y="0"/>
                  </a:lnTo>
                  <a:lnTo>
                    <a:pt x="694888" y="1510085"/>
                  </a:lnTo>
                  <a:lnTo>
                    <a:pt x="344333" y="1510085"/>
                  </a:lnTo>
                  <a:lnTo>
                    <a:pt x="344333" y="394116"/>
                  </a:lnTo>
                  <a:lnTo>
                    <a:pt x="0" y="494719"/>
                  </a:lnTo>
                  <a:lnTo>
                    <a:pt x="0" y="229209"/>
                  </a:lnTo>
                  <a:lnTo>
                    <a:pt x="662737" y="0"/>
                  </a:lnTo>
                  <a:close/>
                </a:path>
              </a:pathLst>
            </a:custGeom>
            <a:solidFill>
              <a:schemeClr val="accent1"/>
            </a:solidFill>
            <a:ln w="101600">
              <a:solidFill>
                <a:srgbClr val="2B3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3" name="TextBox 2"/>
            <p:cNvSpPr txBox="1"/>
            <p:nvPr/>
          </p:nvSpPr>
          <p:spPr>
            <a:xfrm>
              <a:off x="1117455" y="1306218"/>
              <a:ext cx="2372629" cy="461785"/>
            </a:xfrm>
            <a:prstGeom prst="rect">
              <a:avLst/>
            </a:prstGeom>
            <a:noFill/>
          </p:spPr>
          <p:txBody>
            <a:bodyPr wrap="square" rtlCol="0">
              <a:spAutoFit/>
            </a:bodyPr>
            <a:lstStyle/>
            <a:p>
              <a:pPr algn="ctr"/>
              <a:endParaRPr lang="el-GR" b="1" dirty="0">
                <a:effectLst>
                  <a:outerShdw blurRad="38100" dist="38100" dir="2700000" algn="tl">
                    <a:srgbClr val="000000">
                      <a:alpha val="43137"/>
                    </a:srgbClr>
                  </a:outerShdw>
                </a:effectLst>
                <a:latin typeface="Century Gothic" panose="020B0502020202020204" pitchFamily="34" charset="0"/>
              </a:endParaRPr>
            </a:p>
          </p:txBody>
        </p:sp>
      </p:grpSp>
      <p:grpSp>
        <p:nvGrpSpPr>
          <p:cNvPr id="23" name="Ομάδα 22"/>
          <p:cNvGrpSpPr/>
          <p:nvPr/>
        </p:nvGrpSpPr>
        <p:grpSpPr>
          <a:xfrm>
            <a:off x="3750532" y="1215735"/>
            <a:ext cx="4188304" cy="2604426"/>
            <a:chOff x="3751509" y="1215159"/>
            <a:chExt cx="4189395" cy="2016556"/>
          </a:xfrm>
        </p:grpSpPr>
        <p:sp>
          <p:nvSpPr>
            <p:cNvPr id="7" name="Freeform: Shape 42"/>
            <p:cNvSpPr/>
            <p:nvPr/>
          </p:nvSpPr>
          <p:spPr>
            <a:xfrm>
              <a:off x="4112945" y="1215159"/>
              <a:ext cx="3827959" cy="2016556"/>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30432 h 1967345"/>
                <a:gd name="connsiteX5" fmla="*/ 591659 w 2684318"/>
                <a:gd name="connsiteY5" fmla="*/ 1730432 h 1967345"/>
                <a:gd name="connsiteX6" fmla="*/ 591659 w 2684318"/>
                <a:gd name="connsiteY6" fmla="*/ 1460774 h 1967345"/>
                <a:gd name="connsiteX7" fmla="*/ 0 w 2684318"/>
                <a:gd name="connsiteY7" fmla="*/ 1460774 h 1967345"/>
                <a:gd name="connsiteX8" fmla="*/ 0 w 2684318"/>
                <a:gd name="connsiteY8" fmla="*/ 1457742 h 1967345"/>
                <a:gd name="connsiteX9" fmla="*/ 192357 w 2684318"/>
                <a:gd name="connsiteY9" fmla="*/ 1235713 h 1967345"/>
                <a:gd name="connsiteX10" fmla="*/ 417937 w 2684318"/>
                <a:gd name="connsiteY10" fmla="*/ 987317 h 1967345"/>
                <a:gd name="connsiteX11" fmla="*/ 521133 w 2684318"/>
                <a:gd name="connsiteY11" fmla="*/ 809965 h 1967345"/>
                <a:gd name="connsiteX12" fmla="*/ 554321 w 2684318"/>
                <a:gd name="connsiteY12" fmla="*/ 636243 h 1967345"/>
                <a:gd name="connsiteX13" fmla="*/ 422085 w 2684318"/>
                <a:gd name="connsiteY13" fmla="*/ 311616 h 1967345"/>
                <a:gd name="connsiteX14" fmla="*/ 45083 w 2684318"/>
                <a:gd name="connsiteY14" fmla="*/ 198567 h 1967345"/>
                <a:gd name="connsiteX15" fmla="*/ 0 w 2684318"/>
                <a:gd name="connsiteY15" fmla="*/ 201080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4318" h="1967345">
                  <a:moveTo>
                    <a:pt x="0" y="0"/>
                  </a:moveTo>
                  <a:lnTo>
                    <a:pt x="2684318" y="0"/>
                  </a:lnTo>
                  <a:lnTo>
                    <a:pt x="2684318" y="1967345"/>
                  </a:lnTo>
                  <a:lnTo>
                    <a:pt x="0" y="1967345"/>
                  </a:lnTo>
                  <a:lnTo>
                    <a:pt x="0" y="1730432"/>
                  </a:lnTo>
                  <a:lnTo>
                    <a:pt x="591659" y="1730432"/>
                  </a:lnTo>
                  <a:lnTo>
                    <a:pt x="591659" y="1460774"/>
                  </a:lnTo>
                  <a:lnTo>
                    <a:pt x="0" y="1460774"/>
                  </a:lnTo>
                  <a:lnTo>
                    <a:pt x="0" y="1457742"/>
                  </a:lnTo>
                  <a:lnTo>
                    <a:pt x="192357" y="1235713"/>
                  </a:lnTo>
                  <a:cubicBezTo>
                    <a:pt x="296072" y="1131998"/>
                    <a:pt x="371265" y="1049200"/>
                    <a:pt x="417937" y="987317"/>
                  </a:cubicBezTo>
                  <a:cubicBezTo>
                    <a:pt x="464608" y="925433"/>
                    <a:pt x="499007" y="866316"/>
                    <a:pt x="521133" y="809965"/>
                  </a:cubicBezTo>
                  <a:cubicBezTo>
                    <a:pt x="543258" y="753613"/>
                    <a:pt x="554321" y="695706"/>
                    <a:pt x="554321" y="636243"/>
                  </a:cubicBezTo>
                  <a:cubicBezTo>
                    <a:pt x="554321" y="495191"/>
                    <a:pt x="510243" y="386982"/>
                    <a:pt x="422085" y="311616"/>
                  </a:cubicBezTo>
                  <a:cubicBezTo>
                    <a:pt x="333928" y="236250"/>
                    <a:pt x="208260" y="198567"/>
                    <a:pt x="45083" y="198567"/>
                  </a:cubicBezTo>
                  <a:lnTo>
                    <a:pt x="0" y="2010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17059" tIns="34281" rIns="68562" bIns="34281"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ts val="975"/>
                </a:lnSpc>
                <a:spcAft>
                  <a:spcPts val="900"/>
                </a:spcAft>
              </a:pPr>
              <a:endParaRPr lang="en-US" sz="2000" b="1" dirty="0">
                <a:solidFill>
                  <a:schemeClr val="accent2">
                    <a:lumMod val="50000"/>
                  </a:schemeClr>
                </a:solidFill>
              </a:endParaRPr>
            </a:p>
          </p:txBody>
        </p:sp>
        <p:sp>
          <p:nvSpPr>
            <p:cNvPr id="17" name="Freeform: Shape 43"/>
            <p:cNvSpPr/>
            <p:nvPr/>
          </p:nvSpPr>
          <p:spPr>
            <a:xfrm>
              <a:off x="3751509" y="1460753"/>
              <a:ext cx="1127617" cy="1570183"/>
            </a:xfrm>
            <a:custGeom>
              <a:avLst/>
              <a:gdLst/>
              <a:ahLst/>
              <a:cxnLst/>
              <a:rect l="l" t="t" r="r" b="b"/>
              <a:pathLst>
                <a:path w="1084855" h="1531865">
                  <a:moveTo>
                    <a:pt x="538279" y="0"/>
                  </a:moveTo>
                  <a:cubicBezTo>
                    <a:pt x="701456" y="0"/>
                    <a:pt x="827124" y="37683"/>
                    <a:pt x="915281" y="113049"/>
                  </a:cubicBezTo>
                  <a:cubicBezTo>
                    <a:pt x="1003439" y="188415"/>
                    <a:pt x="1047517" y="296624"/>
                    <a:pt x="1047517" y="437676"/>
                  </a:cubicBezTo>
                  <a:cubicBezTo>
                    <a:pt x="1047517" y="497139"/>
                    <a:pt x="1036454" y="555046"/>
                    <a:pt x="1014329" y="611398"/>
                  </a:cubicBezTo>
                  <a:cubicBezTo>
                    <a:pt x="992203" y="667749"/>
                    <a:pt x="957804" y="726866"/>
                    <a:pt x="911133" y="788750"/>
                  </a:cubicBezTo>
                  <a:cubicBezTo>
                    <a:pt x="864461" y="850633"/>
                    <a:pt x="789268" y="933431"/>
                    <a:pt x="685553" y="1037146"/>
                  </a:cubicBezTo>
                  <a:lnTo>
                    <a:pt x="490570" y="1262207"/>
                  </a:lnTo>
                  <a:lnTo>
                    <a:pt x="1084855" y="1262207"/>
                  </a:lnTo>
                  <a:lnTo>
                    <a:pt x="1084855" y="1531865"/>
                  </a:lnTo>
                  <a:lnTo>
                    <a:pt x="31114" y="1531865"/>
                  </a:lnTo>
                  <a:lnTo>
                    <a:pt x="31114" y="1303693"/>
                  </a:lnTo>
                  <a:lnTo>
                    <a:pt x="516499" y="793417"/>
                  </a:lnTo>
                  <a:cubicBezTo>
                    <a:pt x="636116" y="657205"/>
                    <a:pt x="695925" y="548996"/>
                    <a:pt x="695925" y="468790"/>
                  </a:cubicBezTo>
                  <a:cubicBezTo>
                    <a:pt x="695925" y="403796"/>
                    <a:pt x="681750" y="354358"/>
                    <a:pt x="653402" y="320478"/>
                  </a:cubicBezTo>
                  <a:cubicBezTo>
                    <a:pt x="625053" y="286598"/>
                    <a:pt x="583913" y="269658"/>
                    <a:pt x="529981" y="269658"/>
                  </a:cubicBezTo>
                  <a:cubicBezTo>
                    <a:pt x="476741" y="269658"/>
                    <a:pt x="433527" y="292302"/>
                    <a:pt x="400338" y="337591"/>
                  </a:cubicBezTo>
                  <a:cubicBezTo>
                    <a:pt x="367149" y="382880"/>
                    <a:pt x="350555" y="439404"/>
                    <a:pt x="350555" y="507164"/>
                  </a:cubicBezTo>
                  <a:lnTo>
                    <a:pt x="0" y="507164"/>
                  </a:lnTo>
                  <a:cubicBezTo>
                    <a:pt x="0" y="414513"/>
                    <a:pt x="23163" y="328948"/>
                    <a:pt x="69489" y="250471"/>
                  </a:cubicBezTo>
                  <a:cubicBezTo>
                    <a:pt x="115814" y="171993"/>
                    <a:pt x="180117" y="110629"/>
                    <a:pt x="262398" y="66377"/>
                  </a:cubicBezTo>
                  <a:cubicBezTo>
                    <a:pt x="344678" y="22126"/>
                    <a:pt x="436638" y="0"/>
                    <a:pt x="538279" y="0"/>
                  </a:cubicBezTo>
                  <a:close/>
                </a:path>
              </a:pathLst>
            </a:custGeom>
            <a:solidFill>
              <a:schemeClr val="accent2"/>
            </a:solidFill>
            <a:ln w="101600">
              <a:solidFill>
                <a:srgbClr val="2B3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p>
          </p:txBody>
        </p:sp>
      </p:grpSp>
      <p:grpSp>
        <p:nvGrpSpPr>
          <p:cNvPr id="24" name="Ομάδα 23"/>
          <p:cNvGrpSpPr/>
          <p:nvPr/>
        </p:nvGrpSpPr>
        <p:grpSpPr>
          <a:xfrm>
            <a:off x="8042587" y="1215734"/>
            <a:ext cx="3979266" cy="2582931"/>
            <a:chOff x="8044682" y="1215159"/>
            <a:chExt cx="3980303" cy="2016556"/>
          </a:xfrm>
        </p:grpSpPr>
        <p:sp>
          <p:nvSpPr>
            <p:cNvPr id="8" name="Freeform: Shape 33"/>
            <p:cNvSpPr/>
            <p:nvPr/>
          </p:nvSpPr>
          <p:spPr>
            <a:xfrm>
              <a:off x="8460572" y="1215159"/>
              <a:ext cx="3564413" cy="2016556"/>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46670 h 1967345"/>
                <a:gd name="connsiteX5" fmla="*/ 48905 w 2684318"/>
                <a:gd name="connsiteY5" fmla="*/ 1743591 h 1967345"/>
                <a:gd name="connsiteX6" fmla="*/ 337102 w 2684318"/>
                <a:gd name="connsiteY6" fmla="*/ 1629829 h 1967345"/>
                <a:gd name="connsiteX7" fmla="*/ 492674 w 2684318"/>
                <a:gd name="connsiteY7" fmla="*/ 1306239 h 1967345"/>
                <a:gd name="connsiteX8" fmla="*/ 424222 w 2684318"/>
                <a:gd name="connsiteY8" fmla="*/ 1086883 h 1967345"/>
                <a:gd name="connsiteX9" fmla="*/ 235461 w 2684318"/>
                <a:gd name="connsiteY9" fmla="*/ 954646 h 1967345"/>
                <a:gd name="connsiteX10" fmla="*/ 409183 w 2684318"/>
                <a:gd name="connsiteY10" fmla="*/ 814113 h 1967345"/>
                <a:gd name="connsiteX11" fmla="*/ 468819 w 2684318"/>
                <a:gd name="connsiteY11" fmla="*/ 630020 h 1967345"/>
                <a:gd name="connsiteX12" fmla="*/ 324656 w 2684318"/>
                <a:gd name="connsiteY12" fmla="*/ 313690 h 1967345"/>
                <a:gd name="connsiteX13" fmla="*/ 47738 w 2684318"/>
                <a:gd name="connsiteY13" fmla="*/ 205762 h 1967345"/>
                <a:gd name="connsiteX14" fmla="*/ 0 w 2684318"/>
                <a:gd name="connsiteY14" fmla="*/ 202882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4318" h="1967345">
                  <a:moveTo>
                    <a:pt x="0" y="0"/>
                  </a:moveTo>
                  <a:lnTo>
                    <a:pt x="2684318" y="0"/>
                  </a:lnTo>
                  <a:lnTo>
                    <a:pt x="2684318" y="1967345"/>
                  </a:lnTo>
                  <a:lnTo>
                    <a:pt x="0" y="1967345"/>
                  </a:lnTo>
                  <a:lnTo>
                    <a:pt x="0" y="1746670"/>
                  </a:lnTo>
                  <a:lnTo>
                    <a:pt x="48905" y="1743591"/>
                  </a:lnTo>
                  <a:cubicBezTo>
                    <a:pt x="163250" y="1728422"/>
                    <a:pt x="259316" y="1690502"/>
                    <a:pt x="337102" y="1629829"/>
                  </a:cubicBezTo>
                  <a:cubicBezTo>
                    <a:pt x="440816" y="1548931"/>
                    <a:pt x="492674" y="1441068"/>
                    <a:pt x="492674" y="1306239"/>
                  </a:cubicBezTo>
                  <a:cubicBezTo>
                    <a:pt x="492674" y="1219119"/>
                    <a:pt x="469856" y="1146000"/>
                    <a:pt x="424222" y="1086883"/>
                  </a:cubicBezTo>
                  <a:cubicBezTo>
                    <a:pt x="378587" y="1027765"/>
                    <a:pt x="315667" y="983687"/>
                    <a:pt x="235461" y="954646"/>
                  </a:cubicBezTo>
                  <a:cubicBezTo>
                    <a:pt x="311519" y="918692"/>
                    <a:pt x="369426" y="871848"/>
                    <a:pt x="409183" y="814113"/>
                  </a:cubicBezTo>
                  <a:cubicBezTo>
                    <a:pt x="448941" y="756379"/>
                    <a:pt x="468819" y="695014"/>
                    <a:pt x="468819" y="630020"/>
                  </a:cubicBezTo>
                  <a:cubicBezTo>
                    <a:pt x="468819" y="495882"/>
                    <a:pt x="420765" y="390439"/>
                    <a:pt x="324656" y="313690"/>
                  </a:cubicBezTo>
                  <a:cubicBezTo>
                    <a:pt x="252574" y="256129"/>
                    <a:pt x="160268" y="220153"/>
                    <a:pt x="47738" y="205762"/>
                  </a:cubicBezTo>
                  <a:lnTo>
                    <a:pt x="0" y="2028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17059" tIns="34281" rIns="68562" bIns="34281"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ts val="975"/>
                </a:lnSpc>
                <a:spcAft>
                  <a:spcPts val="900"/>
                </a:spcAft>
              </a:pPr>
              <a:endParaRPr lang="en-US" sz="1500" b="1" dirty="0">
                <a:solidFill>
                  <a:schemeClr val="accent3">
                    <a:lumMod val="50000"/>
                  </a:schemeClr>
                </a:solidFill>
              </a:endParaRPr>
            </a:p>
          </p:txBody>
        </p:sp>
        <p:sp>
          <p:nvSpPr>
            <p:cNvPr id="14" name="Freeform: Shape 34"/>
            <p:cNvSpPr/>
            <p:nvPr/>
          </p:nvSpPr>
          <p:spPr>
            <a:xfrm>
              <a:off x="8044682" y="1484532"/>
              <a:ext cx="999127" cy="1522624"/>
            </a:xfrm>
            <a:custGeom>
              <a:avLst/>
              <a:gdLst/>
              <a:ahLst/>
              <a:cxnLst/>
              <a:rect l="l" t="t" r="r" b="b"/>
              <a:pathLst>
                <a:path w="1097301" h="1552608">
                  <a:moveTo>
                    <a:pt x="533093" y="0"/>
                  </a:moveTo>
                  <a:cubicBezTo>
                    <a:pt x="701111" y="0"/>
                    <a:pt x="833174" y="38374"/>
                    <a:pt x="929283" y="115123"/>
                  </a:cubicBezTo>
                  <a:cubicBezTo>
                    <a:pt x="1025392" y="191872"/>
                    <a:pt x="1073446" y="297315"/>
                    <a:pt x="1073446" y="431453"/>
                  </a:cubicBezTo>
                  <a:cubicBezTo>
                    <a:pt x="1073446" y="496447"/>
                    <a:pt x="1053568" y="557812"/>
                    <a:pt x="1013810" y="615546"/>
                  </a:cubicBezTo>
                  <a:cubicBezTo>
                    <a:pt x="974053" y="673281"/>
                    <a:pt x="916146" y="720125"/>
                    <a:pt x="840088" y="756079"/>
                  </a:cubicBezTo>
                  <a:cubicBezTo>
                    <a:pt x="920294" y="785120"/>
                    <a:pt x="983214" y="829198"/>
                    <a:pt x="1028849" y="888316"/>
                  </a:cubicBezTo>
                  <a:cubicBezTo>
                    <a:pt x="1074483" y="947433"/>
                    <a:pt x="1097301" y="1020552"/>
                    <a:pt x="1097301" y="1107672"/>
                  </a:cubicBezTo>
                  <a:cubicBezTo>
                    <a:pt x="1097301" y="1242501"/>
                    <a:pt x="1045443" y="1350364"/>
                    <a:pt x="941729" y="1431262"/>
                  </a:cubicBezTo>
                  <a:cubicBezTo>
                    <a:pt x="838014" y="1512159"/>
                    <a:pt x="701802" y="1552608"/>
                    <a:pt x="533093" y="1552608"/>
                  </a:cubicBezTo>
                  <a:cubicBezTo>
                    <a:pt x="434219" y="1552608"/>
                    <a:pt x="342431" y="1533766"/>
                    <a:pt x="257731" y="1496083"/>
                  </a:cubicBezTo>
                  <a:cubicBezTo>
                    <a:pt x="173031" y="1458400"/>
                    <a:pt x="108900" y="1406197"/>
                    <a:pt x="65340" y="1339474"/>
                  </a:cubicBezTo>
                  <a:cubicBezTo>
                    <a:pt x="21780" y="1272751"/>
                    <a:pt x="0" y="1196867"/>
                    <a:pt x="0" y="1111821"/>
                  </a:cubicBezTo>
                  <a:lnTo>
                    <a:pt x="351593" y="1111821"/>
                  </a:lnTo>
                  <a:cubicBezTo>
                    <a:pt x="351593" y="1158146"/>
                    <a:pt x="370261" y="1198249"/>
                    <a:pt x="407598" y="1232130"/>
                  </a:cubicBezTo>
                  <a:cubicBezTo>
                    <a:pt x="444936" y="1266010"/>
                    <a:pt x="490916" y="1282950"/>
                    <a:pt x="545539" y="1282950"/>
                  </a:cubicBezTo>
                  <a:cubicBezTo>
                    <a:pt x="607076" y="1282950"/>
                    <a:pt x="656168" y="1265837"/>
                    <a:pt x="692814" y="1231611"/>
                  </a:cubicBezTo>
                  <a:cubicBezTo>
                    <a:pt x="729459" y="1197385"/>
                    <a:pt x="747782" y="1153652"/>
                    <a:pt x="747782" y="1100412"/>
                  </a:cubicBezTo>
                  <a:cubicBezTo>
                    <a:pt x="747782" y="1024355"/>
                    <a:pt x="728768" y="970423"/>
                    <a:pt x="690739" y="938617"/>
                  </a:cubicBezTo>
                  <a:cubicBezTo>
                    <a:pt x="652711" y="906811"/>
                    <a:pt x="600162" y="890908"/>
                    <a:pt x="533093" y="890908"/>
                  </a:cubicBezTo>
                  <a:lnTo>
                    <a:pt x="363001" y="890908"/>
                  </a:lnTo>
                  <a:lnTo>
                    <a:pt x="363001" y="630585"/>
                  </a:lnTo>
                  <a:lnTo>
                    <a:pt x="527907" y="630585"/>
                  </a:lnTo>
                  <a:cubicBezTo>
                    <a:pt x="658588" y="630585"/>
                    <a:pt x="723928" y="566627"/>
                    <a:pt x="723928" y="438713"/>
                  </a:cubicBezTo>
                  <a:cubicBezTo>
                    <a:pt x="723928" y="388930"/>
                    <a:pt x="708371" y="348308"/>
                    <a:pt x="677256" y="316848"/>
                  </a:cubicBezTo>
                  <a:cubicBezTo>
                    <a:pt x="646142" y="285388"/>
                    <a:pt x="602236" y="269658"/>
                    <a:pt x="545539" y="269658"/>
                  </a:cubicBezTo>
                  <a:cubicBezTo>
                    <a:pt x="499213" y="269658"/>
                    <a:pt x="458937" y="283141"/>
                    <a:pt x="424711" y="310107"/>
                  </a:cubicBezTo>
                  <a:cubicBezTo>
                    <a:pt x="390486" y="337072"/>
                    <a:pt x="373373" y="370607"/>
                    <a:pt x="373373" y="410710"/>
                  </a:cubicBezTo>
                  <a:lnTo>
                    <a:pt x="23854" y="410710"/>
                  </a:lnTo>
                  <a:cubicBezTo>
                    <a:pt x="23854" y="331195"/>
                    <a:pt x="45980" y="260324"/>
                    <a:pt x="90232" y="198095"/>
                  </a:cubicBezTo>
                  <a:cubicBezTo>
                    <a:pt x="134483" y="135866"/>
                    <a:pt x="195848" y="87293"/>
                    <a:pt x="274325" y="52376"/>
                  </a:cubicBezTo>
                  <a:cubicBezTo>
                    <a:pt x="352803" y="17459"/>
                    <a:pt x="439059" y="0"/>
                    <a:pt x="533093" y="0"/>
                  </a:cubicBezTo>
                  <a:close/>
                </a:path>
              </a:pathLst>
            </a:custGeom>
            <a:solidFill>
              <a:schemeClr val="accent3"/>
            </a:solidFill>
            <a:ln w="101600">
              <a:solidFill>
                <a:srgbClr val="2B3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9" name="TextBox 18"/>
            <p:cNvSpPr txBox="1"/>
            <p:nvPr/>
          </p:nvSpPr>
          <p:spPr>
            <a:xfrm>
              <a:off x="9002467" y="1309000"/>
              <a:ext cx="3018755" cy="1513817"/>
            </a:xfrm>
            <a:prstGeom prst="rect">
              <a:avLst/>
            </a:prstGeom>
            <a:noFill/>
          </p:spPr>
          <p:txBody>
            <a:bodyPr wrap="square" rtlCol="0">
              <a:spAutoFit/>
            </a:bodyPr>
            <a:lstStyle/>
            <a:p>
              <a:r>
                <a:rPr lang="el-GR" sz="2000" b="1" dirty="0">
                  <a:effectLst>
                    <a:outerShdw blurRad="38100" dist="38100" dir="2700000" algn="tl">
                      <a:srgbClr val="000000">
                        <a:alpha val="43137"/>
                      </a:srgbClr>
                    </a:outerShdw>
                  </a:effectLst>
                  <a:latin typeface="Century Gothic" panose="020B0502020202020204" pitchFamily="34" charset="0"/>
                </a:rPr>
                <a:t>Συνεργασία </a:t>
              </a:r>
              <a:r>
                <a:rPr lang="el-GR" sz="2000" b="1" dirty="0" smtClean="0">
                  <a:effectLst>
                    <a:outerShdw blurRad="38100" dist="38100" dir="2700000" algn="tl">
                      <a:srgbClr val="000000">
                        <a:alpha val="43137"/>
                      </a:srgbClr>
                    </a:outerShdw>
                  </a:effectLst>
                  <a:latin typeface="Century Gothic" panose="020B0502020202020204" pitchFamily="34" charset="0"/>
                </a:rPr>
                <a:t> του </a:t>
              </a:r>
              <a:r>
                <a:rPr lang="el-GR" sz="2000" b="1" dirty="0">
                  <a:effectLst>
                    <a:outerShdw blurRad="38100" dist="38100" dir="2700000" algn="tl">
                      <a:srgbClr val="000000">
                        <a:alpha val="43137"/>
                      </a:srgbClr>
                    </a:outerShdw>
                  </a:effectLst>
                  <a:latin typeface="Century Gothic" panose="020B0502020202020204" pitchFamily="34" charset="0"/>
                </a:rPr>
                <a:t>σχολείο και </a:t>
              </a:r>
              <a:r>
                <a:rPr lang="el-GR" sz="2000" b="1" dirty="0" smtClean="0">
                  <a:effectLst>
                    <a:outerShdw blurRad="38100" dist="38100" dir="2700000" algn="tl">
                      <a:srgbClr val="000000">
                        <a:alpha val="43137"/>
                      </a:srgbClr>
                    </a:outerShdw>
                  </a:effectLst>
                  <a:latin typeface="Century Gothic" panose="020B0502020202020204" pitchFamily="34" charset="0"/>
                </a:rPr>
                <a:t>των </a:t>
              </a:r>
              <a:r>
                <a:rPr lang="el-GR" sz="2000" b="1" dirty="0">
                  <a:effectLst>
                    <a:outerShdw blurRad="38100" dist="38100" dir="2700000" algn="tl">
                      <a:srgbClr val="000000">
                        <a:alpha val="43137"/>
                      </a:srgbClr>
                    </a:outerShdw>
                  </a:effectLst>
                  <a:latin typeface="Century Gothic" panose="020B0502020202020204" pitchFamily="34" charset="0"/>
                </a:rPr>
                <a:t>γονέων για τη φιλοξενία των μαθητών από τους χώρες εταίρους</a:t>
              </a:r>
            </a:p>
          </p:txBody>
        </p:sp>
      </p:grpSp>
      <p:grpSp>
        <p:nvGrpSpPr>
          <p:cNvPr id="25" name="Ομάδα 24"/>
          <p:cNvGrpSpPr/>
          <p:nvPr/>
        </p:nvGrpSpPr>
        <p:grpSpPr>
          <a:xfrm>
            <a:off x="-26258" y="3938955"/>
            <a:ext cx="3596143" cy="2610870"/>
            <a:chOff x="60847" y="3594064"/>
            <a:chExt cx="3597079" cy="1947685"/>
          </a:xfrm>
        </p:grpSpPr>
        <p:sp>
          <p:nvSpPr>
            <p:cNvPr id="9" name="Freeform: Shape 27"/>
            <p:cNvSpPr/>
            <p:nvPr/>
          </p:nvSpPr>
          <p:spPr>
            <a:xfrm>
              <a:off x="631842" y="3616606"/>
              <a:ext cx="3026084" cy="1925143"/>
            </a:xfrm>
            <a:custGeom>
              <a:avLst/>
              <a:gdLst/>
              <a:ahLst/>
              <a:cxnLst/>
              <a:rect l="l" t="t" r="r" b="b"/>
              <a:pathLst>
                <a:path w="2684318" h="1967345">
                  <a:moveTo>
                    <a:pt x="0" y="0"/>
                  </a:moveTo>
                  <a:lnTo>
                    <a:pt x="2684318" y="0"/>
                  </a:lnTo>
                  <a:lnTo>
                    <a:pt x="2684318" y="1967345"/>
                  </a:lnTo>
                  <a:lnTo>
                    <a:pt x="0" y="1967345"/>
                  </a:lnTo>
                  <a:lnTo>
                    <a:pt x="0" y="1730432"/>
                  </a:lnTo>
                  <a:lnTo>
                    <a:pt x="196175" y="1730432"/>
                  </a:lnTo>
                  <a:lnTo>
                    <a:pt x="196175" y="1409954"/>
                  </a:lnTo>
                  <a:lnTo>
                    <a:pt x="349673" y="1409954"/>
                  </a:lnTo>
                  <a:lnTo>
                    <a:pt x="349673" y="1140296"/>
                  </a:lnTo>
                  <a:lnTo>
                    <a:pt x="196175" y="1140296"/>
                  </a:lnTo>
                  <a:lnTo>
                    <a:pt x="196175" y="220347"/>
                  </a:lnTo>
                  <a:lnTo>
                    <a:pt x="0" y="220347"/>
                  </a:lnTo>
                  <a:close/>
                </a:path>
              </a:pathLst>
            </a:custGeom>
            <a:solidFill>
              <a:srgbClr val="5F6F0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17059" tIns="34281" rIns="68562" bIns="34281"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ts val="975"/>
                </a:lnSpc>
                <a:spcAft>
                  <a:spcPts val="900"/>
                </a:spcAft>
              </a:pPr>
              <a:endParaRPr lang="en-US" sz="1500" b="1" dirty="0">
                <a:solidFill>
                  <a:schemeClr val="accent4">
                    <a:lumMod val="50000"/>
                  </a:schemeClr>
                </a:solidFill>
              </a:endParaRPr>
            </a:p>
          </p:txBody>
        </p:sp>
        <p:sp>
          <p:nvSpPr>
            <p:cNvPr id="13" name="Freeform: Shape 13"/>
            <p:cNvSpPr/>
            <p:nvPr/>
          </p:nvSpPr>
          <p:spPr>
            <a:xfrm>
              <a:off x="60847" y="3764094"/>
              <a:ext cx="815976" cy="1477692"/>
            </a:xfrm>
            <a:custGeom>
              <a:avLst/>
              <a:gdLst/>
              <a:ahLst/>
              <a:cxnLst/>
              <a:rect l="l" t="t" r="r" b="b"/>
              <a:pathLst>
                <a:path w="1107672" h="1510085">
                  <a:moveTo>
                    <a:pt x="604656" y="0"/>
                  </a:moveTo>
                  <a:lnTo>
                    <a:pt x="954174" y="0"/>
                  </a:lnTo>
                  <a:lnTo>
                    <a:pt x="954174" y="919949"/>
                  </a:lnTo>
                  <a:lnTo>
                    <a:pt x="1107672" y="919949"/>
                  </a:lnTo>
                  <a:lnTo>
                    <a:pt x="1107672" y="1189607"/>
                  </a:lnTo>
                  <a:lnTo>
                    <a:pt x="954174" y="1189607"/>
                  </a:lnTo>
                  <a:lnTo>
                    <a:pt x="954174" y="1510085"/>
                  </a:lnTo>
                  <a:lnTo>
                    <a:pt x="604656" y="1510085"/>
                  </a:lnTo>
                  <a:lnTo>
                    <a:pt x="604656" y="1189607"/>
                  </a:lnTo>
                  <a:lnTo>
                    <a:pt x="20743" y="1189607"/>
                  </a:lnTo>
                  <a:lnTo>
                    <a:pt x="0" y="975955"/>
                  </a:lnTo>
                  <a:lnTo>
                    <a:pt x="604656" y="3112"/>
                  </a:lnTo>
                  <a:lnTo>
                    <a:pt x="604656" y="0"/>
                  </a:lnTo>
                  <a:close/>
                  <a:moveTo>
                    <a:pt x="604656" y="455307"/>
                  </a:moveTo>
                  <a:lnTo>
                    <a:pt x="582876" y="490570"/>
                  </a:lnTo>
                  <a:lnTo>
                    <a:pt x="332924" y="919949"/>
                  </a:lnTo>
                  <a:lnTo>
                    <a:pt x="604656" y="919949"/>
                  </a:lnTo>
                  <a:lnTo>
                    <a:pt x="604656" y="455307"/>
                  </a:lnTo>
                  <a:close/>
                </a:path>
              </a:pathLst>
            </a:custGeom>
            <a:solidFill>
              <a:srgbClr val="5F6F0F"/>
            </a:solidFill>
            <a:ln w="101600">
              <a:solidFill>
                <a:srgbClr val="2B3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20" name="TextBox 19"/>
            <p:cNvSpPr txBox="1"/>
            <p:nvPr/>
          </p:nvSpPr>
          <p:spPr>
            <a:xfrm>
              <a:off x="864233" y="3594064"/>
              <a:ext cx="2780494" cy="1905667"/>
            </a:xfrm>
            <a:prstGeom prst="rect">
              <a:avLst/>
            </a:prstGeom>
            <a:solidFill>
              <a:srgbClr val="65741A"/>
            </a:solidFill>
          </p:spPr>
          <p:txBody>
            <a:bodyPr wrap="square" rtlCol="0">
              <a:spAutoFit/>
            </a:bodyPr>
            <a:lstStyle/>
            <a:p>
              <a:r>
                <a:rPr lang="el-GR" sz="2000" b="1" dirty="0">
                  <a:effectLst>
                    <a:outerShdw blurRad="38100" dist="38100" dir="2700000" algn="tl">
                      <a:srgbClr val="000000">
                        <a:alpha val="43137"/>
                      </a:srgbClr>
                    </a:outerShdw>
                  </a:effectLst>
                  <a:latin typeface="Century Gothic" panose="020B0502020202020204" pitchFamily="34" charset="0"/>
                </a:rPr>
                <a:t>Συμμετοχή πολιτιστικών </a:t>
              </a:r>
              <a:r>
                <a:rPr lang="el-GR" sz="2000" b="1" dirty="0" smtClean="0">
                  <a:effectLst>
                    <a:outerShdw blurRad="38100" dist="38100" dir="2700000" algn="tl">
                      <a:srgbClr val="000000">
                        <a:alpha val="43137"/>
                      </a:srgbClr>
                    </a:outerShdw>
                  </a:effectLst>
                  <a:latin typeface="Century Gothic" panose="020B0502020202020204" pitchFamily="34" charset="0"/>
                </a:rPr>
                <a:t>κέντρων, </a:t>
              </a:r>
              <a:r>
                <a:rPr lang="el-GR" sz="2000" b="1" dirty="0">
                  <a:effectLst>
                    <a:outerShdw blurRad="38100" dist="38100" dir="2700000" algn="tl">
                      <a:srgbClr val="000000">
                        <a:alpha val="43137"/>
                      </a:srgbClr>
                    </a:outerShdw>
                  </a:effectLst>
                  <a:latin typeface="Century Gothic" panose="020B0502020202020204" pitchFamily="34" charset="0"/>
                </a:rPr>
                <a:t>συλλόγων και μεμονωμένων ατόμων για τις ανάγκες του προγράμματος (πχ. Μαγειρική </a:t>
              </a:r>
              <a:r>
                <a:rPr lang="el-GR" sz="2000" b="1" dirty="0" smtClean="0">
                  <a:effectLst>
                    <a:outerShdw blurRad="38100" dist="38100" dir="2700000" algn="tl">
                      <a:srgbClr val="000000">
                        <a:alpha val="43137"/>
                      </a:srgbClr>
                    </a:outerShdw>
                  </a:effectLst>
                  <a:latin typeface="Century Gothic" panose="020B0502020202020204" pitchFamily="34" charset="0"/>
                </a:rPr>
                <a:t>κλπ)</a:t>
              </a:r>
              <a:endParaRPr lang="el-GR" sz="2000" b="1" dirty="0">
                <a:effectLst>
                  <a:outerShdw blurRad="38100" dist="38100" dir="2700000" algn="tl">
                    <a:srgbClr val="000000">
                      <a:alpha val="43137"/>
                    </a:srgbClr>
                  </a:outerShdw>
                </a:effectLst>
                <a:latin typeface="Century Gothic" panose="020B0502020202020204" pitchFamily="34" charset="0"/>
              </a:endParaRPr>
            </a:p>
          </p:txBody>
        </p:sp>
      </p:grpSp>
      <p:grpSp>
        <p:nvGrpSpPr>
          <p:cNvPr id="26" name="Ομάδα 25"/>
          <p:cNvGrpSpPr/>
          <p:nvPr/>
        </p:nvGrpSpPr>
        <p:grpSpPr>
          <a:xfrm>
            <a:off x="3893629" y="3979897"/>
            <a:ext cx="4081667" cy="2627723"/>
            <a:chOff x="3833718" y="3595703"/>
            <a:chExt cx="4082730" cy="1928275"/>
          </a:xfrm>
        </p:grpSpPr>
        <p:sp>
          <p:nvSpPr>
            <p:cNvPr id="10" name="Freeform: Shape 39"/>
            <p:cNvSpPr/>
            <p:nvPr/>
          </p:nvSpPr>
          <p:spPr>
            <a:xfrm>
              <a:off x="4054201" y="3595703"/>
              <a:ext cx="3862247" cy="1928275"/>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44728 h 1967345"/>
                <a:gd name="connsiteX5" fmla="*/ 60641 w 2684318"/>
                <a:gd name="connsiteY5" fmla="*/ 1751175 h 1967345"/>
                <a:gd name="connsiteX6" fmla="*/ 337559 w 2684318"/>
                <a:gd name="connsiteY6" fmla="*/ 1687909 h 1967345"/>
                <a:gd name="connsiteX7" fmla="*/ 519578 w 2684318"/>
                <a:gd name="connsiteY7" fmla="*/ 1506927 h 1967345"/>
                <a:gd name="connsiteX8" fmla="*/ 584400 w 2684318"/>
                <a:gd name="connsiteY8" fmla="*/ 1244010 h 1967345"/>
                <a:gd name="connsiteX9" fmla="*/ 463572 w 2684318"/>
                <a:gd name="connsiteY9" fmla="*/ 870119 h 1967345"/>
                <a:gd name="connsiteX10" fmla="*/ 117684 w 2684318"/>
                <a:gd name="connsiteY10" fmla="*/ 736846 h 1967345"/>
                <a:gd name="connsiteX11" fmla="*/ 58955 w 2684318"/>
                <a:gd name="connsiteY11" fmla="*/ 741013 h 1967345"/>
                <a:gd name="connsiteX12" fmla="*/ 0 w 2684318"/>
                <a:gd name="connsiteY12" fmla="*/ 753291 h 1967345"/>
                <a:gd name="connsiteX13" fmla="*/ 0 w 2684318"/>
                <a:gd name="connsiteY13" fmla="*/ 490005 h 1967345"/>
                <a:gd name="connsiteX14" fmla="*/ 533579 w 2684318"/>
                <a:gd name="connsiteY14" fmla="*/ 490005 h 1967345"/>
                <a:gd name="connsiteX15" fmla="*/ 533579 w 2684318"/>
                <a:gd name="connsiteY15" fmla="*/ 220347 h 1967345"/>
                <a:gd name="connsiteX16" fmla="*/ 0 w 2684318"/>
                <a:gd name="connsiteY16" fmla="*/ 220347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4318" h="1967345">
                  <a:moveTo>
                    <a:pt x="0" y="0"/>
                  </a:moveTo>
                  <a:lnTo>
                    <a:pt x="2684318" y="0"/>
                  </a:lnTo>
                  <a:lnTo>
                    <a:pt x="2684318" y="1967345"/>
                  </a:lnTo>
                  <a:lnTo>
                    <a:pt x="0" y="1967345"/>
                  </a:lnTo>
                  <a:lnTo>
                    <a:pt x="0" y="1744728"/>
                  </a:lnTo>
                  <a:lnTo>
                    <a:pt x="60641" y="1751175"/>
                  </a:lnTo>
                  <a:cubicBezTo>
                    <a:pt x="167121" y="1751175"/>
                    <a:pt x="259427" y="1730086"/>
                    <a:pt x="337559" y="1687909"/>
                  </a:cubicBezTo>
                  <a:cubicBezTo>
                    <a:pt x="415690" y="1645731"/>
                    <a:pt x="476363" y="1585404"/>
                    <a:pt x="519578" y="1506927"/>
                  </a:cubicBezTo>
                  <a:cubicBezTo>
                    <a:pt x="562792" y="1428449"/>
                    <a:pt x="584400" y="1340811"/>
                    <a:pt x="584400" y="1244010"/>
                  </a:cubicBezTo>
                  <a:cubicBezTo>
                    <a:pt x="584400" y="1083598"/>
                    <a:pt x="544124" y="958968"/>
                    <a:pt x="463572" y="870119"/>
                  </a:cubicBezTo>
                  <a:cubicBezTo>
                    <a:pt x="383020" y="781270"/>
                    <a:pt x="267724" y="736846"/>
                    <a:pt x="117684" y="736846"/>
                  </a:cubicBezTo>
                  <a:cubicBezTo>
                    <a:pt x="98324" y="736846"/>
                    <a:pt x="78748" y="738235"/>
                    <a:pt x="58955" y="741013"/>
                  </a:cubicBezTo>
                  <a:lnTo>
                    <a:pt x="0" y="753291"/>
                  </a:lnTo>
                  <a:lnTo>
                    <a:pt x="0" y="490005"/>
                  </a:lnTo>
                  <a:lnTo>
                    <a:pt x="533579" y="490005"/>
                  </a:lnTo>
                  <a:lnTo>
                    <a:pt x="533579" y="220347"/>
                  </a:lnTo>
                  <a:lnTo>
                    <a:pt x="0" y="22034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17059" tIns="34281" rIns="68562" bIns="34281"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ts val="975"/>
                </a:lnSpc>
                <a:spcAft>
                  <a:spcPts val="900"/>
                </a:spcAft>
              </a:pPr>
              <a:endParaRPr lang="en-US" sz="1500" b="1" dirty="0">
                <a:solidFill>
                  <a:schemeClr val="accent6">
                    <a:lumMod val="50000"/>
                  </a:schemeClr>
                </a:solidFill>
              </a:endParaRPr>
            </a:p>
          </p:txBody>
        </p:sp>
        <p:sp>
          <p:nvSpPr>
            <p:cNvPr id="16" name="Freeform: Shape 40"/>
            <p:cNvSpPr/>
            <p:nvPr/>
          </p:nvSpPr>
          <p:spPr>
            <a:xfrm>
              <a:off x="3833718" y="3796482"/>
              <a:ext cx="995304" cy="1464908"/>
            </a:xfrm>
            <a:custGeom>
              <a:avLst/>
              <a:gdLst/>
              <a:ahLst/>
              <a:cxnLst/>
              <a:rect l="l" t="t" r="r" b="b"/>
              <a:pathLst>
                <a:path w="1054794" h="1530828">
                  <a:moveTo>
                    <a:pt x="121362" y="0"/>
                  </a:moveTo>
                  <a:lnTo>
                    <a:pt x="1003973" y="0"/>
                  </a:lnTo>
                  <a:lnTo>
                    <a:pt x="1003973" y="269658"/>
                  </a:lnTo>
                  <a:lnTo>
                    <a:pt x="405540" y="269658"/>
                  </a:lnTo>
                  <a:lnTo>
                    <a:pt x="371314" y="571711"/>
                  </a:lnTo>
                  <a:cubicBezTo>
                    <a:pt x="396206" y="557126"/>
                    <a:pt x="428876" y="544278"/>
                    <a:pt x="469325" y="533166"/>
                  </a:cubicBezTo>
                  <a:cubicBezTo>
                    <a:pt x="509773" y="522055"/>
                    <a:pt x="549358" y="516499"/>
                    <a:pt x="588078" y="516499"/>
                  </a:cubicBezTo>
                  <a:cubicBezTo>
                    <a:pt x="738118" y="516499"/>
                    <a:pt x="853414" y="560923"/>
                    <a:pt x="933966" y="649772"/>
                  </a:cubicBezTo>
                  <a:cubicBezTo>
                    <a:pt x="1014518" y="738621"/>
                    <a:pt x="1054794" y="863251"/>
                    <a:pt x="1054794" y="1023663"/>
                  </a:cubicBezTo>
                  <a:cubicBezTo>
                    <a:pt x="1054794" y="1120464"/>
                    <a:pt x="1033186" y="1208102"/>
                    <a:pt x="989972" y="1286580"/>
                  </a:cubicBezTo>
                  <a:cubicBezTo>
                    <a:pt x="946757" y="1365057"/>
                    <a:pt x="886084" y="1425384"/>
                    <a:pt x="807953" y="1467562"/>
                  </a:cubicBezTo>
                  <a:cubicBezTo>
                    <a:pt x="729821" y="1509739"/>
                    <a:pt x="637515" y="1530828"/>
                    <a:pt x="531035" y="1530828"/>
                  </a:cubicBezTo>
                  <a:cubicBezTo>
                    <a:pt x="436309" y="1530828"/>
                    <a:pt x="347460" y="1511311"/>
                    <a:pt x="264488" y="1472277"/>
                  </a:cubicBezTo>
                  <a:cubicBezTo>
                    <a:pt x="181517" y="1433244"/>
                    <a:pt x="116522" y="1379701"/>
                    <a:pt x="69505" y="1311649"/>
                  </a:cubicBezTo>
                  <a:cubicBezTo>
                    <a:pt x="22487" y="1243598"/>
                    <a:pt x="-675" y="1166741"/>
                    <a:pt x="16" y="1081079"/>
                  </a:cubicBezTo>
                  <a:lnTo>
                    <a:pt x="350571" y="1081079"/>
                  </a:lnTo>
                  <a:cubicBezTo>
                    <a:pt x="354029" y="1136275"/>
                    <a:pt x="371660" y="1180089"/>
                    <a:pt x="403466" y="1212521"/>
                  </a:cubicBezTo>
                  <a:cubicBezTo>
                    <a:pt x="435272" y="1244954"/>
                    <a:pt x="477103" y="1261170"/>
                    <a:pt x="528960" y="1261170"/>
                  </a:cubicBezTo>
                  <a:cubicBezTo>
                    <a:pt x="646504" y="1261170"/>
                    <a:pt x="705275" y="1174228"/>
                    <a:pt x="705275" y="1000344"/>
                  </a:cubicBezTo>
                  <a:cubicBezTo>
                    <a:pt x="705275" y="839575"/>
                    <a:pt x="633367" y="759191"/>
                    <a:pt x="489549" y="759191"/>
                  </a:cubicBezTo>
                  <a:cubicBezTo>
                    <a:pt x="407960" y="759191"/>
                    <a:pt x="347114" y="785411"/>
                    <a:pt x="307011" y="837852"/>
                  </a:cubicBezTo>
                  <a:lnTo>
                    <a:pt x="29056" y="772447"/>
                  </a:lnTo>
                  <a:lnTo>
                    <a:pt x="121362" y="0"/>
                  </a:lnTo>
                  <a:close/>
                </a:path>
              </a:pathLst>
            </a:custGeom>
            <a:solidFill>
              <a:schemeClr val="accent6"/>
            </a:solidFill>
            <a:ln w="101600">
              <a:solidFill>
                <a:srgbClr val="2B3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21" name="TextBox 20"/>
            <p:cNvSpPr txBox="1"/>
            <p:nvPr/>
          </p:nvSpPr>
          <p:spPr>
            <a:xfrm>
              <a:off x="4927036" y="3902775"/>
              <a:ext cx="2891398" cy="338685"/>
            </a:xfrm>
            <a:prstGeom prst="rect">
              <a:avLst/>
            </a:prstGeom>
            <a:noFill/>
          </p:spPr>
          <p:txBody>
            <a:bodyPr wrap="square" rtlCol="0">
              <a:spAutoFit/>
            </a:bodyPr>
            <a:lstStyle/>
            <a:p>
              <a:pPr algn="ctr"/>
              <a:endParaRPr lang="el-GR" sz="2399" b="1" dirty="0">
                <a:effectLst>
                  <a:outerShdw blurRad="38100" dist="38100" dir="2700000" algn="tl">
                    <a:srgbClr val="000000">
                      <a:alpha val="43137"/>
                    </a:srgbClr>
                  </a:outerShdw>
                </a:effectLst>
                <a:latin typeface="Century Gothic" panose="020B0502020202020204" pitchFamily="34" charset="0"/>
              </a:endParaRPr>
            </a:p>
          </p:txBody>
        </p:sp>
      </p:grpSp>
      <p:grpSp>
        <p:nvGrpSpPr>
          <p:cNvPr id="27" name="Ομάδα 26"/>
          <p:cNvGrpSpPr/>
          <p:nvPr/>
        </p:nvGrpSpPr>
        <p:grpSpPr>
          <a:xfrm>
            <a:off x="8016169" y="3953970"/>
            <a:ext cx="4048891" cy="2539530"/>
            <a:chOff x="8018259" y="3954108"/>
            <a:chExt cx="4049946" cy="2540192"/>
          </a:xfrm>
        </p:grpSpPr>
        <p:sp>
          <p:nvSpPr>
            <p:cNvPr id="11" name="Freeform: Shape 36"/>
            <p:cNvSpPr/>
            <p:nvPr/>
          </p:nvSpPr>
          <p:spPr>
            <a:xfrm>
              <a:off x="8460573" y="3954108"/>
              <a:ext cx="3607632" cy="2540192"/>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50569 h 1967345"/>
                <a:gd name="connsiteX5" fmla="*/ 62161 w 2684318"/>
                <a:gd name="connsiteY5" fmla="*/ 1746929 h 1967345"/>
                <a:gd name="connsiteX6" fmla="*/ 259834 w 2684318"/>
                <a:gd name="connsiteY6" fmla="*/ 1683242 h 1967345"/>
                <a:gd name="connsiteX7" fmla="*/ 449632 w 2684318"/>
                <a:gd name="connsiteY7" fmla="*/ 1495000 h 1967345"/>
                <a:gd name="connsiteX8" fmla="*/ 517565 w 2684318"/>
                <a:gd name="connsiteY8" fmla="*/ 1230527 h 1967345"/>
                <a:gd name="connsiteX9" fmla="*/ 401405 w 2684318"/>
                <a:gd name="connsiteY9" fmla="*/ 855080 h 1967345"/>
                <a:gd name="connsiteX10" fmla="*/ 89224 w 2684318"/>
                <a:gd name="connsiteY10" fmla="*/ 711954 h 1967345"/>
                <a:gd name="connsiteX11" fmla="*/ 2881 w 2684318"/>
                <a:gd name="connsiteY11" fmla="*/ 719214 h 1967345"/>
                <a:gd name="connsiteX12" fmla="*/ 0 w 2684318"/>
                <a:gd name="connsiteY12" fmla="*/ 720013 h 1967345"/>
                <a:gd name="connsiteX13" fmla="*/ 0 w 2684318"/>
                <a:gd name="connsiteY13" fmla="*/ 534107 h 1967345"/>
                <a:gd name="connsiteX14" fmla="*/ 12961 w 2684318"/>
                <a:gd name="connsiteY14" fmla="*/ 526208 h 1967345"/>
                <a:gd name="connsiteX15" fmla="*/ 267613 w 2684318"/>
                <a:gd name="connsiteY15" fmla="*/ 473411 h 1967345"/>
                <a:gd name="connsiteX16" fmla="*/ 283170 w 2684318"/>
                <a:gd name="connsiteY16" fmla="*/ 473411 h 1967345"/>
                <a:gd name="connsiteX17" fmla="*/ 283170 w 2684318"/>
                <a:gd name="connsiteY17" fmla="*/ 198567 h 1967345"/>
                <a:gd name="connsiteX18" fmla="*/ 230276 w 2684318"/>
                <a:gd name="connsiteY18" fmla="*/ 198567 h 1967345"/>
                <a:gd name="connsiteX19" fmla="*/ 14290 w 2684318"/>
                <a:gd name="connsiteY19" fmla="*/ 225015 h 1967345"/>
                <a:gd name="connsiteX20" fmla="*/ 0 w 2684318"/>
                <a:gd name="connsiteY20" fmla="*/ 229719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4318" h="1967345">
                  <a:moveTo>
                    <a:pt x="0" y="0"/>
                  </a:moveTo>
                  <a:lnTo>
                    <a:pt x="2684318" y="0"/>
                  </a:lnTo>
                  <a:lnTo>
                    <a:pt x="2684318" y="1967345"/>
                  </a:lnTo>
                  <a:lnTo>
                    <a:pt x="0" y="1967345"/>
                  </a:lnTo>
                  <a:lnTo>
                    <a:pt x="0" y="1750569"/>
                  </a:lnTo>
                  <a:lnTo>
                    <a:pt x="62161" y="1746929"/>
                  </a:lnTo>
                  <a:cubicBezTo>
                    <a:pt x="133011" y="1738437"/>
                    <a:pt x="198902" y="1717208"/>
                    <a:pt x="259834" y="1683242"/>
                  </a:cubicBezTo>
                  <a:cubicBezTo>
                    <a:pt x="341077" y="1637953"/>
                    <a:pt x="404343" y="1575206"/>
                    <a:pt x="449632" y="1495000"/>
                  </a:cubicBezTo>
                  <a:cubicBezTo>
                    <a:pt x="494921" y="1414794"/>
                    <a:pt x="517565" y="1326636"/>
                    <a:pt x="517565" y="1230527"/>
                  </a:cubicBezTo>
                  <a:cubicBezTo>
                    <a:pt x="517565" y="1075647"/>
                    <a:pt x="478845" y="950498"/>
                    <a:pt x="401405" y="855080"/>
                  </a:cubicBezTo>
                  <a:cubicBezTo>
                    <a:pt x="323964" y="759663"/>
                    <a:pt x="219904" y="711954"/>
                    <a:pt x="89224" y="711954"/>
                  </a:cubicBezTo>
                  <a:cubicBezTo>
                    <a:pt x="59147" y="711954"/>
                    <a:pt x="30366" y="714374"/>
                    <a:pt x="2881" y="719214"/>
                  </a:cubicBezTo>
                  <a:lnTo>
                    <a:pt x="0" y="720013"/>
                  </a:lnTo>
                  <a:lnTo>
                    <a:pt x="0" y="534107"/>
                  </a:lnTo>
                  <a:lnTo>
                    <a:pt x="12961" y="526208"/>
                  </a:lnTo>
                  <a:cubicBezTo>
                    <a:pt x="84719" y="491010"/>
                    <a:pt x="169602" y="473411"/>
                    <a:pt x="267613" y="473411"/>
                  </a:cubicBezTo>
                  <a:lnTo>
                    <a:pt x="283170" y="473411"/>
                  </a:lnTo>
                  <a:lnTo>
                    <a:pt x="283170" y="198567"/>
                  </a:lnTo>
                  <a:lnTo>
                    <a:pt x="230276" y="198567"/>
                  </a:lnTo>
                  <a:cubicBezTo>
                    <a:pt x="154910" y="198567"/>
                    <a:pt x="82915" y="207383"/>
                    <a:pt x="14290" y="225015"/>
                  </a:cubicBezTo>
                  <a:lnTo>
                    <a:pt x="0" y="229719"/>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17059" tIns="34281" rIns="68562" bIns="34281"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900"/>
                </a:spcAft>
              </a:pPr>
              <a:r>
                <a:rPr lang="el-GR" sz="2000" b="1" dirty="0">
                  <a:solidFill>
                    <a:schemeClr val="tx1"/>
                  </a:solidFill>
                  <a:latin typeface="Century Gothic" panose="020B0502020202020204" pitchFamily="34" charset="0"/>
                </a:rPr>
                <a:t>Βελτίωση του επιπέδου γλωσσομάθειας και διεύρυνση των οριζόντων </a:t>
              </a:r>
              <a:r>
                <a:rPr lang="el-GR" sz="2000" b="1" dirty="0" smtClean="0">
                  <a:solidFill>
                    <a:schemeClr val="tx1"/>
                  </a:solidFill>
                  <a:latin typeface="Century Gothic" panose="020B0502020202020204" pitchFamily="34" charset="0"/>
                </a:rPr>
                <a:t>γενικά (ιδιαίτερα </a:t>
              </a:r>
              <a:r>
                <a:rPr lang="el-GR" sz="2000" b="1" dirty="0">
                  <a:solidFill>
                    <a:schemeClr val="tx1"/>
                  </a:solidFill>
                  <a:latin typeface="Century Gothic" panose="020B0502020202020204" pitchFamily="34" charset="0"/>
                </a:rPr>
                <a:t>σε ένα σχολείο της ενδοχώρας όπως το </a:t>
              </a:r>
              <a:r>
                <a:rPr lang="el-GR" sz="2000" b="1" dirty="0" err="1" smtClean="0">
                  <a:solidFill>
                    <a:schemeClr val="tx1"/>
                  </a:solidFill>
                  <a:latin typeface="Century Gothic" panose="020B0502020202020204" pitchFamily="34" charset="0"/>
                </a:rPr>
                <a:t>Σπήλι</a:t>
              </a:r>
              <a:r>
                <a:rPr lang="el-GR" sz="2000" b="1" dirty="0" smtClean="0">
                  <a:solidFill>
                    <a:schemeClr val="tx1"/>
                  </a:solidFill>
                  <a:latin typeface="Century Gothic" panose="020B0502020202020204" pitchFamily="34" charset="0"/>
                </a:rPr>
                <a:t>)</a:t>
              </a:r>
              <a:endParaRPr lang="en-US" sz="2000" b="1" dirty="0">
                <a:solidFill>
                  <a:schemeClr val="tx1"/>
                </a:solidFill>
                <a:latin typeface="Century Gothic" panose="020B0502020202020204" pitchFamily="34" charset="0"/>
              </a:endParaRPr>
            </a:p>
          </p:txBody>
        </p:sp>
        <p:sp>
          <p:nvSpPr>
            <p:cNvPr id="15" name="Freeform: Shape 37"/>
            <p:cNvSpPr/>
            <p:nvPr/>
          </p:nvSpPr>
          <p:spPr>
            <a:xfrm>
              <a:off x="8018259" y="4253721"/>
              <a:ext cx="1051921" cy="1894714"/>
            </a:xfrm>
            <a:custGeom>
              <a:avLst/>
              <a:gdLst/>
              <a:ahLst/>
              <a:cxnLst/>
              <a:rect l="l" t="t" r="r" b="b"/>
              <a:pathLst>
                <a:path w="1084855" h="1552608">
                  <a:moveTo>
                    <a:pt x="797566" y="0"/>
                  </a:moveTo>
                  <a:lnTo>
                    <a:pt x="850460" y="0"/>
                  </a:lnTo>
                  <a:lnTo>
                    <a:pt x="850460" y="274844"/>
                  </a:lnTo>
                  <a:lnTo>
                    <a:pt x="834903" y="274844"/>
                  </a:lnTo>
                  <a:cubicBezTo>
                    <a:pt x="704222" y="274844"/>
                    <a:pt x="596878" y="306131"/>
                    <a:pt x="512869" y="368706"/>
                  </a:cubicBezTo>
                  <a:cubicBezTo>
                    <a:pt x="428860" y="431280"/>
                    <a:pt x="377176" y="518227"/>
                    <a:pt x="357816" y="629548"/>
                  </a:cubicBezTo>
                  <a:cubicBezTo>
                    <a:pt x="436639" y="552107"/>
                    <a:pt x="536205" y="513387"/>
                    <a:pt x="656514" y="513387"/>
                  </a:cubicBezTo>
                  <a:cubicBezTo>
                    <a:pt x="787194" y="513387"/>
                    <a:pt x="891254" y="561096"/>
                    <a:pt x="968695" y="656513"/>
                  </a:cubicBezTo>
                  <a:cubicBezTo>
                    <a:pt x="1046135" y="751931"/>
                    <a:pt x="1084855" y="877080"/>
                    <a:pt x="1084855" y="1031960"/>
                  </a:cubicBezTo>
                  <a:cubicBezTo>
                    <a:pt x="1084855" y="1128069"/>
                    <a:pt x="1062211" y="1216227"/>
                    <a:pt x="1016922" y="1296433"/>
                  </a:cubicBezTo>
                  <a:cubicBezTo>
                    <a:pt x="971633" y="1376639"/>
                    <a:pt x="908367" y="1439386"/>
                    <a:pt x="827124" y="1484675"/>
                  </a:cubicBezTo>
                  <a:cubicBezTo>
                    <a:pt x="745881" y="1529963"/>
                    <a:pt x="655822" y="1552608"/>
                    <a:pt x="556948" y="1552608"/>
                  </a:cubicBezTo>
                  <a:cubicBezTo>
                    <a:pt x="449776" y="1552608"/>
                    <a:pt x="354013" y="1528235"/>
                    <a:pt x="269658" y="1479489"/>
                  </a:cubicBezTo>
                  <a:cubicBezTo>
                    <a:pt x="185304" y="1430743"/>
                    <a:pt x="119618" y="1361081"/>
                    <a:pt x="72601" y="1270504"/>
                  </a:cubicBezTo>
                  <a:cubicBezTo>
                    <a:pt x="25583" y="1179926"/>
                    <a:pt x="1383" y="1075520"/>
                    <a:pt x="0" y="957286"/>
                  </a:cubicBezTo>
                  <a:lnTo>
                    <a:pt x="0" y="817271"/>
                  </a:lnTo>
                  <a:cubicBezTo>
                    <a:pt x="0" y="661699"/>
                    <a:pt x="33362" y="521857"/>
                    <a:pt x="100085" y="397746"/>
                  </a:cubicBezTo>
                  <a:cubicBezTo>
                    <a:pt x="166808" y="273634"/>
                    <a:pt x="262053" y="176315"/>
                    <a:pt x="385819" y="105789"/>
                  </a:cubicBezTo>
                  <a:cubicBezTo>
                    <a:pt x="509585" y="35263"/>
                    <a:pt x="646834" y="0"/>
                    <a:pt x="797566" y="0"/>
                  </a:cubicBezTo>
                  <a:close/>
                  <a:moveTo>
                    <a:pt x="535168" y="783045"/>
                  </a:moveTo>
                  <a:cubicBezTo>
                    <a:pt x="488842" y="783045"/>
                    <a:pt x="450122" y="793719"/>
                    <a:pt x="419007" y="815067"/>
                  </a:cubicBezTo>
                  <a:cubicBezTo>
                    <a:pt x="387893" y="836415"/>
                    <a:pt x="364730" y="862581"/>
                    <a:pt x="349519" y="893566"/>
                  </a:cubicBezTo>
                  <a:lnTo>
                    <a:pt x="349519" y="997880"/>
                  </a:lnTo>
                  <a:cubicBezTo>
                    <a:pt x="349519" y="1187927"/>
                    <a:pt x="415550" y="1282950"/>
                    <a:pt x="547613" y="1282950"/>
                  </a:cubicBezTo>
                  <a:cubicBezTo>
                    <a:pt x="600854" y="1282950"/>
                    <a:pt x="645278" y="1259193"/>
                    <a:pt x="680887" y="1211678"/>
                  </a:cubicBezTo>
                  <a:cubicBezTo>
                    <a:pt x="716495" y="1164164"/>
                    <a:pt x="734300" y="1104604"/>
                    <a:pt x="734300" y="1032997"/>
                  </a:cubicBezTo>
                  <a:cubicBezTo>
                    <a:pt x="734300" y="959317"/>
                    <a:pt x="716150" y="899238"/>
                    <a:pt x="679850" y="852761"/>
                  </a:cubicBezTo>
                  <a:cubicBezTo>
                    <a:pt x="643549" y="806284"/>
                    <a:pt x="595322" y="783045"/>
                    <a:pt x="535168" y="783045"/>
                  </a:cubicBezTo>
                  <a:close/>
                </a:path>
              </a:pathLst>
            </a:custGeom>
            <a:solidFill>
              <a:schemeClr val="accent5"/>
            </a:solidFill>
            <a:ln w="101600">
              <a:solidFill>
                <a:srgbClr val="2B323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62" tIns="34281" rIns="68562" bIns="34281"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22" name="Ορθογώνιο 21"/>
            <p:cNvSpPr/>
            <p:nvPr/>
          </p:nvSpPr>
          <p:spPr>
            <a:xfrm>
              <a:off x="9005807" y="4354592"/>
              <a:ext cx="2930191" cy="461785"/>
            </a:xfrm>
            <a:prstGeom prst="rect">
              <a:avLst/>
            </a:prstGeom>
          </p:spPr>
          <p:txBody>
            <a:bodyPr wrap="square">
              <a:spAutoFit/>
            </a:bodyPr>
            <a:lstStyle/>
            <a:p>
              <a:pPr algn="ctr"/>
              <a:r>
                <a:rPr lang="el-GR" b="1" dirty="0">
                  <a:effectLst>
                    <a:outerShdw blurRad="38100" dist="38100" dir="2700000" algn="tl">
                      <a:srgbClr val="000000">
                        <a:alpha val="43137"/>
                      </a:srgbClr>
                    </a:outerShdw>
                  </a:effectLst>
                </a:rPr>
                <a:t>.</a:t>
              </a:r>
            </a:p>
          </p:txBody>
        </p:sp>
      </p:grpSp>
      <p:sp>
        <p:nvSpPr>
          <p:cNvPr id="31" name="Ορθογώνιο 30">
            <a:extLst>
              <a:ext uri="{FF2B5EF4-FFF2-40B4-BE49-F238E27FC236}">
                <a16:creationId xmlns:a16="http://schemas.microsoft.com/office/drawing/2014/main" xmlns="" id="{A61E00FB-05F4-4C18-AE73-D78061BCE02B}"/>
              </a:ext>
            </a:extLst>
          </p:cNvPr>
          <p:cNvSpPr/>
          <p:nvPr/>
        </p:nvSpPr>
        <p:spPr>
          <a:xfrm>
            <a:off x="5034096" y="1365718"/>
            <a:ext cx="2390359" cy="461665"/>
          </a:xfrm>
          <a:prstGeom prst="rect">
            <a:avLst/>
          </a:prstGeom>
        </p:spPr>
        <p:txBody>
          <a:bodyPr wrap="square">
            <a:spAutoFit/>
          </a:bodyPr>
          <a:lstStyle/>
          <a:p>
            <a:endParaRPr lang="el-GR" b="1" dirty="0">
              <a:latin typeface="Century Gothic" panose="020B0502020202020204" pitchFamily="34" charset="0"/>
            </a:endParaRPr>
          </a:p>
        </p:txBody>
      </p:sp>
      <p:sp>
        <p:nvSpPr>
          <p:cNvPr id="5" name="Ορθογώνιο 4">
            <a:extLst>
              <a:ext uri="{FF2B5EF4-FFF2-40B4-BE49-F238E27FC236}">
                <a16:creationId xmlns:a16="http://schemas.microsoft.com/office/drawing/2014/main" xmlns="" id="{5E6AA116-DFE6-4792-961F-F1FF452BE97D}"/>
              </a:ext>
            </a:extLst>
          </p:cNvPr>
          <p:cNvSpPr/>
          <p:nvPr/>
        </p:nvSpPr>
        <p:spPr>
          <a:xfrm>
            <a:off x="1174498" y="1237200"/>
            <a:ext cx="2314678" cy="2215991"/>
          </a:xfrm>
          <a:prstGeom prst="rect">
            <a:avLst/>
          </a:prstGeom>
        </p:spPr>
        <p:txBody>
          <a:bodyPr wrap="square">
            <a:spAutoFit/>
          </a:bodyPr>
          <a:lstStyle/>
          <a:p>
            <a:pPr>
              <a:lnSpc>
                <a:spcPct val="115000"/>
              </a:lnSpc>
              <a:spcAft>
                <a:spcPts val="1000"/>
              </a:spcAft>
            </a:pPr>
            <a:r>
              <a:rPr lang="el-GR" sz="2000" b="1" dirty="0">
                <a:latin typeface="Century Gothic" panose="020B0502020202020204" pitchFamily="34" charset="0"/>
                <a:ea typeface="Calibri" panose="020F0502020204030204" pitchFamily="34" charset="0"/>
                <a:cs typeface="Times New Roman" panose="02020603050405020304" pitchFamily="18" charset="0"/>
              </a:rPr>
              <a:t>Γνώση της πολιτιστικής κληρονομιάς της </a:t>
            </a:r>
            <a:r>
              <a:rPr lang="el-GR" sz="2000" b="1" dirty="0" smtClean="0">
                <a:latin typeface="Century Gothic" panose="020B0502020202020204" pitchFamily="34" charset="0"/>
                <a:ea typeface="Calibri" panose="020F0502020204030204" pitchFamily="34" charset="0"/>
                <a:cs typeface="Times New Roman" panose="02020603050405020304" pitchFamily="18" charset="0"/>
              </a:rPr>
              <a:t>περιοχής, </a:t>
            </a:r>
            <a:r>
              <a:rPr lang="el-GR" sz="2000" b="1" dirty="0">
                <a:latin typeface="Century Gothic" panose="020B0502020202020204" pitchFamily="34" charset="0"/>
                <a:ea typeface="Calibri" panose="020F0502020204030204" pitchFamily="34" charset="0"/>
                <a:cs typeface="Times New Roman" panose="02020603050405020304" pitchFamily="18" charset="0"/>
              </a:rPr>
              <a:t>της χώρας και της Ευρώπης</a:t>
            </a:r>
          </a:p>
        </p:txBody>
      </p:sp>
      <p:sp>
        <p:nvSpPr>
          <p:cNvPr id="18" name="Ορθογώνιο 17">
            <a:extLst>
              <a:ext uri="{FF2B5EF4-FFF2-40B4-BE49-F238E27FC236}">
                <a16:creationId xmlns:a16="http://schemas.microsoft.com/office/drawing/2014/main" xmlns="" id="{BC7F97FB-1351-47F6-9E2F-017AF4842D7F}"/>
              </a:ext>
            </a:extLst>
          </p:cNvPr>
          <p:cNvSpPr/>
          <p:nvPr/>
        </p:nvSpPr>
        <p:spPr>
          <a:xfrm>
            <a:off x="4903184" y="1408512"/>
            <a:ext cx="2988633" cy="1631216"/>
          </a:xfrm>
          <a:prstGeom prst="rect">
            <a:avLst/>
          </a:prstGeom>
        </p:spPr>
        <p:txBody>
          <a:bodyPr wrap="square">
            <a:spAutoFit/>
          </a:bodyPr>
          <a:lstStyle/>
          <a:p>
            <a:r>
              <a:rPr lang="el-GR" sz="2000" b="1" dirty="0">
                <a:latin typeface="Century Gothic" panose="020B0502020202020204" pitchFamily="34" charset="0"/>
                <a:ea typeface="Calibri" panose="020F0502020204030204" pitchFamily="34" charset="0"/>
              </a:rPr>
              <a:t>Υποστήριξη κι ενθάρρυνση των μαθητών </a:t>
            </a:r>
            <a:r>
              <a:rPr lang="el-GR" sz="2000" b="1" dirty="0" smtClean="0">
                <a:latin typeface="Century Gothic" panose="020B0502020202020204" pitchFamily="34" charset="0"/>
                <a:ea typeface="Calibri" panose="020F0502020204030204" pitchFamily="34" charset="0"/>
              </a:rPr>
              <a:t>για την </a:t>
            </a:r>
            <a:r>
              <a:rPr lang="el-GR" sz="2000" b="1" dirty="0">
                <a:latin typeface="Century Gothic" panose="020B0502020202020204" pitchFamily="34" charset="0"/>
                <a:ea typeface="Calibri" panose="020F0502020204030204" pitchFamily="34" charset="0"/>
              </a:rPr>
              <a:t>εκτέλεση του προγράμματος</a:t>
            </a:r>
            <a:endParaRPr lang="el-GR" sz="2000" b="1" dirty="0">
              <a:latin typeface="Century Gothic" panose="020B0502020202020204" pitchFamily="34" charset="0"/>
            </a:endParaRPr>
          </a:p>
        </p:txBody>
      </p:sp>
      <p:sp>
        <p:nvSpPr>
          <p:cNvPr id="28" name="Ορθογώνιο 27">
            <a:extLst>
              <a:ext uri="{FF2B5EF4-FFF2-40B4-BE49-F238E27FC236}">
                <a16:creationId xmlns:a16="http://schemas.microsoft.com/office/drawing/2014/main" xmlns="" id="{798C5A85-DCA3-40A6-8F8A-57C93FFEC63D}"/>
              </a:ext>
            </a:extLst>
          </p:cNvPr>
          <p:cNvSpPr/>
          <p:nvPr/>
        </p:nvSpPr>
        <p:spPr>
          <a:xfrm>
            <a:off x="5158599" y="4398354"/>
            <a:ext cx="2184569" cy="1154162"/>
          </a:xfrm>
          <a:prstGeom prst="rect">
            <a:avLst/>
          </a:prstGeom>
        </p:spPr>
        <p:txBody>
          <a:bodyPr wrap="square">
            <a:spAutoFit/>
          </a:bodyPr>
          <a:lstStyle/>
          <a:p>
            <a:pPr>
              <a:lnSpc>
                <a:spcPct val="115000"/>
              </a:lnSpc>
              <a:spcAft>
                <a:spcPts val="1000"/>
              </a:spcAft>
            </a:pPr>
            <a:r>
              <a:rPr lang="el-GR" sz="2000" b="1" dirty="0">
                <a:latin typeface="Century Gothic" panose="020B0502020202020204" pitchFamily="34" charset="0"/>
                <a:ea typeface="Calibri" panose="020F0502020204030204" pitchFamily="34" charset="0"/>
                <a:cs typeface="Times New Roman" panose="02020603050405020304" pitchFamily="18" charset="0"/>
              </a:rPr>
              <a:t>Δ</a:t>
            </a:r>
            <a:r>
              <a:rPr lang="el-GR" sz="2000" b="1" dirty="0" smtClean="0">
                <a:latin typeface="Century Gothic" panose="020B0502020202020204" pitchFamily="34" charset="0"/>
                <a:ea typeface="Calibri" panose="020F0502020204030204" pitchFamily="34" charset="0"/>
                <a:cs typeface="Times New Roman" panose="02020603050405020304" pitchFamily="18" charset="0"/>
              </a:rPr>
              <a:t>ημιουργία </a:t>
            </a:r>
            <a:r>
              <a:rPr lang="el-GR" sz="2000" b="1" dirty="0">
                <a:latin typeface="Century Gothic" panose="020B0502020202020204" pitchFamily="34" charset="0"/>
                <a:ea typeface="Calibri" panose="020F0502020204030204" pitchFamily="34" charset="0"/>
                <a:cs typeface="Times New Roman" panose="02020603050405020304" pitchFamily="18" charset="0"/>
              </a:rPr>
              <a:t>ευρωπαϊκών φιλιών</a:t>
            </a:r>
          </a:p>
        </p:txBody>
      </p:sp>
    </p:spTree>
    <p:extLst>
      <p:ext uri="{BB962C8B-B14F-4D97-AF65-F5344CB8AC3E}">
        <p14:creationId xmlns:p14="http://schemas.microsoft.com/office/powerpoint/2010/main" val="10145797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EE98B584-441F-4A72-AA76-B248A2580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04" y="14354"/>
            <a:ext cx="50768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96ED4F37-A1B7-4D36-B80B-698930A56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476" y="41107"/>
            <a:ext cx="50768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24C9879C-E69D-46E2-BB5C-6BB13EB78B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702" y="3831812"/>
            <a:ext cx="5076825" cy="31330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xmlns="" id="{EE9EBEE2-C87F-4439-86A4-72B94E06DC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550" y="3573016"/>
            <a:ext cx="67722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57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Τεχνολογία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xmlns="" name="Office_9533232_TF02787990_TF02787990" id="{674149BD-A1DD-466B-BA0D-361147D39261}" vid="{70B924BD-5EC3-4E6A-ADED-E51B2745EEC0}"/>
    </a:ext>
  </a:extLst>
</a:theme>
</file>

<file path=ppt/theme/theme2.xml><?xml version="1.0" encoding="utf-8"?>
<a:theme xmlns:a="http://schemas.openxmlformats.org/drawingml/2006/main" name="Θέμα του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60C67BEE-D13F-4BD2-98A5-34D8A0977F68}">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Παρουσίαση με τριπλές γραμμές κυκλώματος (ευρεία οθόνη)</Template>
  <TotalTime>1039</TotalTime>
  <Words>565</Words>
  <Application>Microsoft Office PowerPoint</Application>
  <PresentationFormat>Προσαρμογή</PresentationFormat>
  <Paragraphs>59</Paragraphs>
  <Slides>11</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Τεχνολογία 16x9</vt:lpstr>
      <vt:lpstr> Wiem, skąd jestem I KNOW WHERE I AM FROM ΞΕΡΩ ΑΠΟ ΠΟΥ ΕΙΜΑΙ ΔΗΜΟΤΙΚΟ ΣΧΟΛΕΙΟ ΣΠΗΛΙΟΥ</vt:lpstr>
      <vt:lpstr>Στόχος της εμπειρίας κινητικότητας (ΕΚΠΑΙΔΕΥΤΙΚΟΙ)  -Βελτίωση των δεξιοτήτων στη χρήση των τεχνολογιών, της πληροφορίας και της επικοινωνίας στην τάξη με τη χρήση καινοτόμων εργαλείων.  -Ενεργοποίηση  διδακτικών μεθόδων για την ενίσχυση της εφευρετικότητας, της δημιουργικότητας και της συνδυαστικής σκέψης  των μαθητών.  -Γνωριμία με τα εργαλεία ΤΠΕ που είναι χρήσιμα για την εργασία με τους μαθητές.  -Εμπλουτισμός των γνώσεων των εκπαιδευτικών με νέες μεθόδους και εργαλεία.  -Ικανότητα δημιουργίας βοηθημάτων διδασκαλίας βασισμένων σε μια ποικιλία εργαλείων ΤΠΕ καθώς και τη χρήση τους (κατά τη διάρκεια του προγράμματος  και πέραν της λήξης του).  -Γνωριμία με τα χαρακτηριστικά ενός δημιουργικού εκπαιδευτικού: τρόπους εργασίας και επιλογή  μεθόδων εργασίας.  -Συνειδητοποίηση του ρόλου του εκπαιδευτικού στην ανάπτυξη της δημιουργικής σκέψης των μαθητών στη μάθηση.  -Τρόποι ανάπτυξης της αυτενέργειας και της δημιουργικότητας του μαθητή. </vt:lpstr>
      <vt:lpstr>   </vt:lpstr>
      <vt:lpstr>Η ΣΥΜΜΕΤΟΧΗ ΣΤΟ ΠΡΟΓΡΑΜΜΑ</vt:lpstr>
      <vt:lpstr>Παρουσίαση του PowerPoint</vt:lpstr>
      <vt:lpstr>Παρουσίαση του PowerPoint</vt:lpstr>
      <vt:lpstr>Παρουσίαση του PowerPoint</vt:lpstr>
      <vt:lpstr> Συνεισφορά του προγράμματος στην εκπαιδευτική κοινότητα (γονείς- τοπική κοινωνία)</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Wiem, skąd jestem I KNOW WHERE I AM FROM ΞΕΡΩ ΑΠΟ ΠΟΥ ΕΙΜΑΙ ΔΗΜΟΤΙΚΟ ΣΧΟΛΕΙΟ ΣΠΗΛΙΟΥ</dc:title>
  <dc:creator>ΜΠΡΙΛΛΑΚΗΣ ΘΕΟΔΩΡΟΣ</dc:creator>
  <cp:lastModifiedBy>DimS</cp:lastModifiedBy>
  <cp:revision>67</cp:revision>
  <dcterms:created xsi:type="dcterms:W3CDTF">2019-08-18T16:08:45Z</dcterms:created>
  <dcterms:modified xsi:type="dcterms:W3CDTF">2019-09-05T08:06:08Z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