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8" r:id="rId2"/>
    <p:sldId id="270" r:id="rId3"/>
    <p:sldId id="271" r:id="rId4"/>
    <p:sldId id="288" r:id="rId5"/>
    <p:sldId id="272" r:id="rId6"/>
    <p:sldId id="269" r:id="rId7"/>
    <p:sldId id="285" r:id="rId8"/>
    <p:sldId id="278" r:id="rId9"/>
    <p:sldId id="287" r:id="rId10"/>
    <p:sldId id="280" r:id="rId11"/>
    <p:sldId id="279" r:id="rId12"/>
    <p:sldId id="284" r:id="rId13"/>
    <p:sldId id="286" r:id="rId14"/>
    <p:sldId id="283" r:id="rId15"/>
    <p:sldId id="281" r:id="rId16"/>
    <p:sldId id="282" r:id="rId17"/>
    <p:sldId id="265"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F90F"/>
    <a:srgbClr val="FFB521"/>
    <a:srgbClr val="FFFFFF"/>
    <a:srgbClr val="E8FEFF"/>
    <a:srgbClr val="AA8BA8"/>
    <a:srgbClr val="66FF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24" autoAdjust="0"/>
  </p:normalViewPr>
  <p:slideViewPr>
    <p:cSldViewPr snapToGrid="0">
      <p:cViewPr varScale="1">
        <p:scale>
          <a:sx n="85" d="100"/>
          <a:sy n="85"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3C04A-35C3-4FB1-960F-6C8C86F0FAD4}" type="datetimeFigureOut">
              <a:rPr lang="el-GR" smtClean="0"/>
              <a:t>3/3/2026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FD2BC-1A81-4331-9630-962255182067}" type="slidenum">
              <a:rPr lang="el-GR" smtClean="0"/>
              <a:t>‹#›</a:t>
            </a:fld>
            <a:endParaRPr lang="el-GR"/>
          </a:p>
        </p:txBody>
      </p:sp>
    </p:spTree>
    <p:extLst>
      <p:ext uri="{BB962C8B-B14F-4D97-AF65-F5344CB8AC3E}">
        <p14:creationId xmlns:p14="http://schemas.microsoft.com/office/powerpoint/2010/main" val="1714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5E97C1B-0318-4806-A7D9-5611957E17D5}" type="datetimeFigureOut">
              <a:rPr lang="el-GR" smtClean="0"/>
              <a:t>3/3/2026</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288683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200967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259422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ABF8F0AF-3881-4C04-A6B2-09E890453625}"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887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392650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5E97C1B-0318-4806-A7D9-5611957E17D5}" type="datetimeFigureOut">
              <a:rPr lang="el-GR" smtClean="0"/>
              <a:t>3/3/2026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299263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5E97C1B-0318-4806-A7D9-5611957E17D5}" type="datetimeFigureOut">
              <a:rPr lang="el-GR" smtClean="0"/>
              <a:t>3/3/2026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30373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5E97C1B-0318-4806-A7D9-5611957E17D5}" type="datetimeFigureOut">
              <a:rPr lang="el-GR" smtClean="0"/>
              <a:t>3/3/2026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19535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5E97C1B-0318-4806-A7D9-5611957E17D5}" type="datetimeFigureOut">
              <a:rPr lang="el-GR" smtClean="0"/>
              <a:t>3/3/2026</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108484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5E97C1B-0318-4806-A7D9-5611957E17D5}" type="datetimeFigureOut">
              <a:rPr lang="el-GR" smtClean="0"/>
              <a:t>3/3/2026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198737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5E97C1B-0318-4806-A7D9-5611957E17D5}" type="datetimeFigureOut">
              <a:rPr lang="el-GR" smtClean="0"/>
              <a:t>3/3/2026</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414678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258296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5E97C1B-0318-4806-A7D9-5611957E17D5}" type="datetimeFigureOut">
              <a:rPr lang="el-GR" smtClean="0"/>
              <a:t>3/3/2026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93890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5E97C1B-0318-4806-A7D9-5611957E17D5}" type="datetimeFigureOut">
              <a:rPr lang="el-GR" smtClean="0"/>
              <a:t>3/3/2026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6914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97C1B-0318-4806-A7D9-5611957E17D5}" type="datetimeFigureOut">
              <a:rPr lang="el-GR" smtClean="0"/>
              <a:t>3/3/2026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71201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82261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5E97C1B-0318-4806-A7D9-5611957E17D5}" type="datetimeFigureOut">
              <a:rPr lang="el-GR" smtClean="0"/>
              <a:t>3/3/2026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F8F0AF-3881-4C04-A6B2-09E890453625}" type="slidenum">
              <a:rPr lang="el-GR" smtClean="0"/>
              <a:t>‹#›</a:t>
            </a:fld>
            <a:endParaRPr lang="el-GR"/>
          </a:p>
        </p:txBody>
      </p:sp>
    </p:spTree>
    <p:extLst>
      <p:ext uri="{BB962C8B-B14F-4D97-AF65-F5344CB8AC3E}">
        <p14:creationId xmlns:p14="http://schemas.microsoft.com/office/powerpoint/2010/main" val="62848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E97C1B-0318-4806-A7D9-5611957E17D5}" type="datetimeFigureOut">
              <a:rPr lang="el-GR" smtClean="0"/>
              <a:t>3/3/2026</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F8F0AF-3881-4C04-A6B2-09E890453625}" type="slidenum">
              <a:rPr lang="el-GR" smtClean="0"/>
              <a:t>‹#›</a:t>
            </a:fld>
            <a:endParaRPr lang="el-GR"/>
          </a:p>
        </p:txBody>
      </p:sp>
    </p:spTree>
    <p:extLst>
      <p:ext uri="{BB962C8B-B14F-4D97-AF65-F5344CB8AC3E}">
        <p14:creationId xmlns:p14="http://schemas.microsoft.com/office/powerpoint/2010/main" val="35946350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aidiatros.com/prolipsi/oikogeneia" TargetMode="External"/><Relationship Id="rId2" Type="http://schemas.openxmlformats.org/officeDocument/2006/relationships/hyperlink" Target="https://www.paidiatros.com/paidi/anaptix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aidiatros.com/paidi/ygeia/paixnidi-paidi-ela-paixou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7581"/>
            <a:ext cx="12236140" cy="6850419"/>
          </a:xfrm>
          <a:prstGeom prst="rect">
            <a:avLst/>
          </a:prstGeom>
        </p:spPr>
      </p:pic>
      <p:sp>
        <p:nvSpPr>
          <p:cNvPr id="2" name="Τίτλος 1"/>
          <p:cNvSpPr>
            <a:spLocks noGrp="1"/>
          </p:cNvSpPr>
          <p:nvPr>
            <p:ph type="title"/>
          </p:nvPr>
        </p:nvSpPr>
        <p:spPr>
          <a:xfrm>
            <a:off x="685800" y="1"/>
            <a:ext cx="10820400" cy="1093694"/>
          </a:xfrm>
        </p:spPr>
        <p:txBody>
          <a:bodyPr/>
          <a:lstStyle/>
          <a:p>
            <a:pPr algn="l"/>
            <a:r>
              <a:rPr lang="en-US" b="1" dirty="0" smtClean="0"/>
              <a:t>INTERNET ADDICTION in</a:t>
            </a:r>
            <a:r>
              <a:rPr lang="el-GR" b="1" dirty="0" smtClean="0"/>
              <a:t> </a:t>
            </a:r>
            <a:r>
              <a:rPr lang="en-US" b="1" dirty="0" smtClean="0"/>
              <a:t>CHILDREN</a:t>
            </a:r>
            <a:endParaRPr lang="el-GR" b="1" dirty="0"/>
          </a:p>
        </p:txBody>
      </p:sp>
      <p:sp>
        <p:nvSpPr>
          <p:cNvPr id="3" name="Θέση περιεχομένου 2"/>
          <p:cNvSpPr>
            <a:spLocks noGrp="1"/>
          </p:cNvSpPr>
          <p:nvPr>
            <p:ph idx="1"/>
          </p:nvPr>
        </p:nvSpPr>
        <p:spPr>
          <a:xfrm>
            <a:off x="152400" y="1676400"/>
            <a:ext cx="11353800" cy="5181600"/>
          </a:xfrm>
        </p:spPr>
        <p:txBody>
          <a:bodyPr/>
          <a:lstStyle/>
          <a:p>
            <a:pPr marL="0" indent="0">
              <a:buNone/>
            </a:pPr>
            <a:r>
              <a:rPr lang="el-GR" sz="2800" b="1" dirty="0" smtClean="0"/>
              <a:t>ΕΞΑΡΤΗΣΗ ΑΠΟ ΤΟ ΔΙΑΔΥΚΤΙΟ ΣΤΑ ΠΑΙΔΙΑ</a:t>
            </a:r>
            <a:endParaRPr lang="en-US" sz="2800" b="1" dirty="0" smtClean="0"/>
          </a:p>
          <a:p>
            <a:endParaRPr lang="en-US" b="1" dirty="0"/>
          </a:p>
          <a:p>
            <a:endParaRPr lang="en-US" b="1" dirty="0" smtClean="0"/>
          </a:p>
          <a:p>
            <a:endParaRPr lang="en-US" b="1" dirty="0"/>
          </a:p>
          <a:p>
            <a:endParaRPr lang="en-US" dirty="0" smtClean="0"/>
          </a:p>
          <a:p>
            <a:endParaRPr lang="en-US" dirty="0"/>
          </a:p>
          <a:p>
            <a:pPr marL="0" indent="0">
              <a:buNone/>
            </a:pPr>
            <a:endParaRPr lang="el-GR" b="1" i="1" dirty="0" smtClean="0"/>
          </a:p>
          <a:p>
            <a:pPr marL="0" indent="0">
              <a:buNone/>
            </a:pPr>
            <a:r>
              <a:rPr lang="el-GR" b="1" i="1" dirty="0" smtClean="0"/>
              <a:t>ΕΜΜΑΝΟΥΗΛ ΦΙΟΡΑΚΗΣ,</a:t>
            </a:r>
            <a:r>
              <a:rPr lang="en-US" b="1" i="1" dirty="0" smtClean="0"/>
              <a:t> </a:t>
            </a:r>
            <a:r>
              <a:rPr lang="el-GR" b="1" i="1" dirty="0" smtClean="0"/>
              <a:t>Ψυχολόγος - Ψυχοθεραπευτής </a:t>
            </a:r>
          </a:p>
          <a:p>
            <a:pPr marL="0" indent="0">
              <a:buNone/>
            </a:pPr>
            <a:r>
              <a:rPr lang="en-US" b="1" i="1" dirty="0" smtClean="0"/>
              <a:t>MSc in Person Centered Counseling &amp; Psychotherapy</a:t>
            </a:r>
          </a:p>
          <a:p>
            <a:pPr marL="0" indent="0">
              <a:buNone/>
            </a:pPr>
            <a:r>
              <a:rPr lang="en-US" b="1" i="1" dirty="0" smtClean="0"/>
              <a:t>MSc in Child Development</a:t>
            </a:r>
            <a:endParaRPr lang="el-GR" b="1" i="1" dirty="0" smtClean="0"/>
          </a:p>
          <a:p>
            <a:endParaRPr lang="el-GR" dirty="0"/>
          </a:p>
        </p:txBody>
      </p:sp>
    </p:spTree>
    <p:extLst>
      <p:ext uri="{BB962C8B-B14F-4D97-AF65-F5344CB8AC3E}">
        <p14:creationId xmlns:p14="http://schemas.microsoft.com/office/powerpoint/2010/main" val="2326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8613"/>
            <a:ext cx="11506200" cy="1039906"/>
          </a:xfrm>
        </p:spPr>
        <p:txBody>
          <a:bodyPr>
            <a:normAutofit/>
          </a:bodyPr>
          <a:lstStyle/>
          <a:p>
            <a:pPr algn="l"/>
            <a:r>
              <a:rPr lang="el-GR" sz="2800" b="1" dirty="0"/>
              <a:t>Επιπτώσεις που μπορεί να </a:t>
            </a:r>
            <a:r>
              <a:rPr lang="en-US" sz="2800" b="1" dirty="0" smtClean="0"/>
              <a:t>E</a:t>
            </a:r>
            <a:r>
              <a:rPr lang="el-GR" sz="2800" b="1" dirty="0" err="1" smtClean="0"/>
              <a:t>χει</a:t>
            </a:r>
            <a:r>
              <a:rPr lang="el-GR" sz="2800" b="1" dirty="0" smtClean="0"/>
              <a:t> </a:t>
            </a:r>
            <a:r>
              <a:rPr lang="el-GR" sz="2800" b="1" dirty="0"/>
              <a:t>το </a:t>
            </a:r>
            <a:r>
              <a:rPr lang="el-GR" sz="2800" b="1" dirty="0" err="1" smtClean="0"/>
              <a:t>διαδ</a:t>
            </a:r>
            <a:r>
              <a:rPr lang="en-US" sz="2800" b="1" dirty="0" smtClean="0"/>
              <a:t>I</a:t>
            </a:r>
            <a:r>
              <a:rPr lang="el-GR" sz="2800" b="1" dirty="0" err="1" smtClean="0"/>
              <a:t>κτυο</a:t>
            </a:r>
            <a:r>
              <a:rPr lang="el-GR" sz="2800" b="1" dirty="0" smtClean="0"/>
              <a:t> </a:t>
            </a:r>
            <a:r>
              <a:rPr lang="el-GR" sz="2800" b="1" dirty="0"/>
              <a:t>στο </a:t>
            </a:r>
            <a:r>
              <a:rPr lang="el-GR" sz="2800" b="1" dirty="0" err="1" smtClean="0"/>
              <a:t>παιδ</a:t>
            </a:r>
            <a:r>
              <a:rPr lang="en-US" sz="2800" b="1" dirty="0" smtClean="0"/>
              <a:t>I</a:t>
            </a:r>
            <a:endParaRPr lang="el-GR" sz="2800" dirty="0"/>
          </a:p>
        </p:txBody>
      </p:sp>
      <p:sp>
        <p:nvSpPr>
          <p:cNvPr id="3" name="Θέση περιεχομένου 2"/>
          <p:cNvSpPr>
            <a:spLocks noGrp="1"/>
          </p:cNvSpPr>
          <p:nvPr>
            <p:ph idx="1"/>
          </p:nvPr>
        </p:nvSpPr>
        <p:spPr>
          <a:xfrm>
            <a:off x="0" y="1048872"/>
            <a:ext cx="12192000" cy="5809128"/>
          </a:xfrm>
        </p:spPr>
        <p:txBody>
          <a:bodyPr/>
          <a:lstStyle/>
          <a:p>
            <a:pPr>
              <a:lnSpc>
                <a:spcPct val="150000"/>
              </a:lnSpc>
            </a:pPr>
            <a:endParaRPr lang="el-GR" dirty="0" smtClean="0"/>
          </a:p>
          <a:p>
            <a:pPr algn="just">
              <a:lnSpc>
                <a:spcPct val="200000"/>
              </a:lnSpc>
            </a:pPr>
            <a:r>
              <a:rPr lang="el-GR" dirty="0" smtClean="0"/>
              <a:t>Όλα </a:t>
            </a:r>
            <a:r>
              <a:rPr lang="el-GR" dirty="0"/>
              <a:t>αυτά έχουν, όπως είναι επόμενο, σοβαρές επιπτώσεις σε διάφορους τομείς της λειτουργικότητας του ατόμου. Μειώνεται ο χρόνος που περνάει ο έφηβος με την οικογένειά του, περιορίζονται τα χόμπι και οι κοινωνικές συναναστροφές του, αυξάνεται ο κίνδυνος εμφάνισης </a:t>
            </a:r>
            <a:r>
              <a:rPr lang="el-GR" b="1" dirty="0" smtClean="0">
                <a:solidFill>
                  <a:schemeClr val="accent2">
                    <a:lumMod val="60000"/>
                    <a:lumOff val="40000"/>
                  </a:schemeClr>
                </a:solidFill>
              </a:rPr>
              <a:t>παχυσαρκία</a:t>
            </a:r>
            <a:r>
              <a:rPr lang="el-GR" b="1" dirty="0">
                <a:solidFill>
                  <a:schemeClr val="accent2">
                    <a:lumMod val="60000"/>
                    <a:lumOff val="40000"/>
                  </a:schemeClr>
                </a:solidFill>
              </a:rPr>
              <a:t>ς</a:t>
            </a:r>
            <a:r>
              <a:rPr lang="el-GR" b="1" dirty="0" smtClean="0">
                <a:solidFill>
                  <a:schemeClr val="accent2">
                    <a:lumMod val="60000"/>
                    <a:lumOff val="40000"/>
                  </a:schemeClr>
                </a:solidFill>
              </a:rPr>
              <a:t>, μυοσκελετικών </a:t>
            </a:r>
            <a:r>
              <a:rPr lang="el-GR" dirty="0">
                <a:solidFill>
                  <a:srgbClr val="FF0000"/>
                </a:solidFill>
              </a:rPr>
              <a:t>προβλημάτων</a:t>
            </a:r>
            <a:r>
              <a:rPr lang="el-GR" dirty="0"/>
              <a:t> και </a:t>
            </a:r>
            <a:r>
              <a:rPr lang="el-GR" b="1" dirty="0">
                <a:solidFill>
                  <a:schemeClr val="accent2">
                    <a:lumMod val="60000"/>
                    <a:lumOff val="40000"/>
                  </a:schemeClr>
                </a:solidFill>
              </a:rPr>
              <a:t>οφθαλμικών παθήσεων</a:t>
            </a:r>
            <a:r>
              <a:rPr lang="el-GR" dirty="0"/>
              <a:t> λόγω των πολλών ωρών- ακινησίας- μπροστά στην οθόνη. </a:t>
            </a:r>
          </a:p>
        </p:txBody>
      </p:sp>
    </p:spTree>
    <p:extLst>
      <p:ext uri="{BB962C8B-B14F-4D97-AF65-F5344CB8AC3E}">
        <p14:creationId xmlns:p14="http://schemas.microsoft.com/office/powerpoint/2010/main" val="345389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0" y="0"/>
            <a:ext cx="12192000" cy="6858000"/>
          </a:xfrm>
        </p:spPr>
        <p:txBody>
          <a:bodyPr>
            <a:noAutofit/>
          </a:bodyPr>
          <a:lstStyle/>
          <a:p>
            <a:pPr>
              <a:lnSpc>
                <a:spcPct val="170000"/>
              </a:lnSpc>
            </a:pPr>
            <a:r>
              <a:rPr lang="el-GR" sz="2000" dirty="0"/>
              <a:t>Το παιδί ασχολείται συνεχώς με το διαδίκτυο ή με δραστηριότητες σχετικές με αυτό, παραμελώντας συχνά τις υποχρεώσεις του στο σπίτι και στο </a:t>
            </a:r>
            <a:r>
              <a:rPr lang="el-GR" sz="2000" dirty="0" smtClean="0"/>
              <a:t>σχολείο</a:t>
            </a:r>
            <a:r>
              <a:rPr lang="el-GR" sz="2000" dirty="0"/>
              <a:t/>
            </a:r>
            <a:br>
              <a:rPr lang="el-GR" sz="2000" dirty="0"/>
            </a:br>
            <a:r>
              <a:rPr lang="el-GR" sz="2000" dirty="0"/>
              <a:t>• Προτιμά τα </a:t>
            </a:r>
            <a:r>
              <a:rPr lang="el-GR" sz="2000" u="sng" dirty="0">
                <a:solidFill>
                  <a:srgbClr val="FF0000"/>
                </a:solidFill>
              </a:rPr>
              <a:t>παιχνίδια στο διαδίκτυο</a:t>
            </a:r>
            <a:r>
              <a:rPr lang="el-GR" sz="2000" dirty="0"/>
              <a:t>, από το να συναντά φίλους του, με αποτέλεσμα να </a:t>
            </a:r>
            <a:r>
              <a:rPr lang="el-GR" sz="2000" b="1" dirty="0">
                <a:solidFill>
                  <a:schemeClr val="accent2">
                    <a:lumMod val="60000"/>
                    <a:lumOff val="40000"/>
                  </a:schemeClr>
                </a:solidFill>
              </a:rPr>
              <a:t>απομονώνεται</a:t>
            </a:r>
            <a:r>
              <a:rPr lang="el-GR" sz="2000" dirty="0"/>
              <a:t>.</a:t>
            </a:r>
            <a:br>
              <a:rPr lang="el-GR" sz="2000" dirty="0"/>
            </a:br>
            <a:r>
              <a:rPr lang="el-GR" sz="2000" dirty="0"/>
              <a:t>• Πέφτει η </a:t>
            </a:r>
            <a:r>
              <a:rPr lang="el-GR" sz="2000" b="1" dirty="0">
                <a:solidFill>
                  <a:schemeClr val="accent2">
                    <a:lumMod val="60000"/>
                    <a:lumOff val="40000"/>
                  </a:schemeClr>
                </a:solidFill>
              </a:rPr>
              <a:t>απόδοση</a:t>
            </a:r>
            <a:r>
              <a:rPr lang="el-GR" sz="2000" dirty="0"/>
              <a:t> του στο σχολείο.</a:t>
            </a:r>
            <a:br>
              <a:rPr lang="el-GR" sz="2000" dirty="0"/>
            </a:br>
            <a:r>
              <a:rPr lang="el-GR" sz="2000" dirty="0"/>
              <a:t>• Το διαδίκτυο το </a:t>
            </a:r>
            <a:r>
              <a:rPr lang="el-GR" sz="2000" b="1" dirty="0">
                <a:solidFill>
                  <a:schemeClr val="accent2">
                    <a:lumMod val="60000"/>
                    <a:lumOff val="40000"/>
                  </a:schemeClr>
                </a:solidFill>
              </a:rPr>
              <a:t>απασχολεί </a:t>
            </a:r>
            <a:r>
              <a:rPr lang="el-GR" sz="2000" dirty="0"/>
              <a:t>ακόμα και την ώρα που </a:t>
            </a:r>
            <a:r>
              <a:rPr lang="el-GR" sz="2000" b="1" dirty="0">
                <a:solidFill>
                  <a:schemeClr val="accent2">
                    <a:lumMod val="60000"/>
                    <a:lumOff val="40000"/>
                  </a:schemeClr>
                </a:solidFill>
              </a:rPr>
              <a:t>τρώτε </a:t>
            </a:r>
            <a:r>
              <a:rPr lang="el-GR" sz="2000" dirty="0"/>
              <a:t>ή την ώρα που </a:t>
            </a:r>
            <a:r>
              <a:rPr lang="el-GR" sz="2000" b="1" dirty="0">
                <a:solidFill>
                  <a:schemeClr val="accent2">
                    <a:lumMod val="60000"/>
                    <a:lumOff val="40000"/>
                  </a:schemeClr>
                </a:solidFill>
              </a:rPr>
              <a:t>διαβάζει</a:t>
            </a:r>
            <a:r>
              <a:rPr lang="el-GR" sz="2000" dirty="0"/>
              <a:t>.</a:t>
            </a:r>
            <a:br>
              <a:rPr lang="el-GR" sz="2000" dirty="0"/>
            </a:br>
            <a:r>
              <a:rPr lang="el-GR" sz="2000" dirty="0"/>
              <a:t>• Αντιδρά πολύ </a:t>
            </a:r>
            <a:r>
              <a:rPr lang="el-GR" sz="2000" b="1" i="1" dirty="0" smtClean="0">
                <a:solidFill>
                  <a:schemeClr val="accent2">
                    <a:lumMod val="60000"/>
                    <a:lumOff val="40000"/>
                  </a:schemeClr>
                </a:solidFill>
              </a:rPr>
              <a:t>νευρικά, </a:t>
            </a:r>
            <a:r>
              <a:rPr lang="el-GR" sz="2000" b="1" i="1" dirty="0">
                <a:solidFill>
                  <a:schemeClr val="accent2">
                    <a:lumMod val="60000"/>
                    <a:lumOff val="40000"/>
                  </a:schemeClr>
                </a:solidFill>
              </a:rPr>
              <a:t>θυμωμένα ή επιθετικά </a:t>
            </a:r>
            <a:r>
              <a:rPr lang="el-GR" sz="2000" dirty="0"/>
              <a:t>όταν κάποιος το διακόπτει από το </a:t>
            </a:r>
            <a:r>
              <a:rPr lang="el-GR" sz="2000" dirty="0" smtClean="0"/>
              <a:t>παιχνίδι ή </a:t>
            </a:r>
            <a:r>
              <a:rPr lang="el-GR" sz="2000" dirty="0"/>
              <a:t>από τη συζήτηση που είχε </a:t>
            </a:r>
            <a:r>
              <a:rPr lang="el-GR" sz="2000" dirty="0" err="1"/>
              <a:t>online</a:t>
            </a:r>
            <a:r>
              <a:rPr lang="el-GR" sz="2000" dirty="0"/>
              <a:t>.</a:t>
            </a:r>
            <a:br>
              <a:rPr lang="el-GR" sz="2000" dirty="0"/>
            </a:br>
            <a:r>
              <a:rPr lang="el-GR" sz="2000" dirty="0"/>
              <a:t>• </a:t>
            </a:r>
            <a:r>
              <a:rPr lang="el-GR" sz="2000" b="1" dirty="0">
                <a:solidFill>
                  <a:schemeClr val="accent2">
                    <a:lumMod val="60000"/>
                    <a:lumOff val="40000"/>
                  </a:schemeClr>
                </a:solidFill>
              </a:rPr>
              <a:t>Ξενυχτά</a:t>
            </a:r>
            <a:r>
              <a:rPr lang="el-GR" sz="2000" dirty="0"/>
              <a:t> συχνά για να μένει συνδεδεμένος / συνδεδεμένη στο διαδίκτυο.</a:t>
            </a:r>
            <a:br>
              <a:rPr lang="el-GR" sz="2000" dirty="0"/>
            </a:br>
            <a:r>
              <a:rPr lang="el-GR" sz="2000" dirty="0"/>
              <a:t>• </a:t>
            </a:r>
            <a:r>
              <a:rPr lang="el-GR" sz="2000" b="1" dirty="0">
                <a:solidFill>
                  <a:schemeClr val="accent2">
                    <a:lumMod val="60000"/>
                    <a:lumOff val="40000"/>
                  </a:schemeClr>
                </a:solidFill>
              </a:rPr>
              <a:t>Λέει συχνά </a:t>
            </a:r>
            <a:r>
              <a:rPr lang="el-GR" sz="2000" dirty="0"/>
              <a:t>«καλά, θα παίξω μόνο ένα λεπτό ακόμη». </a:t>
            </a:r>
            <a:br>
              <a:rPr lang="el-GR" sz="2000" dirty="0"/>
            </a:br>
            <a:r>
              <a:rPr lang="el-GR" sz="2000" dirty="0"/>
              <a:t>• Δείχνει </a:t>
            </a:r>
            <a:r>
              <a:rPr lang="el-GR" sz="2000" b="1" dirty="0">
                <a:solidFill>
                  <a:schemeClr val="accent2">
                    <a:lumMod val="60000"/>
                    <a:lumOff val="40000"/>
                  </a:schemeClr>
                </a:solidFill>
              </a:rPr>
              <a:t>άγχος, ανησυχία</a:t>
            </a:r>
            <a:r>
              <a:rPr lang="el-GR" sz="2000" dirty="0"/>
              <a:t>, εξάρσεις </a:t>
            </a:r>
            <a:r>
              <a:rPr lang="el-GR" sz="2000" b="1" dirty="0">
                <a:solidFill>
                  <a:schemeClr val="accent2">
                    <a:lumMod val="60000"/>
                    <a:lumOff val="40000"/>
                  </a:schemeClr>
                </a:solidFill>
              </a:rPr>
              <a:t>θυμού ή βίας ή καταθλιπτική </a:t>
            </a:r>
            <a:r>
              <a:rPr lang="el-GR" sz="2000" dirty="0"/>
              <a:t>συμπεριφορά όταν δεν παίζει στο διαδίκτυο.</a:t>
            </a:r>
            <a:br>
              <a:rPr lang="el-GR" sz="2000" dirty="0"/>
            </a:br>
            <a:r>
              <a:rPr lang="el-GR" sz="2000" dirty="0"/>
              <a:t/>
            </a:r>
            <a:br>
              <a:rPr lang="el-GR" sz="2000" dirty="0"/>
            </a:br>
            <a:endParaRPr lang="el-GR" sz="2000" dirty="0"/>
          </a:p>
        </p:txBody>
      </p:sp>
    </p:spTree>
    <p:extLst>
      <p:ext uri="{BB962C8B-B14F-4D97-AF65-F5344CB8AC3E}">
        <p14:creationId xmlns:p14="http://schemas.microsoft.com/office/powerpoint/2010/main" val="124762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740"/>
            <a:ext cx="12191999" cy="6284259"/>
          </a:xfrm>
          <a:prstGeom prst="rect">
            <a:avLst/>
          </a:prstGeom>
        </p:spPr>
      </p:pic>
      <p:sp>
        <p:nvSpPr>
          <p:cNvPr id="2" name="Τίτλος 1"/>
          <p:cNvSpPr>
            <a:spLocks noGrp="1"/>
          </p:cNvSpPr>
          <p:nvPr>
            <p:ph type="title"/>
          </p:nvPr>
        </p:nvSpPr>
        <p:spPr>
          <a:xfrm>
            <a:off x="0" y="0"/>
            <a:ext cx="11506200" cy="1685365"/>
          </a:xfrm>
        </p:spPr>
        <p:txBody>
          <a:bodyPr>
            <a:normAutofit fontScale="90000"/>
          </a:bodyPr>
          <a:lstStyle/>
          <a:p>
            <a:pPr algn="ctr"/>
            <a:r>
              <a:rPr lang="el-GR" b="1" dirty="0">
                <a:solidFill>
                  <a:srgbClr val="FFFF00"/>
                </a:solidFill>
              </a:rPr>
              <a:t>Γενικές πληροφορίες- Επιδημιολογικά χαρακτηριστικά</a:t>
            </a:r>
            <a:br>
              <a:rPr lang="el-GR" b="1" dirty="0">
                <a:solidFill>
                  <a:srgbClr val="FFFF00"/>
                </a:solidFill>
              </a:rPr>
            </a:br>
            <a:endParaRPr lang="el-GR" dirty="0">
              <a:solidFill>
                <a:srgbClr val="FFFF00"/>
              </a:solidFill>
            </a:endParaRPr>
          </a:p>
        </p:txBody>
      </p:sp>
      <p:sp>
        <p:nvSpPr>
          <p:cNvPr id="3" name="Θέση περιεχομένου 2"/>
          <p:cNvSpPr>
            <a:spLocks noGrp="1"/>
          </p:cNvSpPr>
          <p:nvPr>
            <p:ph idx="1"/>
          </p:nvPr>
        </p:nvSpPr>
        <p:spPr>
          <a:xfrm flipV="1">
            <a:off x="0" y="6858000"/>
            <a:ext cx="12192000" cy="71718"/>
          </a:xfrm>
        </p:spPr>
        <p:txBody>
          <a:bodyPr>
            <a:normAutofit fontScale="25000" lnSpcReduction="20000"/>
          </a:bodyPr>
          <a:lstStyle/>
          <a:p>
            <a:endParaRPr lang="el-GR" b="1" dirty="0">
              <a:solidFill>
                <a:srgbClr val="FFFF00"/>
              </a:solidFill>
            </a:endParaRPr>
          </a:p>
        </p:txBody>
      </p:sp>
    </p:spTree>
    <p:extLst>
      <p:ext uri="{BB962C8B-B14F-4D97-AF65-F5344CB8AC3E}">
        <p14:creationId xmlns:p14="http://schemas.microsoft.com/office/powerpoint/2010/main" val="276262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0" y="1416424"/>
            <a:ext cx="11506200" cy="5190564"/>
          </a:xfrm>
        </p:spPr>
        <p:txBody>
          <a:bodyPr>
            <a:noAutofit/>
          </a:bodyPr>
          <a:lstStyle/>
          <a:p>
            <a:pPr>
              <a:lnSpc>
                <a:spcPct val="150000"/>
              </a:lnSpc>
            </a:pPr>
            <a:r>
              <a:rPr lang="el-GR" sz="1800" b="1" dirty="0"/>
              <a:t>Παιδιά ηλικίας 8-18 ετών περνούν κατά μέσο όρο 44.5 ώρες την εβδομάδα μπροστά σε μια οθόνη.</a:t>
            </a:r>
          </a:p>
          <a:p>
            <a:pPr>
              <a:lnSpc>
                <a:spcPct val="150000"/>
              </a:lnSpc>
            </a:pPr>
            <a:r>
              <a:rPr lang="el-GR" sz="1800" b="1" dirty="0"/>
              <a:t>Στην Ελλάδα το 2,4% των εφήβων είναι εθισμένοι στο διαδίκτυο. Τα περισσότερα είναι αγόρια και ζουν στην επαρχία.</a:t>
            </a:r>
          </a:p>
          <a:p>
            <a:pPr>
              <a:lnSpc>
                <a:spcPct val="150000"/>
              </a:lnSpc>
            </a:pPr>
            <a:r>
              <a:rPr lang="el-GR" sz="1800" b="1" dirty="0"/>
              <a:t>50% των εφήβων νιώθουν εξαρτημένοι από το κινητό τους (67% των εφήβων έχουν κινητό τηλέφωνο)</a:t>
            </a:r>
          </a:p>
          <a:p>
            <a:pPr>
              <a:lnSpc>
                <a:spcPct val="150000"/>
              </a:lnSpc>
            </a:pPr>
            <a:r>
              <a:rPr lang="el-GR" sz="1800" b="1" dirty="0"/>
              <a:t>Τα παιδιά είναι στο διαδίκτυο 3-8 ώρες την ημέρα. Το 1/3 του χρόνου αυτού είναι συνδεδεμένα σε κάποιο μέσο κοινωνικής δικτύωσης.</a:t>
            </a:r>
          </a:p>
          <a:p>
            <a:pPr>
              <a:lnSpc>
                <a:spcPct val="150000"/>
              </a:lnSpc>
            </a:pPr>
            <a:r>
              <a:rPr lang="el-GR" sz="1800" b="1" dirty="0"/>
              <a:t>Τα παιδιά που είναι εξαρτημένα στο διαδίκτυο είναι ευάλωτα και σε άλλες καταστάσεις (π.χ. είναι διατεθειμένα να συναντήσουν κάποιον που γνώρισαν μέσω διαδικτύου ή να δώσουν προσωπικά τους στοιχεία σε μια ιστοσελίδα)</a:t>
            </a:r>
          </a:p>
          <a:p>
            <a:pPr>
              <a:lnSpc>
                <a:spcPct val="150000"/>
              </a:lnSpc>
            </a:pPr>
            <a:r>
              <a:rPr lang="el-GR" sz="1800" b="1" dirty="0"/>
              <a:t>23% των νέων (12-20 ετών) δηλώνουν ότι νιώθουν εθισμένοι στα </a:t>
            </a:r>
            <a:r>
              <a:rPr lang="el-GR" sz="1800" b="1" dirty="0" err="1"/>
              <a:t>video</a:t>
            </a:r>
            <a:r>
              <a:rPr lang="el-GR" sz="1800" b="1" dirty="0"/>
              <a:t> </a:t>
            </a:r>
            <a:r>
              <a:rPr lang="el-GR" sz="1800" b="1" dirty="0" err="1"/>
              <a:t>games</a:t>
            </a:r>
            <a:r>
              <a:rPr lang="el-GR" sz="1800" b="1" dirty="0"/>
              <a:t>.</a:t>
            </a:r>
          </a:p>
          <a:p>
            <a:pPr>
              <a:lnSpc>
                <a:spcPct val="150000"/>
              </a:lnSpc>
            </a:pPr>
            <a:endParaRPr lang="el-GR" sz="1800" dirty="0"/>
          </a:p>
        </p:txBody>
      </p:sp>
    </p:spTree>
    <p:extLst>
      <p:ext uri="{BB962C8B-B14F-4D97-AF65-F5344CB8AC3E}">
        <p14:creationId xmlns:p14="http://schemas.microsoft.com/office/powerpoint/2010/main" val="205122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0" y="950260"/>
            <a:ext cx="11506200" cy="5268426"/>
          </a:xfrm>
        </p:spPr>
        <p:txBody>
          <a:bodyPr>
            <a:normAutofit/>
          </a:bodyPr>
          <a:lstStyle/>
          <a:p>
            <a:pPr>
              <a:lnSpc>
                <a:spcPct val="150000"/>
              </a:lnSpc>
            </a:pPr>
            <a:r>
              <a:rPr lang="el-GR" dirty="0"/>
              <a:t>Η Αμερικανική Παιδιατρική Εταιρεία έχει ορίσει τους χρόνους χρήσης μιας συσκευής από ένα βρέφος και ένα νήπιο. Τους πρώτους 18 μήνες δεν πρέπει καθόλου να εκτίθεται σε οθόνη (στις οθόνες περιλαμβάνεται, εκτός από υπολογιστή και τηλέφωνο και η τηλεόραση). Κατόπιν, από 18 έως 24 μηνών μπορεί να κάνει χρήση οθόνης το πολύ 30 λεπτά την ημέρα, πάντα με την επιτήρηση του γονιού και παρακολουθώντας συγκεκριμένα προγράμματα. Από τα 2 έως τα 5 του χρόνια, το νήπιο μπορεί να απασχοληθεί σε μία οθόνη έως μία ώρα, και μετά τα 5 έτη ο χρόνος μπροστά σε μία οθόνη αυξάνεται σε μιάμιση ώρα την ημέρα και από δύο ώρες το Σάββατο και την Κυριακή.</a:t>
            </a:r>
          </a:p>
        </p:txBody>
      </p:sp>
    </p:spTree>
    <p:extLst>
      <p:ext uri="{BB962C8B-B14F-4D97-AF65-F5344CB8AC3E}">
        <p14:creationId xmlns:p14="http://schemas.microsoft.com/office/powerpoint/2010/main" val="157302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685800" y="1030940"/>
            <a:ext cx="10820400" cy="5827059"/>
          </a:xfrm>
        </p:spPr>
        <p:txBody>
          <a:bodyPr>
            <a:normAutofit/>
          </a:bodyPr>
          <a:lstStyle/>
          <a:p>
            <a:pPr>
              <a:lnSpc>
                <a:spcPct val="200000"/>
              </a:lnSpc>
            </a:pPr>
            <a:r>
              <a:rPr lang="el-GR" sz="2400" dirty="0"/>
              <a:t>«Αν οι γονείς δουν ότι οι </a:t>
            </a:r>
            <a:r>
              <a:rPr lang="el-GR" sz="2400" dirty="0" smtClean="0"/>
              <a:t>αλλάζει η συμπεριφορά </a:t>
            </a:r>
            <a:r>
              <a:rPr lang="el-GR" sz="2400" dirty="0"/>
              <a:t>του </a:t>
            </a:r>
            <a:r>
              <a:rPr lang="el-GR" sz="2400" dirty="0" smtClean="0"/>
              <a:t>παιδιού </a:t>
            </a:r>
            <a:r>
              <a:rPr lang="el-GR" sz="2400" dirty="0"/>
              <a:t>χωρίς να υπάρχει άλλος λόγος εκτός από τη συνεχή ενασχόληση με τον υπολογιστή, αν καταλάβουν ότι το παιδί χάνει την κοινωνικότητά του και απομονώνεται, πρέπει να αντιδράσουν, να βρουν τρόπο διαχείρισης της κατάστασης, θέτοντας ένα πλαίσιο ώστε να απομακρύνουν τον έφηβο από τη μόνιμη </a:t>
            </a:r>
            <a:r>
              <a:rPr lang="el-GR" sz="2400" dirty="0" smtClean="0"/>
              <a:t>ασχολία </a:t>
            </a:r>
            <a:r>
              <a:rPr lang="el-GR" sz="2400" dirty="0"/>
              <a:t>του με το Διαδίκτυο».</a:t>
            </a:r>
          </a:p>
          <a:p>
            <a:pPr>
              <a:lnSpc>
                <a:spcPct val="200000"/>
              </a:lnSpc>
            </a:pPr>
            <a:endParaRPr lang="el-GR" sz="2400" dirty="0"/>
          </a:p>
        </p:txBody>
      </p:sp>
    </p:spTree>
    <p:extLst>
      <p:ext uri="{BB962C8B-B14F-4D97-AF65-F5344CB8AC3E}">
        <p14:creationId xmlns:p14="http://schemas.microsoft.com/office/powerpoint/2010/main" val="397176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610600" cy="896471"/>
          </a:xfrm>
        </p:spPr>
        <p:txBody>
          <a:bodyPr>
            <a:normAutofit/>
          </a:bodyPr>
          <a:lstStyle/>
          <a:p>
            <a:pPr algn="l"/>
            <a:r>
              <a:rPr lang="el-GR" sz="2800" b="1" dirty="0"/>
              <a:t>Συμβουλές σε γονείς</a:t>
            </a:r>
            <a:endParaRPr lang="el-GR" sz="2800" dirty="0"/>
          </a:p>
        </p:txBody>
      </p:sp>
      <p:sp>
        <p:nvSpPr>
          <p:cNvPr id="3" name="Θέση περιεχομένου 2"/>
          <p:cNvSpPr>
            <a:spLocks noGrp="1"/>
          </p:cNvSpPr>
          <p:nvPr>
            <p:ph idx="1"/>
          </p:nvPr>
        </p:nvSpPr>
        <p:spPr>
          <a:xfrm>
            <a:off x="71718" y="600635"/>
            <a:ext cx="12120282" cy="6257365"/>
          </a:xfrm>
        </p:spPr>
        <p:txBody>
          <a:bodyPr/>
          <a:lstStyle/>
          <a:p>
            <a:pPr marL="0" indent="0">
              <a:lnSpc>
                <a:spcPct val="100000"/>
              </a:lnSpc>
              <a:buNone/>
            </a:pPr>
            <a:r>
              <a:rPr lang="el-GR" b="1" dirty="0" smtClean="0"/>
              <a:t> </a:t>
            </a:r>
            <a:r>
              <a:rPr lang="el-GR" dirty="0"/>
              <a:t/>
            </a:r>
            <a:br>
              <a:rPr lang="el-GR" dirty="0"/>
            </a:br>
            <a:r>
              <a:rPr lang="el-GR" dirty="0"/>
              <a:t>Ιδιαίτερα για τους γονείς προτείνεται ο ορισμός οικογενειακών κανόνων χρήσης του υπολογιστή και του διαδικτύου, κανόνες που αφορούν και τους ίδιους τους γονείς.</a:t>
            </a:r>
            <a:br>
              <a:rPr lang="el-GR" dirty="0"/>
            </a:br>
            <a:endParaRPr lang="el-GR" dirty="0" smtClean="0"/>
          </a:p>
          <a:p>
            <a:pPr marL="0" indent="0">
              <a:lnSpc>
                <a:spcPct val="100000"/>
              </a:lnSpc>
              <a:buNone/>
            </a:pPr>
            <a:r>
              <a:rPr lang="el-GR" dirty="0" smtClean="0"/>
              <a:t>• </a:t>
            </a:r>
            <a:r>
              <a:rPr lang="el-GR" dirty="0"/>
              <a:t>Σημαντικές στην </a:t>
            </a:r>
            <a:r>
              <a:rPr lang="el-GR" u="sng" dirty="0">
                <a:hlinkClick r:id="rId2"/>
              </a:rPr>
              <a:t>ανάπτυξη</a:t>
            </a:r>
            <a:r>
              <a:rPr lang="el-GR" dirty="0"/>
              <a:t> των παιδιών και των εφήβων είναι η ώθηση σε κοινωνικές και αθλητικές δραστηριότητες και η καθιέρωση οικογενειακών δραστηριοτήτων που δεν εμπεριέχουν τη χρήση υπολογιστή και διαδικτύου</a:t>
            </a:r>
            <a:r>
              <a:rPr lang="el-GR" dirty="0" smtClean="0"/>
              <a:t>.</a:t>
            </a:r>
          </a:p>
          <a:p>
            <a:pPr marL="0" indent="0">
              <a:lnSpc>
                <a:spcPct val="100000"/>
              </a:lnSpc>
              <a:buNone/>
            </a:pPr>
            <a:r>
              <a:rPr lang="el-GR" dirty="0"/>
              <a:t/>
            </a:r>
            <a:br>
              <a:rPr lang="el-GR" dirty="0"/>
            </a:br>
            <a:r>
              <a:rPr lang="el-GR" dirty="0"/>
              <a:t>• Ο υπολογιστής θα πρέπει να τοποθετείται σε δωμάτιο κοινής χρήσης από την </a:t>
            </a:r>
            <a:r>
              <a:rPr lang="el-GR" u="sng" dirty="0">
                <a:hlinkClick r:id="rId3"/>
              </a:rPr>
              <a:t>οικογένεια</a:t>
            </a:r>
            <a:r>
              <a:rPr lang="el-GR" dirty="0"/>
              <a:t> και όχι στο δωμάτιο των παιδιών</a:t>
            </a:r>
            <a:r>
              <a:rPr lang="el-GR" dirty="0" smtClean="0"/>
              <a:t>.</a:t>
            </a:r>
          </a:p>
          <a:p>
            <a:pPr marL="0" indent="0">
              <a:lnSpc>
                <a:spcPct val="100000"/>
              </a:lnSpc>
              <a:buNone/>
            </a:pPr>
            <a:r>
              <a:rPr lang="el-GR" dirty="0"/>
              <a:t/>
            </a:r>
            <a:br>
              <a:rPr lang="el-GR" dirty="0"/>
            </a:br>
            <a:r>
              <a:rPr lang="el-GR" dirty="0"/>
              <a:t>• </a:t>
            </a:r>
            <a:r>
              <a:rPr lang="el-GR" dirty="0" smtClean="0"/>
              <a:t>Μπορείτε </a:t>
            </a:r>
            <a:r>
              <a:rPr lang="el-GR" dirty="0"/>
              <a:t>να εγκαταστήσετε και να χρησιμοποιήσετε προγράμματα ελέγχου της πρόσβασης σε συγκεκριμένες ιστοσελίδες αλλά και του χρόνου παραμονής στο ιστό. Ωστόσο, 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br>
              <a:rPr lang="el-GR" dirty="0"/>
            </a:br>
            <a:r>
              <a:rPr lang="el-GR" dirty="0"/>
              <a:t/>
            </a:r>
            <a:br>
              <a:rPr lang="el-GR" dirty="0"/>
            </a:br>
            <a:endParaRPr lang="el-GR" dirty="0"/>
          </a:p>
        </p:txBody>
      </p:sp>
    </p:spTree>
    <p:extLst>
      <p:ext uri="{BB962C8B-B14F-4D97-AF65-F5344CB8AC3E}">
        <p14:creationId xmlns:p14="http://schemas.microsoft.com/office/powerpoint/2010/main" val="298035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4"/>
            <a:ext cx="12192000" cy="6851586"/>
          </a:xfrm>
          <a:prstGeom prst="rect">
            <a:avLst/>
          </a:prstGeom>
        </p:spPr>
      </p:pic>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0" y="1434352"/>
            <a:ext cx="12192000" cy="5423647"/>
          </a:xfrm>
        </p:spPr>
        <p:txBody>
          <a:bodyPr>
            <a:noAutofit/>
          </a:bodyPr>
          <a:lstStyle/>
          <a:p>
            <a:pPr>
              <a:lnSpc>
                <a:spcPct val="170000"/>
              </a:lnSpc>
            </a:pPr>
            <a:r>
              <a:rPr lang="el-GR" sz="3600" b="1" dirty="0">
                <a:ln w="22225">
                  <a:solidFill>
                    <a:schemeClr val="bg1"/>
                  </a:solidFill>
                  <a:prstDash val="solid"/>
                </a:ln>
                <a:solidFill>
                  <a:schemeClr val="bg2">
                    <a:lumMod val="20000"/>
                    <a:lumOff val="80000"/>
                  </a:schemeClr>
                </a:solidFill>
              </a:rPr>
              <a:t>Σε κάθε περίπτωση, χωρίς πανικό και ενοχές, μπορείτε να έρθετε σε επαφή με ειδικούς για παροχή βοήθειας και συμβουλές ώστε να προλάβουμε ή να αντιμετωπίσουμε σχετικά προβλήματα.</a:t>
            </a:r>
          </a:p>
          <a:p>
            <a:pPr marL="0" indent="0">
              <a:lnSpc>
                <a:spcPct val="170000"/>
              </a:lnSpc>
              <a:buNone/>
            </a:pPr>
            <a:r>
              <a:rPr lang="el-GR" sz="3600" b="1" dirty="0">
                <a:ln w="22225">
                  <a:solidFill>
                    <a:schemeClr val="bg1"/>
                  </a:solidFill>
                  <a:prstDash val="solid"/>
                </a:ln>
                <a:solidFill>
                  <a:schemeClr val="bg2">
                    <a:lumMod val="20000"/>
                    <a:lumOff val="80000"/>
                  </a:schemeClr>
                </a:solidFill>
              </a:rPr>
              <a:t> </a:t>
            </a:r>
          </a:p>
          <a:p>
            <a:pPr marL="0" indent="0">
              <a:lnSpc>
                <a:spcPct val="170000"/>
              </a:lnSpc>
              <a:buNone/>
            </a:pPr>
            <a:r>
              <a:rPr lang="el-GR" sz="3600" dirty="0">
                <a:ln>
                  <a:solidFill>
                    <a:schemeClr val="bg1"/>
                  </a:solidFill>
                </a:ln>
              </a:rPr>
              <a:t> </a:t>
            </a:r>
          </a:p>
          <a:p>
            <a:pPr marL="0" indent="0">
              <a:lnSpc>
                <a:spcPct val="170000"/>
              </a:lnSpc>
              <a:buNone/>
            </a:pPr>
            <a:endParaRPr lang="el-GR" sz="3600" dirty="0" smtClean="0">
              <a:solidFill>
                <a:srgbClr val="92D050"/>
              </a:solidFill>
            </a:endParaRPr>
          </a:p>
        </p:txBody>
      </p:sp>
    </p:spTree>
    <p:extLst>
      <p:ext uri="{BB962C8B-B14F-4D97-AF65-F5344CB8AC3E}">
        <p14:creationId xmlns:p14="http://schemas.microsoft.com/office/powerpoint/2010/main" val="4020200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2057401"/>
          </a:xfrm>
        </p:spPr>
        <p:txBody>
          <a:bodyPr/>
          <a:lstStyle/>
          <a:p>
            <a:pPr algn="l"/>
            <a:r>
              <a:rPr lang="el-GR" b="1" dirty="0"/>
              <a:t>Τι είναι ο εθισμός στο διαδίκτυο;</a:t>
            </a:r>
          </a:p>
        </p:txBody>
      </p:sp>
      <p:sp>
        <p:nvSpPr>
          <p:cNvPr id="3" name="Θέση περιεχομένου 2"/>
          <p:cNvSpPr>
            <a:spLocks noGrp="1"/>
          </p:cNvSpPr>
          <p:nvPr>
            <p:ph idx="1"/>
          </p:nvPr>
        </p:nvSpPr>
        <p:spPr>
          <a:xfrm>
            <a:off x="0" y="2528047"/>
            <a:ext cx="11506200" cy="3690638"/>
          </a:xfrm>
        </p:spPr>
        <p:txBody>
          <a:bodyPr>
            <a:normAutofit/>
          </a:bodyPr>
          <a:lstStyle/>
          <a:p>
            <a:pPr algn="just">
              <a:lnSpc>
                <a:spcPct val="150000"/>
              </a:lnSpc>
            </a:pPr>
            <a:r>
              <a:rPr lang="el-GR" sz="2400" dirty="0"/>
              <a:t>Ο εθισμός στο διαδίκτυο αναφέρεται στην </a:t>
            </a:r>
            <a:r>
              <a:rPr lang="el-GR" sz="2400" b="1" dirty="0">
                <a:solidFill>
                  <a:srgbClr val="FF0000"/>
                </a:solidFill>
              </a:rPr>
              <a:t>ψυχαναγκαστική χρήση </a:t>
            </a:r>
            <a:r>
              <a:rPr lang="el-GR" sz="2400" dirty="0"/>
              <a:t>του διαδικτύου από κάποιον σε σημείο που αυτό γίνεται </a:t>
            </a:r>
            <a:r>
              <a:rPr lang="el-GR" sz="2400" b="1" u="sng" dirty="0">
                <a:solidFill>
                  <a:srgbClr val="FF0000"/>
                </a:solidFill>
              </a:rPr>
              <a:t>πρόβλημα</a:t>
            </a:r>
            <a:r>
              <a:rPr lang="el-GR" sz="2400" dirty="0"/>
              <a:t>, επηρεάζοντας αρνητικά τον τρόπο που λειτουργεί στη ζωή του</a:t>
            </a:r>
            <a:r>
              <a:rPr lang="el-GR" sz="2400" dirty="0" smtClean="0"/>
              <a:t>.</a:t>
            </a:r>
          </a:p>
        </p:txBody>
      </p:sp>
    </p:spTree>
    <p:extLst>
      <p:ext uri="{BB962C8B-B14F-4D97-AF65-F5344CB8AC3E}">
        <p14:creationId xmlns:p14="http://schemas.microsoft.com/office/powerpoint/2010/main" val="1147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0" y="618564"/>
            <a:ext cx="12192000" cy="6239435"/>
          </a:xfrm>
        </p:spPr>
        <p:txBody>
          <a:bodyPr/>
          <a:lstStyle/>
          <a:p>
            <a:r>
              <a:rPr lang="el-GR" dirty="0" smtClean="0"/>
              <a:t> </a:t>
            </a:r>
            <a:r>
              <a:rPr lang="el-GR" dirty="0"/>
              <a:t>Χρησιμοποιείτε υπερβολικά το </a:t>
            </a:r>
            <a:r>
              <a:rPr lang="el-GR" dirty="0" smtClean="0"/>
              <a:t>διαδίκτυο; </a:t>
            </a:r>
            <a:r>
              <a:rPr lang="el-GR" dirty="0"/>
              <a:t>Είστε απασχολημένοι με </a:t>
            </a:r>
            <a:r>
              <a:rPr lang="el-GR" dirty="0" smtClean="0"/>
              <a:t>αυτό;  </a:t>
            </a:r>
          </a:p>
          <a:p>
            <a:pPr>
              <a:lnSpc>
                <a:spcPct val="100000"/>
              </a:lnSpc>
            </a:pPr>
            <a:r>
              <a:rPr lang="el-GR" dirty="0" smtClean="0"/>
              <a:t> Δεν μπορείτε να σταματήσετε ή να μειώσετε τον χρόνο που περνάτε στο διαδίκτυο παρά τις προσπάθειες</a:t>
            </a:r>
            <a:r>
              <a:rPr lang="el-GR" dirty="0"/>
              <a:t>;</a:t>
            </a:r>
            <a:endParaRPr lang="el-GR" dirty="0" smtClean="0"/>
          </a:p>
          <a:p>
            <a:pPr>
              <a:lnSpc>
                <a:spcPct val="100000"/>
              </a:lnSpc>
            </a:pPr>
            <a:r>
              <a:rPr lang="el-GR" dirty="0" smtClean="0"/>
              <a:t> </a:t>
            </a:r>
            <a:r>
              <a:rPr lang="el-GR" dirty="0"/>
              <a:t>Βιώνετε συμπτώματα στέρησης όταν δεν μπορείτε να συνδεθείτε στο διαδίκτυο, όπως ανησυχία ή </a:t>
            </a:r>
            <a:r>
              <a:rPr lang="el-GR" dirty="0" smtClean="0"/>
              <a:t>ευερεθιστότητα</a:t>
            </a:r>
            <a:r>
              <a:rPr lang="el-GR" dirty="0"/>
              <a:t>;</a:t>
            </a:r>
            <a:endParaRPr lang="el-GR" dirty="0" smtClean="0"/>
          </a:p>
          <a:p>
            <a:pPr>
              <a:lnSpc>
                <a:spcPct val="100000"/>
              </a:lnSpc>
            </a:pPr>
            <a:r>
              <a:rPr lang="el-GR" dirty="0" smtClean="0"/>
              <a:t> </a:t>
            </a:r>
            <a:r>
              <a:rPr lang="el-GR" dirty="0"/>
              <a:t>Παραμελείτε το σπίτι, την εργασία, το σχολείο ή κοινωνικές υποχρεώσεις για να περάσετε χρόνο στο </a:t>
            </a:r>
            <a:r>
              <a:rPr lang="el-GR" dirty="0" smtClean="0"/>
              <a:t>διαδίκτυο</a:t>
            </a:r>
            <a:r>
              <a:rPr lang="el-GR" dirty="0"/>
              <a:t>;</a:t>
            </a:r>
            <a:endParaRPr lang="el-GR" dirty="0" smtClean="0"/>
          </a:p>
          <a:p>
            <a:pPr>
              <a:lnSpc>
                <a:spcPct val="100000"/>
              </a:lnSpc>
            </a:pPr>
            <a:r>
              <a:rPr lang="el-GR" dirty="0" smtClean="0"/>
              <a:t> </a:t>
            </a:r>
            <a:r>
              <a:rPr lang="el-GR" dirty="0"/>
              <a:t>Συνεχίζετε να περνάτε χρόνο στο διαδίκτυο, παρόλο που αυτό προκαλεί προβλήματα στις σχέσεις </a:t>
            </a:r>
            <a:r>
              <a:rPr lang="el-GR" dirty="0" smtClean="0"/>
              <a:t>σας</a:t>
            </a:r>
            <a:r>
              <a:rPr lang="el-GR" dirty="0"/>
              <a:t>;</a:t>
            </a:r>
            <a:endParaRPr lang="el-GR" dirty="0" smtClean="0"/>
          </a:p>
          <a:p>
            <a:pPr>
              <a:lnSpc>
                <a:spcPct val="100000"/>
              </a:lnSpc>
            </a:pPr>
            <a:r>
              <a:rPr lang="el-GR" dirty="0" smtClean="0"/>
              <a:t> Συνεχίζετε </a:t>
            </a:r>
            <a:r>
              <a:rPr lang="el-GR" dirty="0"/>
              <a:t>να περνάτε χρόνο στο διαδίκτυο, παρόλο που επηρεάζει την ψυχολογική ή σωματική σας </a:t>
            </a:r>
            <a:r>
              <a:rPr lang="el-GR" dirty="0" smtClean="0"/>
              <a:t>υγεία</a:t>
            </a:r>
            <a:r>
              <a:rPr lang="el-GR" dirty="0"/>
              <a:t>;</a:t>
            </a:r>
            <a:endParaRPr lang="el-GR" dirty="0" smtClean="0"/>
          </a:p>
          <a:p>
            <a:pPr>
              <a:lnSpc>
                <a:spcPct val="100000"/>
              </a:lnSpc>
            </a:pPr>
            <a:r>
              <a:rPr lang="el-GR" dirty="0" smtClean="0"/>
              <a:t> </a:t>
            </a:r>
            <a:r>
              <a:rPr lang="el-GR" dirty="0"/>
              <a:t>Λέτε ψέματα ή προσπαθείτε να καλύψετε τη χρήση του </a:t>
            </a:r>
            <a:r>
              <a:rPr lang="el-GR" dirty="0" smtClean="0"/>
              <a:t>διαδικτύου; </a:t>
            </a:r>
          </a:p>
          <a:p>
            <a:pPr>
              <a:lnSpc>
                <a:spcPct val="100000"/>
              </a:lnSpc>
            </a:pPr>
            <a:r>
              <a:rPr lang="el-GR" dirty="0" smtClean="0"/>
              <a:t> </a:t>
            </a:r>
            <a:r>
              <a:rPr lang="el-GR" dirty="0"/>
              <a:t>Δεν μπορείτε να σταματήσετε να χρησιμοποιείτε το διαδίκτυο παρά τις νομικές, οικονομικές ή άλλες αρνητικές </a:t>
            </a:r>
            <a:r>
              <a:rPr lang="el-GR" dirty="0" smtClean="0"/>
              <a:t>συνέπειες;</a:t>
            </a:r>
            <a:endParaRPr lang="el-GR" dirty="0"/>
          </a:p>
        </p:txBody>
      </p:sp>
    </p:spTree>
    <p:extLst>
      <p:ext uri="{BB962C8B-B14F-4D97-AF65-F5344CB8AC3E}">
        <p14:creationId xmlns:p14="http://schemas.microsoft.com/office/powerpoint/2010/main" val="373863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7294"/>
          </a:xfrm>
          <a:solidFill>
            <a:srgbClr val="FFFFFF"/>
          </a:solidFill>
        </p:spPr>
      </p:pic>
    </p:spTree>
    <p:extLst>
      <p:ext uri="{BB962C8B-B14F-4D97-AF65-F5344CB8AC3E}">
        <p14:creationId xmlns:p14="http://schemas.microsoft.com/office/powerpoint/2010/main" val="299847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506200" cy="1102659"/>
          </a:xfrm>
        </p:spPr>
        <p:txBody>
          <a:bodyPr/>
          <a:lstStyle/>
          <a:p>
            <a:pPr algn="l"/>
            <a:r>
              <a:rPr lang="el-GR" b="1" dirty="0"/>
              <a:t>Τύποι εθισμού στο διαδίκτυο</a:t>
            </a:r>
          </a:p>
        </p:txBody>
      </p:sp>
      <p:sp>
        <p:nvSpPr>
          <p:cNvPr id="3" name="Θέση περιεχομένου 2"/>
          <p:cNvSpPr>
            <a:spLocks noGrp="1"/>
          </p:cNvSpPr>
          <p:nvPr>
            <p:ph idx="1"/>
          </p:nvPr>
        </p:nvSpPr>
        <p:spPr>
          <a:xfrm>
            <a:off x="0" y="1102659"/>
            <a:ext cx="12192000" cy="5755341"/>
          </a:xfrm>
        </p:spPr>
        <p:txBody>
          <a:bodyPr>
            <a:normAutofit fontScale="92500"/>
          </a:bodyPr>
          <a:lstStyle/>
          <a:p>
            <a:pPr algn="just">
              <a:lnSpc>
                <a:spcPct val="200000"/>
              </a:lnSpc>
            </a:pPr>
            <a:r>
              <a:rPr lang="el-GR" dirty="0"/>
              <a:t>Οι εθισμοί στο διαδίκτυο διαφέρουν ανάλογα με τις συγκεκριμένες διαδικτυακές δραστηριότητες με τις οποίες ασχολείται ένα άτομο. </a:t>
            </a:r>
            <a:r>
              <a:rPr lang="el-GR" dirty="0" smtClean="0"/>
              <a:t>Υπάρχουν </a:t>
            </a:r>
            <a:r>
              <a:rPr lang="el-GR" dirty="0"/>
              <a:t>έξι κύριοι τύποι εθισμού στο </a:t>
            </a:r>
            <a:r>
              <a:rPr lang="el-GR" dirty="0" smtClean="0"/>
              <a:t>διαδίκτυο</a:t>
            </a:r>
            <a:r>
              <a:rPr lang="en-US" dirty="0" smtClean="0"/>
              <a:t>:</a:t>
            </a:r>
            <a:r>
              <a:rPr lang="el-GR" dirty="0" smtClean="0"/>
              <a:t> </a:t>
            </a:r>
          </a:p>
          <a:p>
            <a:pPr marL="457200" indent="-457200">
              <a:buFont typeface="+mj-lt"/>
              <a:buAutoNum type="arabicPeriod"/>
            </a:pPr>
            <a:r>
              <a:rPr lang="el-GR" sz="2000" b="1" dirty="0"/>
              <a:t>Εθισμός στην αναζήτηση πληροφοριών</a:t>
            </a:r>
          </a:p>
          <a:p>
            <a:pPr marL="457200" indent="-457200">
              <a:buFont typeface="+mj-lt"/>
              <a:buAutoNum type="arabicPeriod"/>
            </a:pPr>
            <a:endParaRPr lang="el-GR" sz="2000" b="1" dirty="0"/>
          </a:p>
          <a:p>
            <a:pPr marL="457200" indent="-457200">
              <a:buFont typeface="+mj-lt"/>
              <a:buAutoNum type="arabicPeriod"/>
            </a:pPr>
            <a:r>
              <a:rPr lang="el-GR" sz="2000" b="1" dirty="0"/>
              <a:t>Εθισμός στις διαδικτυακές σχέσεις</a:t>
            </a:r>
          </a:p>
          <a:p>
            <a:pPr marL="457200" indent="-457200">
              <a:buFont typeface="+mj-lt"/>
              <a:buAutoNum type="arabicPeriod"/>
            </a:pPr>
            <a:endParaRPr lang="el-GR" sz="2000" b="1" dirty="0"/>
          </a:p>
          <a:p>
            <a:pPr marL="457200" indent="-457200">
              <a:buFont typeface="+mj-lt"/>
              <a:buAutoNum type="arabicPeriod"/>
            </a:pPr>
            <a:r>
              <a:rPr lang="el-GR" sz="2000" b="1" dirty="0"/>
              <a:t>Εθισμός στα παιχνίδια &amp; τον τζόγο</a:t>
            </a:r>
          </a:p>
          <a:p>
            <a:pPr marL="457200" indent="-457200">
              <a:buFont typeface="+mj-lt"/>
              <a:buAutoNum type="arabicPeriod"/>
            </a:pPr>
            <a:endParaRPr lang="el-GR" sz="2000" b="1" dirty="0"/>
          </a:p>
          <a:p>
            <a:pPr marL="457200" indent="-457200">
              <a:buFont typeface="+mj-lt"/>
              <a:buAutoNum type="arabicPeriod"/>
            </a:pPr>
            <a:r>
              <a:rPr lang="el-GR" sz="2000" b="1" dirty="0"/>
              <a:t>Εθισμός στα μέσα κοινωνικής δικτύωσης</a:t>
            </a:r>
          </a:p>
          <a:p>
            <a:pPr marL="457200" indent="-457200">
              <a:buFont typeface="+mj-lt"/>
              <a:buAutoNum type="arabicPeriod"/>
            </a:pPr>
            <a:endParaRPr lang="el-GR" sz="2000" b="1" dirty="0"/>
          </a:p>
          <a:p>
            <a:pPr marL="457200" indent="-457200">
              <a:buFont typeface="+mj-lt"/>
              <a:buAutoNum type="arabicPeriod"/>
            </a:pPr>
            <a:r>
              <a:rPr lang="el-GR" sz="2000" b="1" dirty="0"/>
              <a:t>Εθισμός στο </a:t>
            </a:r>
            <a:r>
              <a:rPr lang="el-GR" sz="2000" b="1" dirty="0" err="1"/>
              <a:t>πορνό</a:t>
            </a:r>
            <a:r>
              <a:rPr lang="el-GR" sz="2000" b="1" dirty="0"/>
              <a:t> και το </a:t>
            </a:r>
            <a:r>
              <a:rPr lang="el-GR" sz="2000" b="1" dirty="0" err="1" smtClean="0"/>
              <a:t>κυβερνοσέξ</a:t>
            </a:r>
            <a:endParaRPr lang="en-US" sz="2000" b="1" dirty="0" smtClean="0"/>
          </a:p>
          <a:p>
            <a:pPr marL="457200" indent="-457200">
              <a:buFont typeface="+mj-lt"/>
              <a:buAutoNum type="arabicPeriod"/>
            </a:pPr>
            <a:endParaRPr lang="en-US" sz="2000" b="1" dirty="0" smtClean="0"/>
          </a:p>
          <a:p>
            <a:pPr marL="457200" indent="-457200">
              <a:buFont typeface="+mj-lt"/>
              <a:buAutoNum type="arabicPeriod"/>
            </a:pPr>
            <a:r>
              <a:rPr lang="el-GR" sz="2000" b="1" dirty="0"/>
              <a:t>Εθισμός στους Υπολογιστές/Διαδίκτυο</a:t>
            </a:r>
          </a:p>
          <a:p>
            <a:endParaRPr lang="el-GR" sz="2000" b="1" dirty="0"/>
          </a:p>
          <a:p>
            <a:endParaRPr lang="el-GR" sz="2000" b="1" dirty="0"/>
          </a:p>
          <a:p>
            <a:pPr algn="just">
              <a:lnSpc>
                <a:spcPct val="200000"/>
              </a:lnSpc>
            </a:pPr>
            <a:endParaRPr lang="el-GR" dirty="0" smtClean="0"/>
          </a:p>
        </p:txBody>
      </p:sp>
    </p:spTree>
    <p:extLst>
      <p:ext uri="{BB962C8B-B14F-4D97-AF65-F5344CB8AC3E}">
        <p14:creationId xmlns:p14="http://schemas.microsoft.com/office/powerpoint/2010/main" val="175293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68"/>
            <a:ext cx="12178084" cy="6807132"/>
          </a:xfrm>
          <a:prstGeom prst="rect">
            <a:avLst/>
          </a:prstGeom>
        </p:spPr>
      </p:pic>
      <p:sp>
        <p:nvSpPr>
          <p:cNvPr id="2" name="Τίτλος 1"/>
          <p:cNvSpPr>
            <a:spLocks noGrp="1"/>
          </p:cNvSpPr>
          <p:nvPr>
            <p:ph type="title"/>
          </p:nvPr>
        </p:nvSpPr>
        <p:spPr>
          <a:xfrm>
            <a:off x="0" y="0"/>
            <a:ext cx="11506200" cy="1371599"/>
          </a:xfrm>
        </p:spPr>
        <p:txBody>
          <a:bodyPr>
            <a:normAutofit/>
          </a:bodyPr>
          <a:lstStyle/>
          <a:p>
            <a:pPr algn="ctr"/>
            <a:r>
              <a:rPr lang="el-GR" b="1" dirty="0" smtClean="0">
                <a:solidFill>
                  <a:srgbClr val="FF0000"/>
                </a:solidFill>
              </a:rPr>
              <a:t>ΠΑΙΔΙ &amp; ΔΙΑΔΙΚΤΥΟ </a:t>
            </a:r>
            <a:endParaRPr lang="el-GR" b="1" dirty="0">
              <a:solidFill>
                <a:srgbClr val="FF0000"/>
              </a:solidFill>
            </a:endParaRPr>
          </a:p>
        </p:txBody>
      </p:sp>
      <p:sp>
        <p:nvSpPr>
          <p:cNvPr id="3" name="Θέση περιεχομένου 2"/>
          <p:cNvSpPr>
            <a:spLocks noGrp="1"/>
          </p:cNvSpPr>
          <p:nvPr>
            <p:ph idx="1"/>
          </p:nvPr>
        </p:nvSpPr>
        <p:spPr>
          <a:xfrm flipV="1">
            <a:off x="143435" y="6857999"/>
            <a:ext cx="11362765" cy="45719"/>
          </a:xfrm>
        </p:spPr>
        <p:txBody>
          <a:bodyPr>
            <a:normAutofit fontScale="25000" lnSpcReduction="20000"/>
          </a:bodyPr>
          <a:lstStyle/>
          <a:p>
            <a:pPr algn="just">
              <a:lnSpc>
                <a:spcPct val="200000"/>
              </a:lnSpc>
            </a:pPr>
            <a:endParaRPr lang="el-GR" b="1" dirty="0">
              <a:solidFill>
                <a:srgbClr val="FF0000"/>
              </a:solidFill>
            </a:endParaRPr>
          </a:p>
        </p:txBody>
      </p:sp>
    </p:spTree>
    <p:extLst>
      <p:ext uri="{BB962C8B-B14F-4D97-AF65-F5344CB8AC3E}">
        <p14:creationId xmlns:p14="http://schemas.microsoft.com/office/powerpoint/2010/main" val="379142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0"/>
            <a:ext cx="8610600" cy="45719"/>
          </a:xfrm>
        </p:spPr>
        <p:txBody>
          <a:bodyPr>
            <a:normAutofit fontScale="90000"/>
          </a:bodyPr>
          <a:lstStyle/>
          <a:p>
            <a:endParaRPr lang="el-GR" dirty="0"/>
          </a:p>
        </p:txBody>
      </p:sp>
      <p:sp>
        <p:nvSpPr>
          <p:cNvPr id="3" name="Θέση περιεχομένου 2"/>
          <p:cNvSpPr>
            <a:spLocks noGrp="1"/>
          </p:cNvSpPr>
          <p:nvPr>
            <p:ph idx="1"/>
          </p:nvPr>
        </p:nvSpPr>
        <p:spPr>
          <a:xfrm>
            <a:off x="685800" y="1111624"/>
            <a:ext cx="10820400" cy="5107061"/>
          </a:xfrm>
        </p:spPr>
        <p:txBody>
          <a:bodyPr>
            <a:normAutofit/>
          </a:bodyPr>
          <a:lstStyle/>
          <a:p>
            <a:pPr algn="just">
              <a:lnSpc>
                <a:spcPct val="200000"/>
              </a:lnSpc>
            </a:pPr>
            <a:r>
              <a:rPr lang="el-GR" b="1" dirty="0"/>
              <a:t>Η σχέση με το κινητό και το </a:t>
            </a:r>
            <a:r>
              <a:rPr lang="en-US" b="1" dirty="0"/>
              <a:t>tablet </a:t>
            </a:r>
            <a:r>
              <a:rPr lang="el-GR" b="1" dirty="0"/>
              <a:t>ξεκινάει πριν</a:t>
            </a:r>
            <a:r>
              <a:rPr lang="en-US" b="1" dirty="0"/>
              <a:t> </a:t>
            </a:r>
            <a:r>
              <a:rPr lang="el-GR" b="1" dirty="0"/>
              <a:t>το παιδί ξεκινήσει το σχολείο.</a:t>
            </a:r>
          </a:p>
          <a:p>
            <a:pPr algn="just">
              <a:lnSpc>
                <a:spcPct val="200000"/>
              </a:lnSpc>
            </a:pPr>
            <a:r>
              <a:rPr lang="el-GR" b="1" dirty="0"/>
              <a:t>Το μόνιμο παράπονο των γονιών. </a:t>
            </a:r>
            <a:r>
              <a:rPr lang="en-US" b="1" dirty="0"/>
              <a:t>‘’</a:t>
            </a:r>
            <a:r>
              <a:rPr lang="el-GR" b="1" dirty="0"/>
              <a:t>Τα παιδιά δεν διαβάζουν στο σπίτι βιβλία, γιατί είναι συνεχώς μπροστά σε ένα</a:t>
            </a:r>
            <a:r>
              <a:rPr lang="en-US" b="1" dirty="0"/>
              <a:t> tablet’’</a:t>
            </a:r>
            <a:r>
              <a:rPr lang="el-GR" b="1" dirty="0"/>
              <a:t>.</a:t>
            </a:r>
          </a:p>
          <a:p>
            <a:pPr algn="just">
              <a:lnSpc>
                <a:spcPct val="200000"/>
              </a:lnSpc>
            </a:pPr>
            <a:r>
              <a:rPr lang="el-GR" b="1" dirty="0"/>
              <a:t>«Τα παιχνίδια στους υπολογιστές είναι φτιαγμένα έτσι ώστε να δημιουργούν εξάρτηση στον χρήστη τους. Το κύριο χαρακτηριστικό τους είναι πως παρέχουν άμεση ανταμοιβή, όπως π.χ. η </a:t>
            </a:r>
            <a:r>
              <a:rPr lang="el-GR" b="1" dirty="0" err="1"/>
              <a:t>ντοπαμίνη</a:t>
            </a:r>
            <a:r>
              <a:rPr lang="el-GR" b="1" dirty="0"/>
              <a:t>, και επηρεάζουν τα κέντρα του εγκεφάλου».</a:t>
            </a:r>
          </a:p>
          <a:p>
            <a:endParaRPr lang="el-GR" dirty="0"/>
          </a:p>
        </p:txBody>
      </p:sp>
    </p:spTree>
    <p:extLst>
      <p:ext uri="{BB962C8B-B14F-4D97-AF65-F5344CB8AC3E}">
        <p14:creationId xmlns:p14="http://schemas.microsoft.com/office/powerpoint/2010/main" val="364799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718" y="367553"/>
            <a:ext cx="12120282" cy="986118"/>
          </a:xfrm>
        </p:spPr>
        <p:txBody>
          <a:bodyPr>
            <a:normAutofit fontScale="90000"/>
          </a:bodyPr>
          <a:lstStyle/>
          <a:p>
            <a:pPr algn="l"/>
            <a:r>
              <a:rPr lang="el-GR" sz="2800" b="1" dirty="0" smtClean="0"/>
              <a:t>ποια </a:t>
            </a:r>
            <a:r>
              <a:rPr lang="el-GR" sz="2800" b="1" dirty="0"/>
              <a:t>συμπτώματα </a:t>
            </a:r>
            <a:r>
              <a:rPr lang="el-GR" sz="2800" b="1" dirty="0" smtClean="0"/>
              <a:t>παρουσιάζουν </a:t>
            </a:r>
            <a:r>
              <a:rPr lang="el-GR" sz="2800" b="1" dirty="0"/>
              <a:t>τα παιδιά</a:t>
            </a:r>
            <a:r>
              <a:rPr lang="el-GR" sz="2800" b="1" dirty="0" smtClean="0"/>
              <a:t>;</a:t>
            </a:r>
            <a:br>
              <a:rPr lang="el-GR" sz="2800" b="1" dirty="0" smtClean="0"/>
            </a:br>
            <a:r>
              <a:rPr lang="el-GR" sz="2800" b="1" dirty="0" smtClean="0"/>
              <a:t>Προειδοποιητικά σημάδια…</a:t>
            </a:r>
            <a:br>
              <a:rPr lang="el-GR" sz="2800" b="1" dirty="0" smtClean="0"/>
            </a:br>
            <a:endParaRPr lang="el-GR" sz="2800" dirty="0"/>
          </a:p>
        </p:txBody>
      </p:sp>
      <p:sp>
        <p:nvSpPr>
          <p:cNvPr id="3" name="Θέση περιεχομένου 2"/>
          <p:cNvSpPr>
            <a:spLocks noGrp="1"/>
          </p:cNvSpPr>
          <p:nvPr>
            <p:ph idx="1"/>
          </p:nvPr>
        </p:nvSpPr>
        <p:spPr/>
        <p:txBody>
          <a:bodyPr>
            <a:normAutofit fontScale="92500" lnSpcReduction="20000"/>
          </a:bodyPr>
          <a:lstStyle/>
          <a:p>
            <a:r>
              <a:rPr lang="el-GR" dirty="0" smtClean="0"/>
              <a:t>Ένα παιδί </a:t>
            </a:r>
            <a:r>
              <a:rPr lang="el-GR" dirty="0"/>
              <a:t>το οποίο είναι εθισμένο στο διαδίκτυο τις περισσότερες φορές εμφανίζει τα ακόλουθα συμπτώματα:</a:t>
            </a:r>
            <a:br>
              <a:rPr lang="el-GR" dirty="0"/>
            </a:br>
            <a:endParaRPr lang="el-GR" dirty="0" smtClean="0"/>
          </a:p>
          <a:p>
            <a:r>
              <a:rPr lang="el-GR" i="1" dirty="0" smtClean="0"/>
              <a:t> </a:t>
            </a:r>
            <a:r>
              <a:rPr lang="el-GR" i="1" dirty="0"/>
              <a:t>Εξιδανίκευση του μέσου.</a:t>
            </a:r>
            <a:r>
              <a:rPr lang="el-GR" dirty="0"/>
              <a:t> Ο χρήστης θεωρεί τον ηλεκτρονικό υπολογιστή ή το Διαδίκτυο το σημαντικότερο «κεφάλαιο» της καθημερινότητάς του.</a:t>
            </a:r>
            <a:br>
              <a:rPr lang="el-GR" dirty="0"/>
            </a:br>
            <a:endParaRPr lang="el-GR" i="1" dirty="0"/>
          </a:p>
          <a:p>
            <a:r>
              <a:rPr lang="el-GR" i="1" dirty="0" smtClean="0"/>
              <a:t> </a:t>
            </a:r>
            <a:r>
              <a:rPr lang="el-GR" i="1" dirty="0"/>
              <a:t>Τροποποίηση της διάθεσης.</a:t>
            </a:r>
            <a:r>
              <a:rPr lang="el-GR" dirty="0"/>
              <a:t> Σε όσους εθίζονται στα ηλεκτρονικά </a:t>
            </a:r>
            <a:r>
              <a:rPr lang="el-GR" u="sng" dirty="0">
                <a:hlinkClick r:id="rId2"/>
              </a:rPr>
              <a:t>παιχνίδια</a:t>
            </a:r>
            <a:r>
              <a:rPr lang="el-GR" dirty="0"/>
              <a:t> παρουσιάζεται αύξηση της παραγωγής του νευροδιαβιβαστή του εγκεφάλου </a:t>
            </a:r>
            <a:r>
              <a:rPr lang="el-GR" dirty="0" err="1"/>
              <a:t>ντοπαμίνη</a:t>
            </a:r>
            <a:r>
              <a:rPr lang="el-GR" dirty="0"/>
              <a:t>, η οποία συνδέεται με την ευχαρίστηση.</a:t>
            </a:r>
            <a:br>
              <a:rPr lang="el-GR" dirty="0"/>
            </a:br>
            <a:endParaRPr lang="el-GR" i="1" dirty="0"/>
          </a:p>
          <a:p>
            <a:r>
              <a:rPr lang="el-GR" i="1" dirty="0" smtClean="0"/>
              <a:t>Ανοχή</a:t>
            </a:r>
            <a:r>
              <a:rPr lang="el-GR" i="1" dirty="0"/>
              <a:t>.</a:t>
            </a:r>
            <a:r>
              <a:rPr lang="el-GR" dirty="0"/>
              <a:t> Το άτομο χρειάζεται σταδιακά όλο και περισσότερες ώρες χρήσης του υπολογιστή ώστε να νιώθει ευχαρίστηση.</a:t>
            </a:r>
            <a:br>
              <a:rPr lang="el-GR" dirty="0"/>
            </a:br>
            <a:endParaRPr lang="el-GR" i="1" dirty="0"/>
          </a:p>
          <a:p>
            <a:r>
              <a:rPr lang="el-GR" i="1" dirty="0" smtClean="0"/>
              <a:t> </a:t>
            </a:r>
            <a:r>
              <a:rPr lang="el-GR" i="1" dirty="0"/>
              <a:t>Σύγκρουση.</a:t>
            </a:r>
            <a:r>
              <a:rPr lang="el-GR" dirty="0"/>
              <a:t> Ενώ το παιδί αισθάνεται ότι έχει πρόβλημα, δεν μπορεί να κάνει κάτι για να περιορίσει τη χρήση του υπολογιστή.</a:t>
            </a:r>
            <a:br>
              <a:rPr lang="el-GR" dirty="0"/>
            </a:br>
            <a:endParaRPr lang="el-GR" dirty="0"/>
          </a:p>
        </p:txBody>
      </p:sp>
    </p:spTree>
    <p:extLst>
      <p:ext uri="{BB962C8B-B14F-4D97-AF65-F5344CB8AC3E}">
        <p14:creationId xmlns:p14="http://schemas.microsoft.com/office/powerpoint/2010/main" val="384830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0" y="0"/>
            <a:ext cx="12177339" cy="6858000"/>
          </a:xfrm>
        </p:spPr>
      </p:pic>
    </p:spTree>
    <p:extLst>
      <p:ext uri="{BB962C8B-B14F-4D97-AF65-F5344CB8AC3E}">
        <p14:creationId xmlns:p14="http://schemas.microsoft.com/office/powerpoint/2010/main" val="49105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4084</TotalTime>
  <Words>810</Words>
  <Application>Microsoft Office PowerPoint</Application>
  <PresentationFormat>Ευρεία οθόνη</PresentationFormat>
  <Paragraphs>66</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Calibri</vt:lpstr>
      <vt:lpstr>Century Gothic</vt:lpstr>
      <vt:lpstr>Ίχνος ατμού</vt:lpstr>
      <vt:lpstr>INTERNET ADDICTION in CHILDREN</vt:lpstr>
      <vt:lpstr>Τι είναι ο εθισμός στο διαδίκτυο;</vt:lpstr>
      <vt:lpstr>Παρουσίαση του PowerPoint</vt:lpstr>
      <vt:lpstr>Παρουσίαση του PowerPoint</vt:lpstr>
      <vt:lpstr>Τύποι εθισμού στο διαδίκτυο</vt:lpstr>
      <vt:lpstr>ΠΑΙΔΙ &amp; ΔΙΑΔΙΚΤΥΟ </vt:lpstr>
      <vt:lpstr>Παρουσίαση του PowerPoint</vt:lpstr>
      <vt:lpstr>ποια συμπτώματα παρουσιάζουν τα παιδιά; Προειδοποιητικά σημάδια… </vt:lpstr>
      <vt:lpstr>Παρουσίαση του PowerPoint</vt:lpstr>
      <vt:lpstr>Επιπτώσεις που μπορεί να Eχει το διαδIκτυο στο παιδI</vt:lpstr>
      <vt:lpstr>Παρουσίαση του PowerPoint</vt:lpstr>
      <vt:lpstr>Γενικές πληροφορίες- Επιδημιολογικά χαρακτηριστικά </vt:lpstr>
      <vt:lpstr>Παρουσίαση του PowerPoint</vt:lpstr>
      <vt:lpstr>Παρουσίαση του PowerPoint</vt:lpstr>
      <vt:lpstr>Παρουσίαση του PowerPoint</vt:lpstr>
      <vt:lpstr>Συμβουλές σε γονείς</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ΣΥΓΚΡΟΤΗΜΑΤΑ</dc:title>
  <dc:creator>Λογαριασμός Microsoft</dc:creator>
  <cp:lastModifiedBy>user</cp:lastModifiedBy>
  <cp:revision>93</cp:revision>
  <dcterms:created xsi:type="dcterms:W3CDTF">2022-08-01T13:46:26Z</dcterms:created>
  <dcterms:modified xsi:type="dcterms:W3CDTF">2026-03-04T14:54:57Z</dcterms:modified>
</cp:coreProperties>
</file>