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4"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96ADDFD-3A52-4FBC-A8DC-125D6F71ABE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6ADDFD-3A52-4FBC-A8DC-125D6F71ABE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6ADDFD-3A52-4FBC-A8DC-125D6F71ABE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C96ADDFD-3A52-4FBC-A8DC-125D6F71ABE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C96ADDFD-3A52-4FBC-A8DC-125D6F71ABEB}"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96ADDFD-3A52-4FBC-A8DC-125D6F71ABE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C96ADDFD-3A52-4FBC-A8DC-125D6F71ABEB}"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6ADDFD-3A52-4FBC-A8DC-125D6F71ABE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96ADDFD-3A52-4FBC-A8DC-125D6F71ABE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96ADDFD-3A52-4FBC-A8DC-125D6F71ABE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1F9A8D1A-54C1-4B55-BB50-096757735A7C}" type="datetimeFigureOut">
              <a:rPr lang="el-GR" smtClean="0"/>
              <a:pPr/>
              <a:t>13/10/2021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96ADDFD-3A52-4FBC-A8DC-125D6F71ABEB}"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F9A8D1A-54C1-4B55-BB50-096757735A7C}" type="datetimeFigureOut">
              <a:rPr lang="el-GR" smtClean="0"/>
              <a:pPr/>
              <a:t>13/10/2021</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96ADDFD-3A52-4FBC-A8DC-125D6F71ABEB}"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eleft\OneDrive\&#933;&#960;&#959;&#955;&#959;&#947;&#953;&#963;&#964;&#942;&#962;\&#917;&#961;&#947;&#945;&#963;&#964;&#942;&#961;&#953;%20&#948;&#949;&#958;&#953;&#959;&#964;&#942;&#964;&#969;&#957;\&#945;&#961;&#967;&#945;&#953;&#945;%20&#917;&#955;&#955;&#940;&#948;&#945;\Ancient%20Greece%20_%20&#919;%20&#913;&#961;&#967;&#945;&#943;&#945;%20&#913;&#952;&#942;&#957;&#945;%20&#972;&#960;&#969;&#962;%20&#948;&#949;&#957;%20&#964;&#951;&#957;%20&#941;&#967;&#949;&#964;&#949;%20&#958;&#945;&#957;&#945;&#948;&#949;&#943;%20&#963;&#949;%20&#956;&#953;&#945;%20&#956;&#959;&#957;&#945;&#948;&#953;&#954;&#942;%203D%20&#945;&#957;&#945;&#960;&#945;&#961;&#940;&#963;&#964;&#945;&#963;&#951;.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l.wikipedia.org/wiki/%CE%94%CF%89%CF%81%CE%B9%CE%BA%CF%8C%CF%82_%CF%81%CF%85%CE%B8%CE%BC%CF%8C%CF%82" TargetMode="External"/><Relationship Id="rId13" Type="http://schemas.openxmlformats.org/officeDocument/2006/relationships/hyperlink" Target="https://el.wikipedia.org/w/index.php?title=%CE%86%CE%B2%CE%B1%CE%BA%CE%B1%CF%82_(%CE%BA%CE%B9%CE%BF%CE%BD%CF%8C%CE%BA%CF%81%CE%B1%CE%BD%CE%BF)&amp;action=edit&amp;redlink=1" TargetMode="External"/><Relationship Id="rId3" Type="http://schemas.openxmlformats.org/officeDocument/2006/relationships/hyperlink" Target="https://el.wikipedia.org/wiki/%CE%A3%CF%84%CE%B5%CF%81%CE%B5%CE%BF%CE%B2%CE%AC%CF%84%CE%B7%CF%82" TargetMode="External"/><Relationship Id="rId7" Type="http://schemas.openxmlformats.org/officeDocument/2006/relationships/hyperlink" Target="https://el.wikipedia.org/wiki/%CE%95%CF%80%CF%84%CE%AC_%CE%B8%CE%B1%CF%8D%CE%BC%CE%B1%CF%84%CE%B1_%CF%84%CE%BF%CF%85_%CE%B1%CF%81%CF%87%CE%B1%CE%AF%CE%BF%CF%85_%CE%BA%CF%8C%CF%83%CE%BC%CE%BF%CF%85" TargetMode="External"/><Relationship Id="rId12" Type="http://schemas.openxmlformats.org/officeDocument/2006/relationships/hyperlink" Target="https://el.wikipedia.org/wiki/%CE%9A%CE%B9%CE%BF%CE%BD%CF%8C%CE%BA%CF%81%CE%B1%CE%BD%CE%BF" TargetMode="External"/><Relationship Id="rId2" Type="http://schemas.openxmlformats.org/officeDocument/2006/relationships/hyperlink" Target="https://el.wikipedia.org/w/index.php?title=%CE%98%CE%B5%CE%BC%CE%AD%CE%BB%CE%B9%CE%BF&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9D%CE%B1%CF%8C%CF%82_%CF%84%CE%B7%CF%82_%CE%91%CF%81%CF%84%CE%AD%CE%BC%CE%B9%CE%B4%CE%BF%CF%82_%CF%83%CF%84%CE%B7%CE%BD_%CE%88%CF%86%CE%B5%CF%83%CE%BF" TargetMode="External"/><Relationship Id="rId11" Type="http://schemas.openxmlformats.org/officeDocument/2006/relationships/hyperlink" Target="https://el.wikipedia.org/w/index.php?title=%CE%A0%CE%BB%CE%AF%CE%BD%CE%B8%CE%BF%CF%82&amp;action=edit&amp;redlink=1" TargetMode="External"/><Relationship Id="rId5" Type="http://schemas.openxmlformats.org/officeDocument/2006/relationships/hyperlink" Target="https://el.wikipedia.org/w/index.php?title=%CE%95%CF%85%CE%B8%CF%85%CE%BD%CF%84%CE%B7%CF%81%CE%AF%CE%B1&amp;action=edit&amp;redlink=1" TargetMode="External"/><Relationship Id="rId10" Type="http://schemas.openxmlformats.org/officeDocument/2006/relationships/hyperlink" Target="https://el.wikipedia.org/w/index.php?title=%CE%A3%CF%84%CF%85%CE%BB%CE%BF%CE%B2%CE%AC%CF%84%CE%B7%CF%82&amp;action=edit&amp;redlink=1" TargetMode="External"/><Relationship Id="rId4" Type="http://schemas.openxmlformats.org/officeDocument/2006/relationships/hyperlink" Target="https://el.wikipedia.org/wiki/%CE%9A%CF%81%CE%B7%CF%80%CE%AF%CE%B4%CF%89%CE%BC%CE%B1" TargetMode="External"/><Relationship Id="rId9" Type="http://schemas.openxmlformats.org/officeDocument/2006/relationships/hyperlink" Target="https://el.wikipedia.org/wiki/%CE%9A%CE%AF%CE%BF%CE%BD%CE%B1%CF%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857232"/>
            <a:ext cx="8458200" cy="1222375"/>
          </a:xfrm>
        </p:spPr>
        <p:txBody>
          <a:bodyPr/>
          <a:lstStyle/>
          <a:p>
            <a:r>
              <a:rPr lang="el-GR" dirty="0" smtClean="0"/>
              <a:t>Εργαστήριο Δεξιοτήτων </a:t>
            </a:r>
            <a:endParaRPr lang="el-GR" dirty="0"/>
          </a:p>
        </p:txBody>
      </p:sp>
      <p:sp>
        <p:nvSpPr>
          <p:cNvPr id="3" name="2 - Υπότιτλος"/>
          <p:cNvSpPr>
            <a:spLocks noGrp="1"/>
          </p:cNvSpPr>
          <p:nvPr>
            <p:ph type="subTitle" idx="1"/>
          </p:nvPr>
        </p:nvSpPr>
        <p:spPr/>
        <p:txBody>
          <a:bodyPr/>
          <a:lstStyle/>
          <a:p>
            <a:r>
              <a:rPr lang="el-GR" dirty="0" smtClean="0"/>
              <a:t>Φροντίζω το περιβάλλον- Παγκόσμια και τοπική πολιτιστική κληρονομιά</a:t>
            </a:r>
            <a:endParaRPr lang="el-GR" dirty="0"/>
          </a:p>
        </p:txBody>
      </p:sp>
      <p:sp>
        <p:nvSpPr>
          <p:cNvPr id="5" name="4 - TextBox"/>
          <p:cNvSpPr txBox="1"/>
          <p:nvPr/>
        </p:nvSpPr>
        <p:spPr>
          <a:xfrm>
            <a:off x="4929158" y="4857760"/>
            <a:ext cx="4214842" cy="369332"/>
          </a:xfrm>
          <a:prstGeom prst="rect">
            <a:avLst/>
          </a:prstGeom>
          <a:noFill/>
        </p:spPr>
        <p:txBody>
          <a:bodyPr wrap="square" rtlCol="0">
            <a:spAutoFit/>
          </a:bodyPr>
          <a:lstStyle/>
          <a:p>
            <a:r>
              <a:rPr lang="el-GR" dirty="0" smtClean="0"/>
              <a:t>Μιλώντας με την τέχνη</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pic>
        <p:nvPicPr>
          <p:cNvPr id="4" name="3 - Θέση περιεχομένου" descr="ιωνικος.jfif"/>
          <p:cNvPicPr>
            <a:picLocks noGrp="1" noChangeAspect="1"/>
          </p:cNvPicPr>
          <p:nvPr>
            <p:ph idx="1"/>
          </p:nvPr>
        </p:nvPicPr>
        <p:blipFill>
          <a:blip r:embed="rId2"/>
          <a:stretch>
            <a:fillRect/>
          </a:stretch>
        </p:blipFill>
        <p:spPr>
          <a:xfrm>
            <a:off x="571472" y="1071546"/>
            <a:ext cx="1143008" cy="5632888"/>
          </a:xfrm>
        </p:spPr>
      </p:pic>
      <p:sp>
        <p:nvSpPr>
          <p:cNvPr id="5" name="4 - Ορθογώνιο"/>
          <p:cNvSpPr/>
          <p:nvPr/>
        </p:nvSpPr>
        <p:spPr>
          <a:xfrm>
            <a:off x="1714480" y="1142985"/>
            <a:ext cx="1643074" cy="5632311"/>
          </a:xfrm>
          <a:prstGeom prst="rect">
            <a:avLst/>
          </a:prstGeom>
        </p:spPr>
        <p:txBody>
          <a:bodyPr wrap="square">
            <a:spAutoFit/>
          </a:bodyPr>
          <a:lstStyle/>
          <a:p>
            <a:r>
              <a:rPr lang="el-GR" dirty="0"/>
              <a:t>Ο Ιωνικός ρυθμός</a:t>
            </a:r>
            <a:r>
              <a:rPr lang="el-GR" dirty="0" smtClean="0"/>
              <a:t/>
            </a:r>
            <a:br>
              <a:rPr lang="el-GR" dirty="0" smtClean="0"/>
            </a:br>
            <a:r>
              <a:rPr lang="el-GR" dirty="0"/>
              <a:t>1: </a:t>
            </a:r>
            <a:r>
              <a:rPr lang="el-GR" dirty="0" err="1"/>
              <a:t>τύμπανον</a:t>
            </a:r>
            <a:r>
              <a:rPr lang="el-GR" dirty="0" smtClean="0"/>
              <a:t/>
            </a:r>
            <a:br>
              <a:rPr lang="el-GR" dirty="0" smtClean="0"/>
            </a:br>
            <a:r>
              <a:rPr lang="el-GR" dirty="0"/>
              <a:t>2: ακρωτήριο</a:t>
            </a:r>
            <a:r>
              <a:rPr lang="el-GR" dirty="0" smtClean="0"/>
              <a:t/>
            </a:r>
            <a:br>
              <a:rPr lang="el-GR" dirty="0" smtClean="0"/>
            </a:br>
            <a:r>
              <a:rPr lang="el-GR" dirty="0"/>
              <a:t>3: γείσο </a:t>
            </a:r>
            <a:r>
              <a:rPr lang="el-GR" dirty="0" err="1"/>
              <a:t>καταέτιο</a:t>
            </a:r>
            <a:r>
              <a:rPr lang="el-GR" dirty="0" smtClean="0"/>
              <a:t/>
            </a:r>
            <a:br>
              <a:rPr lang="el-GR" dirty="0" smtClean="0"/>
            </a:br>
            <a:r>
              <a:rPr lang="el-GR" dirty="0"/>
              <a:t>4: γείσο</a:t>
            </a:r>
            <a:r>
              <a:rPr lang="el-GR" dirty="0" smtClean="0"/>
              <a:t/>
            </a:r>
            <a:br>
              <a:rPr lang="el-GR" dirty="0" smtClean="0"/>
            </a:br>
            <a:r>
              <a:rPr lang="el-GR" dirty="0"/>
              <a:t>7: ζωφόρος</a:t>
            </a:r>
            <a:r>
              <a:rPr lang="el-GR" dirty="0" smtClean="0"/>
              <a:t/>
            </a:r>
            <a:br>
              <a:rPr lang="el-GR" dirty="0" smtClean="0"/>
            </a:br>
            <a:r>
              <a:rPr lang="el-GR" dirty="0"/>
              <a:t>13: επιστύλιο</a:t>
            </a:r>
            <a:r>
              <a:rPr lang="el-GR" dirty="0" smtClean="0"/>
              <a:t/>
            </a:r>
            <a:br>
              <a:rPr lang="el-GR" dirty="0" smtClean="0"/>
            </a:br>
            <a:r>
              <a:rPr lang="el-GR" dirty="0"/>
              <a:t>14: κιονόκρανο</a:t>
            </a:r>
            <a:r>
              <a:rPr lang="el-GR" dirty="0" smtClean="0"/>
              <a:t/>
            </a:r>
            <a:br>
              <a:rPr lang="el-GR" dirty="0" smtClean="0"/>
            </a:br>
            <a:r>
              <a:rPr lang="el-GR" dirty="0"/>
              <a:t>17: κίονας</a:t>
            </a:r>
            <a:r>
              <a:rPr lang="el-GR" dirty="0" smtClean="0"/>
              <a:t/>
            </a:r>
            <a:br>
              <a:rPr lang="el-GR" dirty="0" smtClean="0"/>
            </a:br>
            <a:r>
              <a:rPr lang="el-GR" dirty="0"/>
              <a:t>18: αυλάκια</a:t>
            </a:r>
            <a:r>
              <a:rPr lang="el-GR" dirty="0" smtClean="0"/>
              <a:t/>
            </a:r>
            <a:br>
              <a:rPr lang="el-GR" dirty="0" smtClean="0"/>
            </a:br>
            <a:r>
              <a:rPr lang="el-GR" dirty="0"/>
              <a:t>19: στυλοβάτης</a:t>
            </a:r>
            <a:r>
              <a:rPr lang="el-GR" dirty="0" smtClean="0"/>
              <a:t/>
            </a:r>
            <a:br>
              <a:rPr lang="el-GR" dirty="0" smtClean="0"/>
            </a:br>
            <a:r>
              <a:rPr lang="el-GR" dirty="0"/>
              <a:t>20: κοχλίας</a:t>
            </a:r>
            <a:r>
              <a:rPr lang="el-GR" dirty="0" smtClean="0"/>
              <a:t/>
            </a:r>
            <a:br>
              <a:rPr lang="el-GR" dirty="0" smtClean="0"/>
            </a:br>
            <a:r>
              <a:rPr lang="el-GR" dirty="0"/>
              <a:t>21: αστράγαλος</a:t>
            </a:r>
            <a:r>
              <a:rPr lang="el-GR" dirty="0" smtClean="0"/>
              <a:t/>
            </a:r>
            <a:br>
              <a:rPr lang="el-GR" dirty="0" smtClean="0"/>
            </a:br>
            <a:r>
              <a:rPr lang="el-GR" dirty="0"/>
              <a:t>23: </a:t>
            </a:r>
            <a:r>
              <a:rPr lang="el-GR" dirty="0" err="1"/>
              <a:t>σπύρα</a:t>
            </a:r>
            <a:r>
              <a:rPr lang="el-GR" dirty="0" smtClean="0"/>
              <a:t/>
            </a:r>
            <a:br>
              <a:rPr lang="el-GR" dirty="0" smtClean="0"/>
            </a:br>
            <a:r>
              <a:rPr lang="el-GR" dirty="0"/>
              <a:t>24: δακτύλιοι</a:t>
            </a:r>
          </a:p>
        </p:txBody>
      </p:sp>
      <p:pic>
        <p:nvPicPr>
          <p:cNvPr id="6" name="5 - Εικόνα" descr="ερεχθει.jpg"/>
          <p:cNvPicPr>
            <a:picLocks noChangeAspect="1"/>
          </p:cNvPicPr>
          <p:nvPr/>
        </p:nvPicPr>
        <p:blipFill>
          <a:blip r:embed="rId3"/>
          <a:stretch>
            <a:fillRect/>
          </a:stretch>
        </p:blipFill>
        <p:spPr>
          <a:xfrm>
            <a:off x="3131992" y="1643050"/>
            <a:ext cx="6012008" cy="2636516"/>
          </a:xfrm>
          <a:prstGeom prst="rect">
            <a:avLst/>
          </a:prstGeom>
        </p:spPr>
      </p:pic>
      <p:sp>
        <p:nvSpPr>
          <p:cNvPr id="7" name="6 - TextBox"/>
          <p:cNvSpPr txBox="1"/>
          <p:nvPr/>
        </p:nvSpPr>
        <p:spPr>
          <a:xfrm>
            <a:off x="3286116" y="4357694"/>
            <a:ext cx="5429256" cy="646331"/>
          </a:xfrm>
          <a:prstGeom prst="rect">
            <a:avLst/>
          </a:prstGeom>
          <a:noFill/>
        </p:spPr>
        <p:txBody>
          <a:bodyPr wrap="square" rtlCol="0">
            <a:spAutoFit/>
          </a:bodyPr>
          <a:lstStyle/>
          <a:p>
            <a:r>
              <a:rPr lang="el-GR" b="1" dirty="0" smtClean="0">
                <a:solidFill>
                  <a:srgbClr val="0070C0"/>
                </a:solidFill>
              </a:rPr>
              <a:t>Ναός χτισμένος με ιωνικό ρυθμό είναι το Ερέχθειο στην Αθήνα, πολύ κοντά στον Παρθενώνα. </a:t>
            </a:r>
            <a:endParaRPr lang="el-GR" b="1"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sp>
        <p:nvSpPr>
          <p:cNvPr id="3" name="2 - Θέση περιεχομένου"/>
          <p:cNvSpPr>
            <a:spLocks noGrp="1"/>
          </p:cNvSpPr>
          <p:nvPr>
            <p:ph idx="1"/>
          </p:nvPr>
        </p:nvSpPr>
        <p:spPr/>
        <p:txBody>
          <a:bodyPr/>
          <a:lstStyle/>
          <a:p>
            <a:r>
              <a:rPr lang="el-GR" dirty="0" smtClean="0"/>
              <a:t>Κορινθιακός ρυθμός: Στον κορινθιακό ρυθμό αντικρίζει κανείς ένα πολύ στολισμένο κιονόκρανο. </a:t>
            </a:r>
          </a:p>
          <a:p>
            <a:endParaRPr lang="el-GR" dirty="0" smtClean="0"/>
          </a:p>
          <a:p>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pic>
        <p:nvPicPr>
          <p:cNvPr id="4" name="3 - Θέση περιεχομένου" descr="ρυθμοί.jpg"/>
          <p:cNvPicPr>
            <a:picLocks noGrp="1" noChangeAspect="1"/>
          </p:cNvPicPr>
          <p:nvPr>
            <p:ph idx="1"/>
          </p:nvPr>
        </p:nvPicPr>
        <p:blipFill>
          <a:blip r:embed="rId2"/>
          <a:stretch>
            <a:fillRect/>
          </a:stretch>
        </p:blipFill>
        <p:spPr>
          <a:xfrm>
            <a:off x="1643042" y="1072826"/>
            <a:ext cx="5581782" cy="568176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Ancient Greece _ Η Αρχαία Αθήνα όπως δεν την έχετε ξαναδεί σε μια μοναδική 3D αναπαράσταση.mp4">
            <a:hlinkClick r:id="" action="ppaction://media"/>
          </p:cNvPr>
          <p:cNvPicPr>
            <a:picLocks noGrp="1" noRot="1" noChangeAspect="1"/>
          </p:cNvPicPr>
          <p:nvPr>
            <p:ph idx="1"/>
            <a:videoFile r:link="rId1"/>
          </p:nvPr>
        </p:nvPicPr>
        <p:blipFill>
          <a:blip r:embed="rId3"/>
          <a:stretch>
            <a:fillRect/>
          </a:stretch>
        </p:blipFill>
        <p:spPr>
          <a:xfrm>
            <a:off x="1"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sp>
        <p:nvSpPr>
          <p:cNvPr id="3" name="2 - Θέση περιεχομένου"/>
          <p:cNvSpPr>
            <a:spLocks noGrp="1"/>
          </p:cNvSpPr>
          <p:nvPr>
            <p:ph idx="1"/>
          </p:nvPr>
        </p:nvSpPr>
        <p:spPr/>
        <p:txBody>
          <a:bodyPr>
            <a:normAutofit/>
          </a:bodyPr>
          <a:lstStyle/>
          <a:p>
            <a:r>
              <a:rPr lang="el-GR" dirty="0" smtClean="0"/>
              <a:t> </a:t>
            </a:r>
            <a:r>
              <a:rPr lang="el-GR" b="1" dirty="0" smtClean="0"/>
              <a:t>«Μιλώντας με την τέχνη» - Αρχαία Ελλάδα</a:t>
            </a:r>
            <a:endParaRPr lang="el-GR" dirty="0" smtClean="0"/>
          </a:p>
          <a:p>
            <a:r>
              <a:rPr lang="el-GR" dirty="0" smtClean="0"/>
              <a:t>Ονοματεπώνυμο:………………………………………………………………………………………………………………….</a:t>
            </a:r>
          </a:p>
          <a:p>
            <a:r>
              <a:rPr lang="el-GR" dirty="0" smtClean="0"/>
              <a:t>Ας μπούμε λιγάκι στο πνεύμα της Αρχαίας Ελλάδας κι ας προσπαθήσουμε να γίνουμε διακοσμητές αγγείων.  Για να δούμε; Ποιος θα είναι αυτός που θα τα καταφέρει καλύτερα;</a:t>
            </a:r>
          </a:p>
          <a:p>
            <a:pPr>
              <a:buNone/>
            </a:pPr>
            <a:endParaRPr lang="el-G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pic>
        <p:nvPicPr>
          <p:cNvPr id="4" name="3 - Θέση περιεχομένου" descr="εργ.-2.PNG"/>
          <p:cNvPicPr>
            <a:picLocks noGrp="1" noChangeAspect="1"/>
          </p:cNvPicPr>
          <p:nvPr>
            <p:ph idx="1"/>
          </p:nvPr>
        </p:nvPicPr>
        <p:blipFill>
          <a:blip r:embed="rId2"/>
          <a:stretch>
            <a:fillRect/>
          </a:stretch>
        </p:blipFill>
        <p:spPr>
          <a:xfrm>
            <a:off x="500034" y="1643050"/>
            <a:ext cx="7954468" cy="447438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pic>
        <p:nvPicPr>
          <p:cNvPr id="4" name="3 - Θέση περιεχομένου" descr="εργ-1.PNG"/>
          <p:cNvPicPr>
            <a:picLocks noGrp="1" noChangeAspect="1"/>
          </p:cNvPicPr>
          <p:nvPr>
            <p:ph idx="1"/>
          </p:nvPr>
        </p:nvPicPr>
        <p:blipFill>
          <a:blip r:embed="rId2"/>
          <a:stretch>
            <a:fillRect/>
          </a:stretch>
        </p:blipFill>
        <p:spPr>
          <a:xfrm>
            <a:off x="656143" y="1571612"/>
            <a:ext cx="7747054" cy="435771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Αρχαια</a:t>
            </a:r>
            <a:r>
              <a:rPr lang="el-GR" dirty="0" smtClean="0"/>
              <a:t> </a:t>
            </a:r>
            <a:r>
              <a:rPr lang="el-GR" dirty="0" err="1" smtClean="0"/>
              <a:t>ελλαδα</a:t>
            </a:r>
            <a:endParaRPr lang="el-GR" dirty="0"/>
          </a:p>
        </p:txBody>
      </p:sp>
      <p:pic>
        <p:nvPicPr>
          <p:cNvPr id="4" name="3 - Θέση περιεχομένου" descr="κατασκευησωστό.jpg"/>
          <p:cNvPicPr>
            <a:picLocks noGrp="1" noChangeAspect="1"/>
          </p:cNvPicPr>
          <p:nvPr>
            <p:ph idx="1"/>
          </p:nvPr>
        </p:nvPicPr>
        <p:blipFill>
          <a:blip r:embed="rId2"/>
          <a:stretch>
            <a:fillRect/>
          </a:stretch>
        </p:blipFill>
        <p:spPr>
          <a:xfrm>
            <a:off x="3988787" y="214290"/>
            <a:ext cx="4155113" cy="635798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pic>
        <p:nvPicPr>
          <p:cNvPr id="4" name="3 - Θέση περιεχομένου" descr="κατασκευη-1.jpg"/>
          <p:cNvPicPr>
            <a:picLocks noGrp="1" noChangeAspect="1"/>
          </p:cNvPicPr>
          <p:nvPr>
            <p:ph idx="1"/>
          </p:nvPr>
        </p:nvPicPr>
        <p:blipFill>
          <a:blip r:embed="rId2"/>
          <a:stretch>
            <a:fillRect/>
          </a:stretch>
        </p:blipFill>
        <p:spPr>
          <a:xfrm>
            <a:off x="83632" y="1643050"/>
            <a:ext cx="9060368" cy="417600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sp>
        <p:nvSpPr>
          <p:cNvPr id="3" name="2 - Θέση περιεχομένου"/>
          <p:cNvSpPr>
            <a:spLocks noGrp="1"/>
          </p:cNvSpPr>
          <p:nvPr>
            <p:ph idx="1"/>
          </p:nvPr>
        </p:nvSpPr>
        <p:spPr/>
        <p:txBody>
          <a:bodyPr/>
          <a:lstStyle/>
          <a:p>
            <a:pPr algn="just"/>
            <a:r>
              <a:rPr lang="el-GR" dirty="0" smtClean="0"/>
              <a:t>Γεωμετρικά χρόνια: Γεωμετρικά αγγεία</a:t>
            </a:r>
          </a:p>
          <a:p>
            <a:pPr algn="just">
              <a:buNone/>
            </a:pPr>
            <a:r>
              <a:rPr lang="el-GR" dirty="0" smtClean="0"/>
              <a:t>Τα αγγεία που κατασκευάζουν οι άνθρωποι της εποχής διακοσμούνται με γεωμετρικά σχέδια και γραμμές. Οι μορφές δεν είναι ξεκάθαρες, όπως φαίνεται στο παρακάτω σχήμα.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ΑΡΧΑΙΑ ΕΛΛΑΔΑ</a:t>
            </a:r>
            <a:endParaRPr lang="el-GR" dirty="0"/>
          </a:p>
        </p:txBody>
      </p:sp>
      <p:pic>
        <p:nvPicPr>
          <p:cNvPr id="4" name="3 - Θέση περιεχομένου" descr="αγγειο.jpg"/>
          <p:cNvPicPr>
            <a:picLocks noGrp="1" noChangeAspect="1"/>
          </p:cNvPicPr>
          <p:nvPr>
            <p:ph idx="1"/>
          </p:nvPr>
        </p:nvPicPr>
        <p:blipFill>
          <a:blip r:embed="rId2"/>
          <a:stretch>
            <a:fillRect/>
          </a:stretch>
        </p:blipFill>
        <p:spPr>
          <a:xfrm>
            <a:off x="4857752" y="242757"/>
            <a:ext cx="3373774" cy="6615243"/>
          </a:xfrm>
        </p:spPr>
      </p:pic>
      <p:graphicFrame>
        <p:nvGraphicFramePr>
          <p:cNvPr id="6" name="5 - Πίνακας"/>
          <p:cNvGraphicFramePr>
            <a:graphicFrameLocks noGrp="1"/>
          </p:cNvGraphicFramePr>
          <p:nvPr/>
        </p:nvGraphicFramePr>
        <p:xfrm>
          <a:off x="142844" y="1571612"/>
          <a:ext cx="4143372" cy="5029200"/>
        </p:xfrm>
        <a:graphic>
          <a:graphicData uri="http://schemas.openxmlformats.org/drawingml/2006/table">
            <a:tbl>
              <a:tblPr/>
              <a:tblGrid>
                <a:gridCol w="4143372"/>
              </a:tblGrid>
              <a:tr h="3503292">
                <a:tc>
                  <a:txBody>
                    <a:bodyPr/>
                    <a:lstStyle/>
                    <a:p>
                      <a:pPr algn="just"/>
                      <a:r>
                        <a:rPr lang="el-GR" dirty="0"/>
                        <a:t/>
                      </a:r>
                      <a:br>
                        <a:rPr lang="el-GR" dirty="0"/>
                      </a:br>
                      <a:r>
                        <a:rPr lang="el-GR" dirty="0"/>
                        <a:t>Στη ζώνη των λαβών, σε ορθογώνια μετόπη, παριστάνεται η </a:t>
                      </a:r>
                      <a:r>
                        <a:rPr lang="el-GR" b="1" dirty="0"/>
                        <a:t>πρόθεση του νεκρού</a:t>
                      </a:r>
                      <a:r>
                        <a:rPr lang="el-GR" dirty="0"/>
                        <a:t> στο νεκρικό κρεβάτι, πάνω από το οποίο απλώνεται το νεκρικό σεντόνι. Γύρω και κάτω από το νεκρό εικονίζονται θρηνωδοί στη χαρακτηριστική στάση με υψωμένα τα χέρια. Οι μορφές αποδίδονται με την τυπική τεχνοτροπία της γεωμετρικής εποχής, αφαιρετικά και σχηματικά. Το έργο αποδίδεται στο ζωγράφο του Διπύλου, που πήρε το συμβατικό όνομά του από αυτό ακριβώς το αγγείο. Ο αμφορέας ήταν επιτύμβιο μνημείο στο νεκροταφείο του Διπύλου, στον </a:t>
                      </a:r>
                      <a:r>
                        <a:rPr lang="el-GR" dirty="0" err="1"/>
                        <a:t>Κεραμεικό</a:t>
                      </a:r>
                      <a:r>
                        <a:rPr lang="el-GR" dirty="0"/>
                        <a:t>, και στη βάση του υπήρχε οπή για τις χοές που γίνονταν προς τιμήν του νεκρού.</a:t>
                      </a:r>
                    </a:p>
                  </a:txBody>
                  <a:tcPr anchor="ctr">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sp>
        <p:nvSpPr>
          <p:cNvPr id="3" name="2 - Θέση περιεχομένου"/>
          <p:cNvSpPr>
            <a:spLocks noGrp="1"/>
          </p:cNvSpPr>
          <p:nvPr>
            <p:ph idx="1"/>
          </p:nvPr>
        </p:nvSpPr>
        <p:spPr/>
        <p:txBody>
          <a:bodyPr/>
          <a:lstStyle/>
          <a:p>
            <a:r>
              <a:rPr lang="el-GR" dirty="0" smtClean="0"/>
              <a:t>Κλασικά Χρόνια: Κατασκευή ερυθρόμορφων και μελανόμορφων αγγείων. </a:t>
            </a:r>
          </a:p>
          <a:p>
            <a:endParaRPr lang="el-GR" dirty="0" smtClean="0"/>
          </a:p>
          <a:p>
            <a:r>
              <a:rPr lang="el-GR" dirty="0" smtClean="0"/>
              <a:t>Ερυθρόμορφα αγγεία: Οι μορφές στα αγγεία απεικονίζονται με κόκκινο χρώμα ενώ το φόντο είναι μαύρο. </a:t>
            </a:r>
          </a:p>
          <a:p>
            <a:r>
              <a:rPr lang="el-GR" dirty="0" smtClean="0"/>
              <a:t>Μελανόμορφα αγγεία: Οι μορφές απεικονίζονται με μαύρο χρώμα και το φόντο είναι κόκκινο. </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pic>
        <p:nvPicPr>
          <p:cNvPr id="4" name="3 - Θέση περιεχομένου" descr="μελανομορφο.jpg"/>
          <p:cNvPicPr>
            <a:picLocks noGrp="1" noChangeAspect="1"/>
          </p:cNvPicPr>
          <p:nvPr>
            <p:ph idx="1"/>
          </p:nvPr>
        </p:nvPicPr>
        <p:blipFill>
          <a:blip r:embed="rId2" cstate="print"/>
          <a:stretch>
            <a:fillRect/>
          </a:stretch>
        </p:blipFill>
        <p:spPr>
          <a:xfrm>
            <a:off x="428596" y="1428736"/>
            <a:ext cx="4500562" cy="4173021"/>
          </a:xfrm>
        </p:spPr>
      </p:pic>
      <p:sp>
        <p:nvSpPr>
          <p:cNvPr id="5" name="4 - TextBox"/>
          <p:cNvSpPr txBox="1"/>
          <p:nvPr/>
        </p:nvSpPr>
        <p:spPr>
          <a:xfrm>
            <a:off x="857224" y="6000768"/>
            <a:ext cx="2714644" cy="369332"/>
          </a:xfrm>
          <a:prstGeom prst="rect">
            <a:avLst/>
          </a:prstGeom>
          <a:noFill/>
        </p:spPr>
        <p:txBody>
          <a:bodyPr wrap="square" rtlCol="0">
            <a:spAutoFit/>
          </a:bodyPr>
          <a:lstStyle/>
          <a:p>
            <a:r>
              <a:rPr lang="el-GR" dirty="0" smtClean="0"/>
              <a:t>Μελανόμορφο αγγείο</a:t>
            </a:r>
            <a:endParaRPr lang="el-GR" dirty="0"/>
          </a:p>
        </p:txBody>
      </p:sp>
      <p:pic>
        <p:nvPicPr>
          <p:cNvPr id="6" name="5 - Εικόνα" descr="ερυθρόμορφο.jfif"/>
          <p:cNvPicPr>
            <a:picLocks noChangeAspect="1"/>
          </p:cNvPicPr>
          <p:nvPr/>
        </p:nvPicPr>
        <p:blipFill>
          <a:blip r:embed="rId3"/>
          <a:stretch>
            <a:fillRect/>
          </a:stretch>
        </p:blipFill>
        <p:spPr>
          <a:xfrm>
            <a:off x="5072066" y="1285860"/>
            <a:ext cx="3602374" cy="4286280"/>
          </a:xfrm>
          <a:prstGeom prst="rect">
            <a:avLst/>
          </a:prstGeom>
        </p:spPr>
      </p:pic>
      <p:sp>
        <p:nvSpPr>
          <p:cNvPr id="7" name="6 - TextBox"/>
          <p:cNvSpPr txBox="1"/>
          <p:nvPr/>
        </p:nvSpPr>
        <p:spPr>
          <a:xfrm>
            <a:off x="5715008" y="6000768"/>
            <a:ext cx="2571768" cy="369332"/>
          </a:xfrm>
          <a:prstGeom prst="rect">
            <a:avLst/>
          </a:prstGeom>
          <a:noFill/>
        </p:spPr>
        <p:txBody>
          <a:bodyPr wrap="square" rtlCol="0">
            <a:spAutoFit/>
          </a:bodyPr>
          <a:lstStyle/>
          <a:p>
            <a:r>
              <a:rPr lang="el-GR" dirty="0" smtClean="0"/>
              <a:t>Ερυθρόμορφο αγγείο</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Αρχαια</a:t>
            </a:r>
            <a:r>
              <a:rPr lang="el-GR" dirty="0" smtClean="0"/>
              <a:t> </a:t>
            </a:r>
            <a:r>
              <a:rPr lang="el-GR" dirty="0" err="1" smtClean="0"/>
              <a:t>ελλαδα</a:t>
            </a:r>
            <a:endParaRPr lang="el-GR" dirty="0"/>
          </a:p>
        </p:txBody>
      </p:sp>
      <p:sp>
        <p:nvSpPr>
          <p:cNvPr id="3" name="2 - Θέση περιεχομένου"/>
          <p:cNvSpPr>
            <a:spLocks noGrp="1"/>
          </p:cNvSpPr>
          <p:nvPr>
            <p:ph idx="1"/>
          </p:nvPr>
        </p:nvSpPr>
        <p:spPr/>
        <p:txBody>
          <a:bodyPr/>
          <a:lstStyle/>
          <a:p>
            <a:r>
              <a:rPr lang="el-GR" dirty="0" smtClean="0"/>
              <a:t>Στην αρχαία Ελλάδα δημιουργούνται και διάφοροι αρχιτεκτονικοί ρυθμοί, οι οποίοι είναι χαρακτηριστικό κυρίως των ναών της εποχής. </a:t>
            </a:r>
          </a:p>
          <a:p>
            <a:r>
              <a:rPr lang="el-GR" dirty="0" smtClean="0"/>
              <a:t>Οι ρυθμοί είναι κατά κύριο λόγο τρεις:</a:t>
            </a:r>
          </a:p>
          <a:p>
            <a:r>
              <a:rPr lang="el-GR" dirty="0" smtClean="0"/>
              <a:t>Ο Δωρικός Ρυθμός</a:t>
            </a:r>
          </a:p>
          <a:p>
            <a:r>
              <a:rPr lang="el-GR" dirty="0" smtClean="0"/>
              <a:t>Ο Ιωνικός Ρυθμός </a:t>
            </a:r>
          </a:p>
          <a:p>
            <a:r>
              <a:rPr lang="el-GR" dirty="0" smtClean="0"/>
              <a:t>Ο Κορινθιακός Ρυθμός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Αρχαια</a:t>
            </a:r>
            <a:r>
              <a:rPr lang="el-GR" dirty="0" smtClean="0"/>
              <a:t> </a:t>
            </a:r>
            <a:r>
              <a:rPr lang="el-GR" dirty="0" err="1" smtClean="0"/>
              <a:t>ελλαδα</a:t>
            </a:r>
            <a:endParaRPr lang="el-GR" dirty="0"/>
          </a:p>
        </p:txBody>
      </p:sp>
      <p:sp>
        <p:nvSpPr>
          <p:cNvPr id="3" name="2 - Θέση περιεχομένου"/>
          <p:cNvSpPr>
            <a:spLocks noGrp="1"/>
          </p:cNvSpPr>
          <p:nvPr>
            <p:ph idx="1"/>
          </p:nvPr>
        </p:nvSpPr>
        <p:spPr/>
        <p:txBody>
          <a:bodyPr/>
          <a:lstStyle/>
          <a:p>
            <a:r>
              <a:rPr lang="el-GR" dirty="0" smtClean="0"/>
              <a:t>Δωρικός Ρυθμός: λιτός και αυστηρός. Οι κίονες δεν έχουν σχεδόν καθόλου στολίδια. </a:t>
            </a:r>
          </a:p>
          <a:p>
            <a:endParaRPr lang="el-GR" dirty="0" smtClean="0"/>
          </a:p>
          <a:p>
            <a:endParaRPr lang="el-GR" dirty="0" smtClean="0"/>
          </a:p>
          <a:p>
            <a:r>
              <a:rPr lang="el-GR" dirty="0" smtClean="0"/>
              <a:t>Ξέρετε ποιος γνωστός ναός είναι χτισμένος με δωρικό ρυθμό;</a:t>
            </a:r>
          </a:p>
          <a:p>
            <a:endParaRPr lang="el-GR" dirty="0" smtClean="0"/>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pic>
        <p:nvPicPr>
          <p:cNvPr id="4" name="3 - Θέση περιεχομένου" descr="Δωρικος.png"/>
          <p:cNvPicPr>
            <a:picLocks noGrp="1" noChangeAspect="1"/>
          </p:cNvPicPr>
          <p:nvPr>
            <p:ph idx="1"/>
          </p:nvPr>
        </p:nvPicPr>
        <p:blipFill>
          <a:blip r:embed="rId2"/>
          <a:stretch>
            <a:fillRect/>
          </a:stretch>
        </p:blipFill>
        <p:spPr>
          <a:xfrm>
            <a:off x="500034" y="1643050"/>
            <a:ext cx="2780929" cy="4525962"/>
          </a:xfrm>
        </p:spPr>
      </p:pic>
      <p:pic>
        <p:nvPicPr>
          <p:cNvPr id="5" name="4 - Εικόνα" descr="παρθενων.jpg"/>
          <p:cNvPicPr>
            <a:picLocks noChangeAspect="1"/>
          </p:cNvPicPr>
          <p:nvPr/>
        </p:nvPicPr>
        <p:blipFill>
          <a:blip r:embed="rId3"/>
          <a:stretch>
            <a:fillRect/>
          </a:stretch>
        </p:blipFill>
        <p:spPr>
          <a:xfrm>
            <a:off x="3516883" y="1357298"/>
            <a:ext cx="5627117" cy="3286148"/>
          </a:xfrm>
          <a:prstGeom prst="rect">
            <a:avLst/>
          </a:prstGeom>
        </p:spPr>
      </p:pic>
      <p:sp>
        <p:nvSpPr>
          <p:cNvPr id="6" name="5 - TextBox"/>
          <p:cNvSpPr txBox="1"/>
          <p:nvPr/>
        </p:nvSpPr>
        <p:spPr>
          <a:xfrm>
            <a:off x="4286248" y="5143512"/>
            <a:ext cx="4572032" cy="646331"/>
          </a:xfrm>
          <a:prstGeom prst="rect">
            <a:avLst/>
          </a:prstGeom>
          <a:noFill/>
        </p:spPr>
        <p:txBody>
          <a:bodyPr wrap="square" rtlCol="0">
            <a:spAutoFit/>
          </a:bodyPr>
          <a:lstStyle/>
          <a:p>
            <a:r>
              <a:rPr lang="el-GR" dirty="0" smtClean="0"/>
              <a:t>Ο Παρθενώνας είναι χτισμένος σε δωρικό ρυθμό.</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Αρχαια</a:t>
            </a:r>
            <a:r>
              <a:rPr lang="el-GR" dirty="0" smtClean="0"/>
              <a:t> </a:t>
            </a:r>
            <a:r>
              <a:rPr lang="el-GR" dirty="0" err="1" smtClean="0"/>
              <a:t>ελλαδα</a:t>
            </a:r>
            <a:endParaRPr lang="el-GR" dirty="0"/>
          </a:p>
        </p:txBody>
      </p:sp>
      <p:sp>
        <p:nvSpPr>
          <p:cNvPr id="3" name="2 - Θέση περιεχομένου"/>
          <p:cNvSpPr>
            <a:spLocks noGrp="1"/>
          </p:cNvSpPr>
          <p:nvPr>
            <p:ph idx="1"/>
          </p:nvPr>
        </p:nvSpPr>
        <p:spPr/>
        <p:txBody>
          <a:bodyPr>
            <a:normAutofit fontScale="40000" lnSpcReduction="20000"/>
          </a:bodyPr>
          <a:lstStyle/>
          <a:p>
            <a:r>
              <a:rPr lang="el-GR" dirty="0" smtClean="0"/>
              <a:t>Ιωνικός ρυθμός: </a:t>
            </a:r>
            <a:r>
              <a:rPr lang="el-GR" b="1" dirty="0" smtClean="0"/>
              <a:t>Η βάση</a:t>
            </a:r>
          </a:p>
          <a:p>
            <a:r>
              <a:rPr lang="el-GR" dirty="0" smtClean="0"/>
              <a:t>Το </a:t>
            </a:r>
            <a:r>
              <a:rPr lang="el-GR" dirty="0" smtClean="0">
                <a:hlinkClick r:id="rId2" tooltip="Θεμέλιο (δεν έχει γραφτεί ακόμα)"/>
              </a:rPr>
              <a:t>θεμέλιο</a:t>
            </a:r>
            <a:r>
              <a:rPr lang="el-GR" dirty="0" smtClean="0"/>
              <a:t> και η βάση του κτηρίου στον Ιωνικό ρυθμό αποτελείται από τον </a:t>
            </a:r>
            <a:r>
              <a:rPr lang="el-GR" dirty="0" smtClean="0">
                <a:hlinkClick r:id="rId3" tooltip="Στερεοβάτης"/>
              </a:rPr>
              <a:t>στερεοβάτη</a:t>
            </a:r>
            <a:r>
              <a:rPr lang="el-GR" dirty="0" smtClean="0"/>
              <a:t> που είναι το θεμέλιο και το </a:t>
            </a:r>
            <a:r>
              <a:rPr lang="el-GR" dirty="0" smtClean="0">
                <a:hlinkClick r:id="rId4" tooltip="Κρηπίδωμα"/>
              </a:rPr>
              <a:t>κρηπίδωμα</a:t>
            </a:r>
            <a:r>
              <a:rPr lang="el-GR" dirty="0" smtClean="0"/>
              <a:t> που είναι τα σκαλάκια. Το θεμέλιο είναι χτισμένο πάνω και μέσα στο έδαφος και προεξέχει μόνο η πάνω επιφάνειά του, η </a:t>
            </a:r>
            <a:r>
              <a:rPr lang="el-GR" dirty="0" err="1" smtClean="0">
                <a:hlinkClick r:id="rId5" tooltip="Ευθυντηρία (δεν έχει γραφτεί ακόμα)"/>
              </a:rPr>
              <a:t>ευθυντηρία</a:t>
            </a:r>
            <a:r>
              <a:rPr lang="el-GR" dirty="0" smtClean="0"/>
              <a:t>. Πάνω στο θεμέλιο είναι χτισμένο το </a:t>
            </a:r>
            <a:r>
              <a:rPr lang="el-GR" i="1" dirty="0" smtClean="0"/>
              <a:t>κρηπίδωμα</a:t>
            </a:r>
            <a:r>
              <a:rPr lang="el-GR" dirty="0" smtClean="0"/>
              <a:t>, που σχηματίζει τρεις αναβαθμούς (σκαλάκια). Ο τελευταίος αναβαθμός ονομάζεται </a:t>
            </a:r>
            <a:r>
              <a:rPr lang="el-GR" i="1" dirty="0" smtClean="0"/>
              <a:t>στυλοβάτης</a:t>
            </a:r>
            <a:r>
              <a:rPr lang="el-GR" dirty="0" smtClean="0"/>
              <a:t> επειδή επάνω στην επιφάνεια αυτή τοποθετείται η βάση των κατακόρυφων στύλων. Στους αρχαιότερους ναούς Ιωνικού ρυθμού τα σκαλάκια μερικές φορές λείπουν, ενώ ο στυλοβάτης είναι κατευθείαν πάνω στην </a:t>
            </a:r>
            <a:r>
              <a:rPr lang="el-GR" dirty="0" err="1" smtClean="0"/>
              <a:t>ευθυντηρία</a:t>
            </a:r>
            <a:r>
              <a:rPr lang="el-GR" dirty="0" smtClean="0"/>
              <a:t>. Από τον 5ο </a:t>
            </a:r>
            <a:r>
              <a:rPr lang="el-GR" dirty="0" err="1" smtClean="0"/>
              <a:t>π.Χ.</a:t>
            </a:r>
            <a:r>
              <a:rPr lang="el-GR" dirty="0" smtClean="0"/>
              <a:t> αιώνα και μετά αρχίζει να διαδίδεται η κατασκευή με τα σκαλάκια, τα οποία στον 4ο και τον 3ο. </a:t>
            </a:r>
            <a:r>
              <a:rPr lang="el-GR" dirty="0" err="1" smtClean="0"/>
              <a:t>π.Χ.</a:t>
            </a:r>
            <a:r>
              <a:rPr lang="el-GR" dirty="0" smtClean="0"/>
              <a:t> αιώνα παίρνουν μερικές φορές τεράστιες διαστάσεις, ή έχουν περισσότερα από τρία σκαλάκια. Στο </a:t>
            </a:r>
            <a:r>
              <a:rPr lang="el-GR" dirty="0" smtClean="0">
                <a:hlinkClick r:id="rId6" tooltip="Ναός της Αρτέμιδος στην Έφεσο"/>
              </a:rPr>
              <a:t>Αρτεμίσιο</a:t>
            </a:r>
            <a:r>
              <a:rPr lang="el-GR" dirty="0" smtClean="0"/>
              <a:t> (βλ. τα </a:t>
            </a:r>
            <a:r>
              <a:rPr lang="el-GR" dirty="0" smtClean="0">
                <a:hlinkClick r:id="rId7" tooltip="Επτά θαύματα του αρχαίου κόσμου"/>
              </a:rPr>
              <a:t>επτά θαύματα του αρχαίου κόσμου</a:t>
            </a:r>
            <a:r>
              <a:rPr lang="el-GR" dirty="0" smtClean="0"/>
              <a:t>) για παράδειγμα βρίσκουμε δέκα </a:t>
            </a:r>
            <a:r>
              <a:rPr lang="el-GR" dirty="0" err="1" smtClean="0"/>
              <a:t>σκαλοπατάκια</a:t>
            </a:r>
            <a:r>
              <a:rPr lang="el-GR" dirty="0" smtClean="0"/>
              <a:t>.</a:t>
            </a:r>
          </a:p>
          <a:p>
            <a:r>
              <a:rPr lang="el-GR" b="1" dirty="0" smtClean="0"/>
              <a:t>Ο κίονας</a:t>
            </a:r>
          </a:p>
          <a:p>
            <a:r>
              <a:rPr lang="el-GR" dirty="0" smtClean="0"/>
              <a:t>Σε αντίθεση με τον </a:t>
            </a:r>
            <a:r>
              <a:rPr lang="el-GR" dirty="0" smtClean="0">
                <a:hlinkClick r:id="rId8" tooltip="Δωρικός ρυθμός"/>
              </a:rPr>
              <a:t>δωρικό ρυθμό</a:t>
            </a:r>
            <a:r>
              <a:rPr lang="el-GR" dirty="0" smtClean="0"/>
              <a:t> ο </a:t>
            </a:r>
            <a:r>
              <a:rPr lang="el-GR" dirty="0" smtClean="0">
                <a:hlinkClick r:id="rId9" tooltip="Κίονας"/>
              </a:rPr>
              <a:t>κίονας</a:t>
            </a:r>
            <a:r>
              <a:rPr lang="el-GR" dirty="0" smtClean="0"/>
              <a:t> δεν στηρίζεται πάνω στον </a:t>
            </a:r>
            <a:r>
              <a:rPr lang="el-GR" dirty="0" smtClean="0">
                <a:hlinkClick r:id="rId10" tooltip="Στυλοβάτης (δεν έχει γραφτεί ακόμα)"/>
              </a:rPr>
              <a:t>στυλοβάτη</a:t>
            </a:r>
            <a:r>
              <a:rPr lang="el-GR" dirty="0" smtClean="0"/>
              <a:t>, παρά έχει την δική του βάση. Στους ιωνικούς ναούς της </a:t>
            </a:r>
            <a:r>
              <a:rPr lang="el-GR" dirty="0" err="1" smtClean="0"/>
              <a:t>Μικράς</a:t>
            </a:r>
            <a:r>
              <a:rPr lang="el-GR" dirty="0" smtClean="0"/>
              <a:t> Ασίας η βάση συνήθως αποτελείται από μία τετράγωνη πλάκα, τον λεγόμενο </a:t>
            </a:r>
            <a:r>
              <a:rPr lang="el-GR" dirty="0" smtClean="0">
                <a:hlinkClick r:id="rId11" tooltip="Πλίνθος (δεν έχει γραφτεί ακόμα)"/>
              </a:rPr>
              <a:t>πλίνθο</a:t>
            </a:r>
            <a:r>
              <a:rPr lang="el-GR" dirty="0" smtClean="0"/>
              <a:t>. Πάνω στον πλίνθο ακολουθούν διάφορα επιστρώματα που έχουν σχήμα στρογγυλό, και τερματίζουν με εξόγκωση ή </a:t>
            </a:r>
            <a:r>
              <a:rPr lang="el-GR" dirty="0" err="1" smtClean="0"/>
              <a:t>προεσοχή</a:t>
            </a:r>
            <a:r>
              <a:rPr lang="el-GR" dirty="0" smtClean="0"/>
              <a:t>. Τα επιστρώματα αυτά συνήθως είναι διακοσμημένα με οριζόντιες αυλακιές. Στον αττικό ιωνικό ρυθμό συχνά συναντάμε βάσεις χωρίς πλίνθο, αλλά με ιδιαίτερα διογκωμένη στρογγυλή βάση.</a:t>
            </a:r>
          </a:p>
          <a:p>
            <a:r>
              <a:rPr lang="el-GR" dirty="0" smtClean="0"/>
              <a:t>Οι κίονες σε σύγκριση με τους κίονες του δωρικού ρυθμού είναι λεπτότεροι, στενεύουν ελαφρώς προς τα πάνω, και έχουν κατακόρυφες αυλακιές. Τα αυλάκια αντί να συνδέονται μεταξύ τους με οξείες κόψεις, χωρίζονται με μικρές επίπεδες επιφάνειες που είναι ανάμεσά τους. Συνήθως συναντάμε μεταξύ 20 και 24 αυλακιών σε κάθε κίονα, ενώ 24 είναι η κατά προτίμηση κλασική διαρρύθμιση.</a:t>
            </a:r>
          </a:p>
          <a:p>
            <a:r>
              <a:rPr lang="el-GR" dirty="0" smtClean="0"/>
              <a:t>Το </a:t>
            </a:r>
            <a:r>
              <a:rPr lang="el-GR" dirty="0" smtClean="0">
                <a:hlinkClick r:id="rId12" tooltip="Κιονόκρανο"/>
              </a:rPr>
              <a:t>κιονόκρανο</a:t>
            </a:r>
            <a:r>
              <a:rPr lang="el-GR" dirty="0" smtClean="0"/>
              <a:t> είναι λεπτεπίλεπτο, στηρίζεται πάνω στον </a:t>
            </a:r>
            <a:r>
              <a:rPr lang="el-GR" i="1" dirty="0" smtClean="0"/>
              <a:t>αστράγαλο</a:t>
            </a:r>
            <a:r>
              <a:rPr lang="el-GR" dirty="0" smtClean="0"/>
              <a:t>, μια λεπτή πλάκα μεταξύ του κίονα και του κιονόκρανου. Έχει πολλά και φαρδιά διακοσμητικά ανάγλυφα και καταλήγει στους κοχλίες δεξιά και αριστερά, πάνω στους οποίους στηρίζεται ένας λεπτός </a:t>
            </a:r>
            <a:r>
              <a:rPr lang="el-GR" dirty="0" smtClean="0">
                <a:hlinkClick r:id="rId13" tooltip="Άβακας (κιονόκρανο) (δεν έχει γραφτεί ακόμα)"/>
              </a:rPr>
              <a:t>άβακας</a:t>
            </a:r>
            <a:r>
              <a:rPr lang="el-GR" dirty="0" smtClean="0"/>
              <a:t> διακοσμημένος με κυματισμούς.</a:t>
            </a:r>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71</TotalTime>
  <Words>272</Words>
  <Application>Microsoft Office PowerPoint</Application>
  <PresentationFormat>Προβολή στην οθόνη (4:3)</PresentationFormat>
  <Paragraphs>50</Paragraphs>
  <Slides>18</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Διαστημικό</vt:lpstr>
      <vt:lpstr>Εργαστήριο Δεξιοτήτων </vt:lpstr>
      <vt:lpstr>Αρχαια ελλαδα</vt:lpstr>
      <vt:lpstr>ΑΡΧΑΙΑ ΕΛΛΑΔΑ</vt:lpstr>
      <vt:lpstr>Αρχαια ελλαδα</vt:lpstr>
      <vt:lpstr>Αρχαια ελλαδα</vt:lpstr>
      <vt:lpstr>Αρχαια ελλαδα</vt:lpstr>
      <vt:lpstr>Αρχαια ελλαδα</vt:lpstr>
      <vt:lpstr>Αρχαια ελλαδα</vt:lpstr>
      <vt:lpstr>Αρχαια ελλαδα</vt:lpstr>
      <vt:lpstr>Αρχαια Ελλαδα</vt:lpstr>
      <vt:lpstr>Αρχαια Ελλαδα</vt:lpstr>
      <vt:lpstr>Αρχαια ελλαδα</vt:lpstr>
      <vt:lpstr>Διαφάνεια 13</vt:lpstr>
      <vt:lpstr>Αρχαια ελλαδα</vt:lpstr>
      <vt:lpstr>Αρχαια ελλαδα</vt:lpstr>
      <vt:lpstr>Αρχαια ελλαδα</vt:lpstr>
      <vt:lpstr>Αρχαια ελλαδα</vt:lpstr>
      <vt:lpstr>Αρχαια ελλαδα</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Εργαστήριο Δεξιοτήτων</dc:title>
  <dc:creator>eleftheria mylona</dc:creator>
  <cp:lastModifiedBy>eleftheria mylona</cp:lastModifiedBy>
  <cp:revision>9</cp:revision>
  <dcterms:created xsi:type="dcterms:W3CDTF">2021-10-13T15:32:11Z</dcterms:created>
  <dcterms:modified xsi:type="dcterms:W3CDTF">2021-10-13T17:16:24Z</dcterms:modified>
</cp:coreProperties>
</file>