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2" r:id="rId4"/>
    <p:sldId id="283" r:id="rId5"/>
    <p:sldId id="281" r:id="rId6"/>
    <p:sldId id="263" r:id="rId7"/>
    <p:sldId id="274" r:id="rId8"/>
    <p:sldId id="275" r:id="rId9"/>
    <p:sldId id="276" r:id="rId10"/>
    <p:sldId id="277" r:id="rId11"/>
    <p:sldId id="293" r:id="rId12"/>
    <p:sldId id="264" r:id="rId13"/>
    <p:sldId id="284" r:id="rId14"/>
    <p:sldId id="285" r:id="rId15"/>
    <p:sldId id="269" r:id="rId16"/>
    <p:sldId id="270" r:id="rId17"/>
    <p:sldId id="271"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24" autoAdjust="0"/>
  </p:normalViewPr>
  <p:slideViewPr>
    <p:cSldViewPr>
      <p:cViewPr varScale="1">
        <p:scale>
          <a:sx n="65" d="100"/>
          <a:sy n="65" d="100"/>
        </p:scale>
        <p:origin x="-153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D77352-38C3-4BEF-A86F-9352367B8839}" type="datetimeFigureOut">
              <a:rPr lang="el-GR" smtClean="0"/>
              <a:t>3/7/2025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170C28-2F16-470A-8D8A-DBBA464DE4CF}" type="slidenum">
              <a:rPr lang="el-GR" smtClean="0"/>
              <a:t>‹#›</a:t>
            </a:fld>
            <a:endParaRPr lang="el-GR"/>
          </a:p>
        </p:txBody>
      </p:sp>
    </p:spTree>
    <p:extLst>
      <p:ext uri="{BB962C8B-B14F-4D97-AF65-F5344CB8AC3E}">
        <p14:creationId xmlns:p14="http://schemas.microsoft.com/office/powerpoint/2010/main" val="4065552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Role Play Game</a:t>
            </a: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Το </a:t>
            </a:r>
            <a:r>
              <a:rPr lang="el-GR" b="1" dirty="0" err="1" smtClean="0"/>
              <a:t>Game</a:t>
            </a:r>
            <a:r>
              <a:rPr lang="el-GR" b="1" dirty="0" smtClean="0"/>
              <a:t>-</a:t>
            </a:r>
            <a:r>
              <a:rPr lang="el-GR" b="1" dirty="0" err="1" smtClean="0"/>
              <a:t>Based</a:t>
            </a:r>
            <a:r>
              <a:rPr lang="el-GR" b="1" dirty="0" smtClean="0"/>
              <a:t> </a:t>
            </a:r>
            <a:r>
              <a:rPr lang="el-GR" b="1" dirty="0" err="1" smtClean="0"/>
              <a:t>Learning</a:t>
            </a:r>
            <a:r>
              <a:rPr lang="el-GR" b="1" dirty="0" smtClean="0"/>
              <a:t> (GBL)</a:t>
            </a:r>
            <a:r>
              <a:rPr lang="el-GR" dirty="0" smtClean="0"/>
              <a:t> περιγράφει ένα μαθησιακό περιβάλλον όπου το περιεχόμενο και η διαδικασία του παιχνιδιού ενισχύουν την απόκτηση γνώσεων και δεξιοτήτων, με δραστηριότητες που περιλαμβάνουν χώρους επίλυσης προβλημάτων και προκλήσεις που παρέχουν στους μαθητές αίσθημα επίτευξης . </a:t>
            </a: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Αφορά τη χρήση παιχνιδιών, είτε ψηφιακών είτε αναλογικών, ως εκπαιδευτικών εργαλείων για την επίτευξη συγκεκριμένων μαθησιακών στόχων. </a:t>
            </a: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 Επιπλέον, το GBL είναι μια στρατηγική ενεργητικής μάθησης που βρίσκεται στη διασταύρωση των στοιχείων του παιχνιδιού και του μαθησιακού περιβάλλοντος, χρησιμοποιώντας στρατηγικές που συνήθως προορίζονται για παιχνίδια για να ενθαρρύνουν και να ενισχύσουν τη μάθηση, την πρακτική και την αξιολόγηση .</a:t>
            </a:r>
          </a:p>
          <a:p>
            <a:endParaRPr lang="el-GR" dirty="0"/>
          </a:p>
        </p:txBody>
      </p:sp>
      <p:sp>
        <p:nvSpPr>
          <p:cNvPr id="4" name="Θέση αριθμού διαφάνειας 3"/>
          <p:cNvSpPr>
            <a:spLocks noGrp="1"/>
          </p:cNvSpPr>
          <p:nvPr>
            <p:ph type="sldNum" sz="quarter" idx="10"/>
          </p:nvPr>
        </p:nvSpPr>
        <p:spPr/>
        <p:txBody>
          <a:bodyPr/>
          <a:lstStyle/>
          <a:p>
            <a:fld id="{E1170C28-2F16-470A-8D8A-DBBA464DE4CF}" type="slidenum">
              <a:rPr lang="el-GR" smtClean="0"/>
              <a:t>3</a:t>
            </a:fld>
            <a:endParaRPr lang="el-GR"/>
          </a:p>
        </p:txBody>
      </p:sp>
    </p:spTree>
    <p:extLst>
      <p:ext uri="{BB962C8B-B14F-4D97-AF65-F5344CB8AC3E}">
        <p14:creationId xmlns:p14="http://schemas.microsoft.com/office/powerpoint/2010/main" val="170250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p:txBody>
      </p:sp>
      <p:sp>
        <p:nvSpPr>
          <p:cNvPr id="4" name="Θέση αριθμού διαφάνειας 3"/>
          <p:cNvSpPr>
            <a:spLocks noGrp="1"/>
          </p:cNvSpPr>
          <p:nvPr>
            <p:ph type="sldNum" sz="quarter" idx="10"/>
          </p:nvPr>
        </p:nvSpPr>
        <p:spPr/>
        <p:txBody>
          <a:bodyPr/>
          <a:lstStyle/>
          <a:p>
            <a:fld id="{E1170C28-2F16-470A-8D8A-DBBA464DE4CF}" type="slidenum">
              <a:rPr lang="el-GR" smtClean="0"/>
              <a:t>12</a:t>
            </a:fld>
            <a:endParaRPr lang="el-GR"/>
          </a:p>
        </p:txBody>
      </p:sp>
    </p:spTree>
    <p:extLst>
      <p:ext uri="{BB962C8B-B14F-4D97-AF65-F5344CB8AC3E}">
        <p14:creationId xmlns:p14="http://schemas.microsoft.com/office/powerpoint/2010/main" val="185955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E30E6435-E48C-46D9-B344-BF2268815C28}" type="datetimeFigureOut">
              <a:rPr lang="el-GR" smtClean="0"/>
              <a:t>3/7/2025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1FA4899-43A8-461C-BDBA-7AB3F94A2E0D}"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30E6435-E48C-46D9-B344-BF2268815C28}" type="datetimeFigureOut">
              <a:rPr lang="el-GR" smtClean="0"/>
              <a:t>3/7/2025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1FA4899-43A8-461C-BDBA-7AB3F94A2E0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30E6435-E48C-46D9-B344-BF2268815C28}" type="datetimeFigureOut">
              <a:rPr lang="el-GR" smtClean="0"/>
              <a:t>3/7/2025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1FA4899-43A8-461C-BDBA-7AB3F94A2E0D}" type="slidenum">
              <a:rPr lang="el-GR" smtClean="0"/>
              <a:t>‹#›</a:t>
            </a:fld>
            <a:endParaRPr lang="el-G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30E6435-E48C-46D9-B344-BF2268815C28}" type="datetimeFigureOut">
              <a:rPr lang="el-GR" smtClean="0"/>
              <a:t>3/7/2025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1FA4899-43A8-461C-BDBA-7AB3F94A2E0D}" type="slidenum">
              <a:rPr lang="el-GR" smtClean="0"/>
              <a:t>‹#›</a:t>
            </a:fld>
            <a:endParaRPr lang="el-GR"/>
          </a:p>
        </p:txBody>
      </p:sp>
      <p:sp>
        <p:nvSpPr>
          <p:cNvPr id="7" name="Title 6"/>
          <p:cNvSpPr>
            <a:spLocks noGrp="1"/>
          </p:cNvSpPr>
          <p:nvPr>
            <p:ph type="title"/>
          </p:nvPr>
        </p:nvSpPr>
        <p:spPr/>
        <p:txBody>
          <a:bodyPr/>
          <a:lstStyle/>
          <a:p>
            <a:r>
              <a:rPr lang="el-GR" smtClean="0"/>
              <a:t>Στυλ κύριου τίτλου</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30E6435-E48C-46D9-B344-BF2268815C28}" type="datetimeFigureOut">
              <a:rPr lang="el-GR" smtClean="0"/>
              <a:t>3/7/2025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1FA4899-43A8-461C-BDBA-7AB3F94A2E0D}"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E30E6435-E48C-46D9-B344-BF2268815C28}" type="datetimeFigureOut">
              <a:rPr lang="el-GR" smtClean="0"/>
              <a:t>3/7/2025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1FA4899-43A8-461C-BDBA-7AB3F94A2E0D}" type="slidenum">
              <a:rPr lang="el-GR" smtClean="0"/>
              <a:t>‹#›</a:t>
            </a:fld>
            <a:endParaRPr lang="el-GR"/>
          </a:p>
        </p:txBody>
      </p:sp>
      <p:sp>
        <p:nvSpPr>
          <p:cNvPr id="9" name="Content Placeholder 8"/>
          <p:cNvSpPr>
            <a:spLocks noGrp="1"/>
          </p:cNvSpPr>
          <p:nvPr>
            <p:ph sz="quarter" idx="13"/>
          </p:nvPr>
        </p:nvSpPr>
        <p:spPr>
          <a:xfrm>
            <a:off x="676655" y="2679192"/>
            <a:ext cx="3822192" cy="34472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E30E6435-E48C-46D9-B344-BF2268815C28}" type="datetimeFigureOut">
              <a:rPr lang="el-GR" smtClean="0"/>
              <a:t>3/7/2025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1FA4899-43A8-461C-BDBA-7AB3F94A2E0D}"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E30E6435-E48C-46D9-B344-BF2268815C28}" type="datetimeFigureOut">
              <a:rPr lang="el-GR" smtClean="0"/>
              <a:t>3/7/2025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1FA4899-43A8-461C-BDBA-7AB3F94A2E0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30E6435-E48C-46D9-B344-BF2268815C28}" type="datetimeFigureOut">
              <a:rPr lang="el-GR" smtClean="0"/>
              <a:t>3/7/2025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1FA4899-43A8-461C-BDBA-7AB3F94A2E0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30E6435-E48C-46D9-B344-BF2268815C28}" type="datetimeFigureOut">
              <a:rPr lang="el-GR" smtClean="0"/>
              <a:t>3/7/2025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1FA4899-43A8-461C-BDBA-7AB3F94A2E0D}" type="slidenum">
              <a:rPr lang="el-GR" smtClean="0"/>
              <a:t>‹#›</a:t>
            </a:fld>
            <a:endParaRPr lang="el-G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30E6435-E48C-46D9-B344-BF2268815C28}" type="datetimeFigureOut">
              <a:rPr lang="el-GR" smtClean="0"/>
              <a:t>3/7/2025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1FA4899-43A8-461C-BDBA-7AB3F94A2E0D}" type="slidenum">
              <a:rPr lang="el-GR" smtClean="0"/>
              <a:t>‹#›</a:t>
            </a:fld>
            <a:endParaRPr lang="el-G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30E6435-E48C-46D9-B344-BF2268815C28}" type="datetimeFigureOut">
              <a:rPr lang="el-GR" smtClean="0"/>
              <a:t>3/7/2025</a:t>
            </a:fld>
            <a:endParaRPr lang="el-G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l-G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1FA4899-43A8-461C-BDBA-7AB3F94A2E0D}" type="slidenum">
              <a:rPr lang="el-GR" smtClean="0"/>
              <a:t>‹#›</a:t>
            </a:fld>
            <a:endParaRPr lang="el-G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15888"/>
            <a:ext cx="8712968" cy="341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Τίτλος 1"/>
          <p:cNvSpPr>
            <a:spLocks noGrp="1"/>
          </p:cNvSpPr>
          <p:nvPr>
            <p:ph type="ctrTitle"/>
          </p:nvPr>
        </p:nvSpPr>
        <p:spPr>
          <a:xfrm>
            <a:off x="0" y="208732"/>
            <a:ext cx="9144000" cy="1060028"/>
          </a:xfrm>
        </p:spPr>
        <p:txBody>
          <a:bodyPr>
            <a:normAutofit fontScale="90000"/>
          </a:bodyPr>
          <a:lstStyle/>
          <a:p>
            <a:r>
              <a:rPr lang="en-US" sz="4800" b="1" dirty="0" smtClean="0">
                <a:solidFill>
                  <a:schemeClr val="tx2">
                    <a:lumMod val="75000"/>
                  </a:schemeClr>
                </a:solidFill>
              </a:rPr>
              <a:t>Game-based Learning &amp; </a:t>
            </a:r>
            <a:r>
              <a:rPr lang="en-US" sz="4800" b="1" dirty="0" err="1" smtClean="0">
                <a:solidFill>
                  <a:schemeClr val="tx2">
                    <a:lumMod val="75000"/>
                  </a:schemeClr>
                </a:solidFill>
              </a:rPr>
              <a:t>Gamification</a:t>
            </a:r>
            <a:endParaRPr lang="el-GR" sz="4800" b="1" dirty="0">
              <a:solidFill>
                <a:schemeClr val="tx2">
                  <a:lumMod val="75000"/>
                </a:schemeClr>
              </a:solidFill>
            </a:endParaRPr>
          </a:p>
        </p:txBody>
      </p:sp>
      <p:sp>
        <p:nvSpPr>
          <p:cNvPr id="3" name="Υπότιτλος 2"/>
          <p:cNvSpPr>
            <a:spLocks noGrp="1"/>
          </p:cNvSpPr>
          <p:nvPr>
            <p:ph type="subTitle" idx="1"/>
          </p:nvPr>
        </p:nvSpPr>
        <p:spPr>
          <a:xfrm>
            <a:off x="1175965" y="5088314"/>
            <a:ext cx="7128792" cy="860966"/>
          </a:xfrm>
        </p:spPr>
        <p:txBody>
          <a:bodyPr/>
          <a:lstStyle/>
          <a:p>
            <a:r>
              <a:rPr lang="el-GR" b="1" dirty="0" smtClean="0">
                <a:solidFill>
                  <a:schemeClr val="tx1"/>
                </a:solidFill>
              </a:rPr>
              <a:t>Εκπαιδευτικός: </a:t>
            </a:r>
            <a:r>
              <a:rPr lang="el-GR" b="1" dirty="0" err="1" smtClean="0">
                <a:solidFill>
                  <a:schemeClr val="tx1"/>
                </a:solidFill>
              </a:rPr>
              <a:t>Χατζηγιαννάκης</a:t>
            </a:r>
            <a:r>
              <a:rPr lang="el-GR" b="1" dirty="0" smtClean="0">
                <a:solidFill>
                  <a:schemeClr val="tx1"/>
                </a:solidFill>
              </a:rPr>
              <a:t> Κυριαζής, ΠΕ70, </a:t>
            </a:r>
            <a:r>
              <a:rPr lang="en-US" b="1" dirty="0" smtClean="0">
                <a:solidFill>
                  <a:schemeClr val="tx1"/>
                </a:solidFill>
              </a:rPr>
              <a:t>MEd, MSc</a:t>
            </a:r>
          </a:p>
          <a:p>
            <a:r>
              <a:rPr lang="el-GR" b="1" dirty="0" smtClean="0">
                <a:solidFill>
                  <a:schemeClr val="tx1"/>
                </a:solidFill>
              </a:rPr>
              <a:t>Δημοτικό Σχολείο </a:t>
            </a:r>
            <a:r>
              <a:rPr lang="el-GR" b="1" dirty="0" err="1" smtClean="0">
                <a:solidFill>
                  <a:schemeClr val="tx1"/>
                </a:solidFill>
              </a:rPr>
              <a:t>Παλαιοκήπου</a:t>
            </a:r>
            <a:endParaRPr lang="en-US" b="1" dirty="0" smtClean="0">
              <a:solidFill>
                <a:schemeClr val="tx1"/>
              </a:solidFill>
            </a:endParaRPr>
          </a:p>
        </p:txBody>
      </p:sp>
      <p:sp>
        <p:nvSpPr>
          <p:cNvPr id="4" name="Τίτλος 1"/>
          <p:cNvSpPr txBox="1">
            <a:spLocks/>
          </p:cNvSpPr>
          <p:nvPr/>
        </p:nvSpPr>
        <p:spPr>
          <a:xfrm>
            <a:off x="251520" y="3789040"/>
            <a:ext cx="8892480" cy="1368152"/>
          </a:xfrm>
          <a:prstGeom prst="rect">
            <a:avLst/>
          </a:prstGeom>
        </p:spPr>
        <p:txBody>
          <a:bodyPr vert="horz" lIns="91440" tIns="45720" rIns="91440" bIns="45720" rtlCol="0" anchor="b">
            <a:normAutofit fontScale="925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800" b="1" dirty="0" smtClean="0">
                <a:solidFill>
                  <a:schemeClr val="bg1"/>
                </a:solidFill>
              </a:rPr>
              <a:t>Μάθηση μέσω παιχνιδιού και </a:t>
            </a:r>
            <a:r>
              <a:rPr lang="el-GR" sz="4800" b="1" dirty="0" err="1" smtClean="0">
                <a:solidFill>
                  <a:schemeClr val="bg1"/>
                </a:solidFill>
              </a:rPr>
              <a:t>παιχνιδοποίηση</a:t>
            </a:r>
            <a:endParaRPr lang="el-GR" sz="48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805264"/>
            <a:ext cx="3707495" cy="88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026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179512" y="1412776"/>
            <a:ext cx="8712967" cy="5328592"/>
          </a:xfrm>
        </p:spPr>
        <p:txBody>
          <a:bodyPr>
            <a:normAutofit fontScale="92500" lnSpcReduction="20000"/>
          </a:bodyPr>
          <a:lstStyle/>
          <a:p>
            <a:pPr marL="0" indent="0">
              <a:buNone/>
            </a:pPr>
            <a:r>
              <a:rPr lang="el-GR" b="1" dirty="0"/>
              <a:t>✅ 5. Εκπαιδευτικό </a:t>
            </a:r>
            <a:r>
              <a:rPr lang="el-GR" b="1" dirty="0" err="1"/>
              <a:t>Escape</a:t>
            </a:r>
            <a:r>
              <a:rPr lang="el-GR" b="1" dirty="0"/>
              <a:t> </a:t>
            </a:r>
            <a:r>
              <a:rPr lang="el-GR" b="1" dirty="0" err="1"/>
              <a:t>Room</a:t>
            </a:r>
            <a:endParaRPr lang="el-GR" b="1" dirty="0"/>
          </a:p>
          <a:p>
            <a:pPr marL="0" indent="0">
              <a:buNone/>
            </a:pPr>
            <a:r>
              <a:rPr lang="el-GR" dirty="0"/>
              <a:t>Χρησιμοποίησε γρίφους, ερωτήσεις, QR </a:t>
            </a:r>
            <a:r>
              <a:rPr lang="el-GR" dirty="0" err="1"/>
              <a:t>codes</a:t>
            </a:r>
            <a:r>
              <a:rPr lang="el-GR" dirty="0"/>
              <a:t> ή κλειδαριές για επανάληψη ύλης.</a:t>
            </a:r>
          </a:p>
          <a:p>
            <a:pPr marL="0" indent="0">
              <a:buNone/>
            </a:pPr>
            <a:r>
              <a:rPr lang="el-GR" dirty="0"/>
              <a:t>Μπορεί να γίνει και χωρίς τεχνολογία με απλές κάρτες ή φακέλους.</a:t>
            </a:r>
          </a:p>
          <a:p>
            <a:pPr marL="0" indent="0">
              <a:buNone/>
            </a:pPr>
            <a:r>
              <a:rPr lang="el-GR" b="1" dirty="0"/>
              <a:t>✅ 6. Ομαδικά </a:t>
            </a:r>
            <a:r>
              <a:rPr lang="el-GR" b="1" dirty="0" err="1"/>
              <a:t>Challenges</a:t>
            </a:r>
            <a:r>
              <a:rPr lang="el-GR" b="1" dirty="0"/>
              <a:t> με Βαθμολογία</a:t>
            </a:r>
          </a:p>
          <a:p>
            <a:pPr marL="0" indent="0">
              <a:buNone/>
            </a:pPr>
            <a:r>
              <a:rPr lang="el-GR" dirty="0"/>
              <a:t>Δίδαξε το μάθημα μέσω παιχνιδιών γνώσεων με ομαδική συνεργασία.</a:t>
            </a:r>
          </a:p>
          <a:p>
            <a:pPr marL="0" indent="0">
              <a:buNone/>
            </a:pPr>
            <a:r>
              <a:rPr lang="el-GR" dirty="0"/>
              <a:t>Η κάθε ομάδα συγκεντρώνει πόντους (μπορεί να είναι σπαρτιατική φυλή, ομάδα ρομπότ, τάγμα μαγισσών κ.ά.).</a:t>
            </a:r>
          </a:p>
          <a:p>
            <a:pPr marL="0" indent="0">
              <a:buNone/>
            </a:pPr>
            <a:r>
              <a:rPr lang="el-GR" b="1" dirty="0"/>
              <a:t>✅ 7. </a:t>
            </a:r>
            <a:r>
              <a:rPr lang="el-GR" b="1" dirty="0" err="1"/>
              <a:t>Leveling</a:t>
            </a:r>
            <a:r>
              <a:rPr lang="el-GR" b="1" dirty="0"/>
              <a:t> </a:t>
            </a:r>
            <a:r>
              <a:rPr lang="el-GR" b="1" dirty="0" err="1"/>
              <a:t>Up</a:t>
            </a:r>
            <a:r>
              <a:rPr lang="el-GR" b="1" dirty="0"/>
              <a:t> Σύστημα</a:t>
            </a:r>
          </a:p>
          <a:p>
            <a:pPr marL="0" indent="0">
              <a:buNone/>
            </a:pPr>
            <a:r>
              <a:rPr lang="el-GR" dirty="0"/>
              <a:t>Όπως στα RPG, οι μαθητές «ανεβαίνουν επίπεδα» όταν φτάνουν συγκεκριμένους στόχους.</a:t>
            </a:r>
          </a:p>
          <a:p>
            <a:pPr marL="0" indent="0">
              <a:buNone/>
            </a:pPr>
            <a:r>
              <a:rPr lang="el-GR" dirty="0"/>
              <a:t>Κάθε επίπεδο ξεκλειδώνει προνόμια ή επιλογές (π.χ. να διαλέξει θέμα για εργασία, να γίνει βοηθός διδασκαλίας).</a:t>
            </a:r>
          </a:p>
          <a:p>
            <a:pPr marL="0" indent="0">
              <a:buNone/>
            </a:pPr>
            <a:r>
              <a:rPr lang="el-GR" b="1" dirty="0"/>
              <a:t>✅ 8. "</a:t>
            </a:r>
            <a:r>
              <a:rPr lang="el-GR" b="1" dirty="0" err="1"/>
              <a:t>Shop</a:t>
            </a:r>
            <a:r>
              <a:rPr lang="el-GR" b="1" dirty="0"/>
              <a:t>" ανταμοιβών</a:t>
            </a:r>
          </a:p>
          <a:p>
            <a:pPr marL="0" indent="0">
              <a:buNone/>
            </a:pPr>
            <a:r>
              <a:rPr lang="el-GR" dirty="0"/>
              <a:t>Πόντοι που οι μαθητές μπορούν να ανταλλάξουν για μικρές ανταμοιβές (π.χ. </a:t>
            </a:r>
            <a:r>
              <a:rPr lang="el-GR" dirty="0" err="1"/>
              <a:t>extra</a:t>
            </a:r>
            <a:r>
              <a:rPr lang="el-GR" dirty="0"/>
              <a:t> χρόνος, επιλογή θέσης, </a:t>
            </a:r>
            <a:r>
              <a:rPr lang="el-GR" dirty="0" err="1"/>
              <a:t>mini</a:t>
            </a:r>
            <a:r>
              <a:rPr lang="el-GR" dirty="0"/>
              <a:t> έπαινος κ.ά.).</a:t>
            </a:r>
          </a:p>
        </p:txBody>
      </p:sp>
      <p:sp>
        <p:nvSpPr>
          <p:cNvPr id="3" name="Τίτλος 2"/>
          <p:cNvSpPr>
            <a:spLocks noGrp="1"/>
          </p:cNvSpPr>
          <p:nvPr>
            <p:ph type="title"/>
          </p:nvPr>
        </p:nvSpPr>
        <p:spPr/>
        <p:txBody>
          <a:bodyPr>
            <a:normAutofit fontScale="90000"/>
          </a:bodyPr>
          <a:lstStyle/>
          <a:p>
            <a:r>
              <a:rPr lang="el-GR" b="1" dirty="0"/>
              <a:t>GAMIFICATION: ΙΔΕΕΣ ΓΙΑ ΤΗΝ ΤΑΞΗ</a:t>
            </a:r>
            <a:endParaRPr lang="el-GR" dirty="0"/>
          </a:p>
        </p:txBody>
      </p:sp>
    </p:spTree>
    <p:extLst>
      <p:ext uri="{BB962C8B-B14F-4D97-AF65-F5344CB8AC3E}">
        <p14:creationId xmlns:p14="http://schemas.microsoft.com/office/powerpoint/2010/main" val="38704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arn(inVertical)">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wheel(1)">
                                      <p:cBhvr>
                                        <p:cTn id="26" dur="2000"/>
                                        <p:tgtEl>
                                          <p:spTgt spid="2">
                                            <p:txEl>
                                              <p:pRg st="6" end="6"/>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heel(1)">
                                      <p:cBhvr>
                                        <p:cTn id="29" dur="2000"/>
                                        <p:tgtEl>
                                          <p:spTgt spid="2">
                                            <p:txEl>
                                              <p:pRg st="7" end="7"/>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heel(1)">
                                      <p:cBhvr>
                                        <p:cTn id="32" dur="20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fade">
                                      <p:cBhvr>
                                        <p:cTn id="4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b="1" dirty="0" smtClean="0"/>
              <a:t>Ιδέες για </a:t>
            </a:r>
            <a:r>
              <a:rPr lang="en-US" b="1" dirty="0" smtClean="0"/>
              <a:t>power ups</a:t>
            </a:r>
            <a:endParaRPr lang="el-GR"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640960" cy="499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174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l-GR" b="1" dirty="0"/>
              <a:t>Βασικές Διαφορές: </a:t>
            </a:r>
            <a:r>
              <a:rPr lang="en-US" b="1" dirty="0" smtClean="0"/>
              <a:t/>
            </a:r>
            <a:br>
              <a:rPr lang="en-US" b="1" dirty="0" smtClean="0"/>
            </a:br>
            <a:r>
              <a:rPr lang="el-GR" b="1" dirty="0" smtClean="0"/>
              <a:t>GBL </a:t>
            </a:r>
            <a:r>
              <a:rPr lang="el-GR" b="1" dirty="0" err="1" smtClean="0"/>
              <a:t>vs</a:t>
            </a:r>
            <a:r>
              <a:rPr lang="el-GR" b="1" dirty="0" smtClean="0"/>
              <a:t> </a:t>
            </a:r>
            <a:r>
              <a:rPr lang="el-GR" b="1" dirty="0" err="1"/>
              <a:t>Gamification</a:t>
            </a:r>
            <a:endParaRPr lang="el-GR" b="1" dirty="0"/>
          </a:p>
        </p:txBody>
      </p:sp>
      <p:graphicFrame>
        <p:nvGraphicFramePr>
          <p:cNvPr id="10" name="Θέση περιεχομένου 3"/>
          <p:cNvGraphicFramePr>
            <a:graphicFrameLocks/>
          </p:cNvGraphicFramePr>
          <p:nvPr>
            <p:extLst>
              <p:ext uri="{D42A27DB-BD31-4B8C-83A1-F6EECF244321}">
                <p14:modId xmlns:p14="http://schemas.microsoft.com/office/powerpoint/2010/main" val="2226406430"/>
              </p:ext>
            </p:extLst>
          </p:nvPr>
        </p:nvGraphicFramePr>
        <p:xfrm>
          <a:off x="0" y="1522764"/>
          <a:ext cx="9288015" cy="5146596"/>
        </p:xfrm>
        <a:graphic>
          <a:graphicData uri="http://schemas.openxmlformats.org/drawingml/2006/table">
            <a:tbl>
              <a:tblPr>
                <a:tableStyleId>{3C2FFA5D-87B4-456A-9821-1D502468CF0F}</a:tableStyleId>
              </a:tblPr>
              <a:tblGrid>
                <a:gridCol w="3096005"/>
                <a:gridCol w="3096005"/>
                <a:gridCol w="3096005"/>
              </a:tblGrid>
              <a:tr h="1088686">
                <a:tc>
                  <a:txBody>
                    <a:bodyPr/>
                    <a:lstStyle/>
                    <a:p>
                      <a:pPr marL="0" algn="l" defTabSz="914400" rtl="0" eaLnBrk="1" latinLnBrk="0" hangingPunct="1"/>
                      <a:r>
                        <a:rPr lang="el-GR" sz="2400" b="1" kern="1200" dirty="0"/>
                        <a:t>Χαρακτηριστικό</a:t>
                      </a:r>
                      <a:endParaRPr lang="el-GR" sz="2400" b="1" kern="1200" dirty="0">
                        <a:solidFill>
                          <a:schemeClr val="lt1"/>
                        </a:solidFill>
                        <a:latin typeface="+mn-lt"/>
                        <a:ea typeface="+mn-ea"/>
                        <a:cs typeface="+mn-cs"/>
                      </a:endParaRPr>
                    </a:p>
                  </a:txBody>
                  <a:tcPr anchor="ctr"/>
                </a:tc>
                <a:tc>
                  <a:txBody>
                    <a:bodyPr/>
                    <a:lstStyle/>
                    <a:p>
                      <a:pPr marL="0" algn="l" defTabSz="914400" rtl="0" eaLnBrk="1" latinLnBrk="0" hangingPunct="1"/>
                      <a:r>
                        <a:rPr lang="en-US" sz="2400" b="1" kern="1200" dirty="0" smtClean="0">
                          <a:solidFill>
                            <a:schemeClr val="dk1"/>
                          </a:solidFill>
                          <a:latin typeface="+mn-lt"/>
                          <a:ea typeface="+mn-ea"/>
                          <a:cs typeface="+mn-cs"/>
                        </a:rPr>
                        <a:t>Game-Based Learning (GBL) </a:t>
                      </a:r>
                      <a:endParaRPr lang="en-US" sz="2400" b="1"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err="1" smtClean="0">
                          <a:solidFill>
                            <a:schemeClr val="dk1"/>
                          </a:solidFill>
                          <a:latin typeface="+mn-lt"/>
                          <a:ea typeface="+mn-ea"/>
                          <a:cs typeface="+mn-cs"/>
                        </a:rPr>
                        <a:t>Gamification</a:t>
                      </a:r>
                      <a:endParaRPr lang="en-US" sz="2400" b="1" kern="1200" dirty="0" smtClean="0">
                        <a:solidFill>
                          <a:schemeClr val="dk1"/>
                        </a:solidFill>
                        <a:latin typeface="+mn-lt"/>
                        <a:ea typeface="+mn-ea"/>
                        <a:cs typeface="+mn-cs"/>
                      </a:endParaRPr>
                    </a:p>
                  </a:txBody>
                  <a:tcPr anchor="ctr"/>
                </a:tc>
              </a:tr>
              <a:tr h="1935442">
                <a:tc>
                  <a:txBody>
                    <a:bodyPr/>
                    <a:lstStyle/>
                    <a:p>
                      <a:pPr marL="0" algn="l" defTabSz="914400" rtl="0" eaLnBrk="1" latinLnBrk="0" hangingPunct="1"/>
                      <a:r>
                        <a:rPr lang="el-GR" sz="2400" b="1" kern="1200" dirty="0" smtClean="0"/>
                        <a:t>Τύπος </a:t>
                      </a:r>
                      <a:r>
                        <a:rPr lang="el-GR" sz="2400" b="1" kern="1200" dirty="0"/>
                        <a:t>περιεχομένου</a:t>
                      </a:r>
                      <a:endParaRPr lang="el-GR" sz="2400" b="1" kern="1200" dirty="0">
                        <a:solidFill>
                          <a:schemeClr val="lt1"/>
                        </a:solidFill>
                        <a:latin typeface="+mn-lt"/>
                        <a:ea typeface="+mn-ea"/>
                        <a:cs typeface="+mn-cs"/>
                      </a:endParaRPr>
                    </a:p>
                  </a:txBody>
                  <a:tcPr anchor="ctr"/>
                </a:tc>
                <a:tc>
                  <a:txBody>
                    <a:bodyPr/>
                    <a:lstStyle/>
                    <a:p>
                      <a:pPr marL="0" algn="l" defTabSz="914400" rtl="0" eaLnBrk="1" latinLnBrk="0" hangingPunct="1"/>
                      <a:endParaRPr lang="en-US" sz="1800" kern="1200" dirty="0" smtClean="0">
                        <a:solidFill>
                          <a:schemeClr val="tx1"/>
                        </a:solidFill>
                        <a:latin typeface="+mn-lt"/>
                        <a:ea typeface="+mn-ea"/>
                        <a:cs typeface="+mn-cs"/>
                      </a:endParaRPr>
                    </a:p>
                    <a:p>
                      <a:pPr marL="0" algn="l" defTabSz="914400" rtl="0" eaLnBrk="1" latinLnBrk="0" hangingPunct="1"/>
                      <a:r>
                        <a:rPr lang="el-GR" sz="1800" kern="1200" dirty="0" smtClean="0">
                          <a:solidFill>
                            <a:schemeClr val="tx1"/>
                          </a:solidFill>
                          <a:latin typeface="+mn-lt"/>
                          <a:ea typeface="+mn-ea"/>
                          <a:cs typeface="+mn-cs"/>
                        </a:rPr>
                        <a:t>Ολόκληρη η δραστηριότητα είναι παιχνίδι</a:t>
                      </a:r>
                    </a:p>
                    <a:p>
                      <a:pPr marL="0" algn="l" defTabSz="914400" rtl="0" eaLnBrk="1" latinLnBrk="0" hangingPunct="1"/>
                      <a:endParaRPr lang="el-GR" sz="1800" kern="1200" dirty="0">
                        <a:solidFill>
                          <a:schemeClr val="tx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smtClean="0">
                          <a:solidFill>
                            <a:schemeClr val="dk1"/>
                          </a:solidFill>
                          <a:latin typeface="+mn-lt"/>
                          <a:ea typeface="+mn-ea"/>
                          <a:cs typeface="+mn-cs"/>
                        </a:rPr>
                        <a:t>Δραστηριότητα</a:t>
                      </a:r>
                      <a:r>
                        <a:rPr lang="el-GR" sz="1800" kern="1200" baseline="0" dirty="0" smtClean="0">
                          <a:solidFill>
                            <a:schemeClr val="dk1"/>
                          </a:solidFill>
                          <a:latin typeface="+mn-lt"/>
                          <a:ea typeface="+mn-ea"/>
                          <a:cs typeface="+mn-cs"/>
                        </a:rPr>
                        <a:t> με παιγνιώδη στοιχεία</a:t>
                      </a:r>
                      <a:endParaRPr lang="el-GR" sz="1800" kern="1200" dirty="0" smtClean="0">
                        <a:solidFill>
                          <a:schemeClr val="tx1"/>
                        </a:solidFill>
                        <a:latin typeface="+mn-lt"/>
                        <a:ea typeface="+mn-ea"/>
                        <a:cs typeface="+mn-cs"/>
                      </a:endParaRPr>
                    </a:p>
                  </a:txBody>
                  <a:tcPr anchor="ctr"/>
                </a:tc>
              </a:tr>
              <a:tr h="912818">
                <a:tc>
                  <a:txBody>
                    <a:bodyPr/>
                    <a:lstStyle/>
                    <a:p>
                      <a:pPr marL="0" algn="l" defTabSz="914400" rtl="0" eaLnBrk="1" latinLnBrk="0" hangingPunct="1"/>
                      <a:r>
                        <a:rPr lang="el-GR" sz="2400" b="1" kern="1200" dirty="0"/>
                        <a:t>Στόχος</a:t>
                      </a:r>
                      <a:endParaRPr lang="el-GR" sz="2400" b="1" kern="1200" dirty="0">
                        <a:solidFill>
                          <a:schemeClr val="lt1"/>
                        </a:solidFill>
                        <a:latin typeface="+mn-lt"/>
                        <a:ea typeface="+mn-ea"/>
                        <a:cs typeface="+mn-cs"/>
                      </a:endParaRPr>
                    </a:p>
                  </a:txBody>
                  <a:tcPr anchor="ctr"/>
                </a:tc>
                <a:tc>
                  <a:txBody>
                    <a:bodyPr/>
                    <a:lstStyle/>
                    <a:p>
                      <a:r>
                        <a:rPr lang="el-GR" sz="1800" dirty="0" smtClean="0"/>
                        <a:t>Κατανόηση &amp; εμπέδωση γνώσεων</a:t>
                      </a:r>
                      <a:endParaRPr lang="el-GR" sz="18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Κίνητρο, δέσμευση</a:t>
                      </a:r>
                      <a:endParaRPr lang="el-GR" sz="1800" dirty="0" smtClean="0">
                        <a:solidFill>
                          <a:schemeClr val="tx1"/>
                        </a:solidFill>
                      </a:endParaRPr>
                    </a:p>
                    <a:p>
                      <a:endParaRPr lang="el-GR" sz="1800" dirty="0">
                        <a:solidFill>
                          <a:schemeClr val="tx1"/>
                        </a:solidFill>
                      </a:endParaRPr>
                    </a:p>
                  </a:txBody>
                  <a:tcPr anchor="ctr"/>
                </a:tc>
              </a:tr>
              <a:tr h="1209650">
                <a:tc>
                  <a:txBody>
                    <a:bodyPr/>
                    <a:lstStyle/>
                    <a:p>
                      <a:pPr marL="0" algn="l" defTabSz="914400" rtl="0" eaLnBrk="1" latinLnBrk="0" hangingPunct="1"/>
                      <a:r>
                        <a:rPr lang="el-GR" sz="2400" b="1" kern="1200" dirty="0"/>
                        <a:t>Παραδείγματα εργαλείων</a:t>
                      </a:r>
                      <a:endParaRPr lang="el-GR" sz="2400" b="1" kern="1200" dirty="0">
                        <a:solidFill>
                          <a:schemeClr val="lt1"/>
                        </a:solidFill>
                        <a:latin typeface="+mn-lt"/>
                        <a:ea typeface="+mn-ea"/>
                        <a:cs typeface="+mn-cs"/>
                      </a:endParaRPr>
                    </a:p>
                  </a:txBody>
                  <a:tcPr anchor="ctr"/>
                </a:tc>
                <a:tc>
                  <a:txBody>
                    <a:bodyPr/>
                    <a:lstStyle/>
                    <a:p>
                      <a:r>
                        <a:rPr lang="en-US" sz="1800" dirty="0" err="1" smtClean="0"/>
                        <a:t>Minecraft</a:t>
                      </a:r>
                      <a:r>
                        <a:rPr lang="en-US" sz="1800" dirty="0" smtClean="0"/>
                        <a:t>: Education, </a:t>
                      </a:r>
                      <a:r>
                        <a:rPr lang="en-US" sz="1800" dirty="0" err="1" smtClean="0"/>
                        <a:t>Kahoot</a:t>
                      </a:r>
                      <a:r>
                        <a:rPr lang="en-US" sz="1800" dirty="0" smtClean="0"/>
                        <a:t>!, </a:t>
                      </a:r>
                      <a:r>
                        <a:rPr lang="en-US" sz="1800" dirty="0" err="1" smtClean="0"/>
                        <a:t>iCivics</a:t>
                      </a:r>
                      <a:r>
                        <a:rPr lang="el-GR" sz="1800" dirty="0" smtClean="0"/>
                        <a:t> </a:t>
                      </a:r>
                      <a:endParaRPr lang="en-US" sz="18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ClassDojo</a:t>
                      </a:r>
                      <a:r>
                        <a:rPr lang="en-US" sz="1800" dirty="0" smtClean="0"/>
                        <a:t>, </a:t>
                      </a:r>
                      <a:r>
                        <a:rPr lang="en-US" sz="1800" dirty="0" err="1" smtClean="0"/>
                        <a:t>Classcraft</a:t>
                      </a:r>
                      <a:r>
                        <a:rPr lang="en-US" sz="1800" dirty="0" smtClean="0"/>
                        <a:t>, Moodle Badges</a:t>
                      </a:r>
                      <a:endParaRPr lang="en-US" sz="1800" dirty="0" smtClean="0">
                        <a:solidFill>
                          <a:schemeClr val="tx1"/>
                        </a:solidFill>
                      </a:endParaRPr>
                    </a:p>
                    <a:p>
                      <a:endParaRPr lang="en-US" sz="1800" dirty="0">
                        <a:solidFill>
                          <a:schemeClr val="tx1"/>
                        </a:solidFill>
                      </a:endParaRPr>
                    </a:p>
                  </a:txBody>
                  <a:tcPr anchor="ctr"/>
                </a:tc>
              </a:tr>
            </a:tbl>
          </a:graphicData>
        </a:graphic>
      </p:graphicFrame>
    </p:spTree>
    <p:extLst>
      <p:ext uri="{BB962C8B-B14F-4D97-AF65-F5344CB8AC3E}">
        <p14:creationId xmlns:p14="http://schemas.microsoft.com/office/powerpoint/2010/main" val="54874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251520" y="1556792"/>
            <a:ext cx="8568951" cy="4824536"/>
          </a:xfrm>
        </p:spPr>
        <p:txBody>
          <a:bodyPr>
            <a:normAutofit fontScale="92500"/>
          </a:bodyPr>
          <a:lstStyle/>
          <a:p>
            <a:r>
              <a:rPr lang="el-GR" b="1" dirty="0" smtClean="0"/>
              <a:t>Παιχνίδι γνωριμίας (συγκέντρωσης και μνήμης): </a:t>
            </a:r>
            <a:r>
              <a:rPr lang="el-GR" dirty="0" smtClean="0"/>
              <a:t>Ο καθένας συμμετέχοντας, από το αρχικό γράμμα του ονόματός του, επέλεξε ένα επίθετο που να τον χαρακτηρίζει. Ο επόμενος έπρεπε να πει του προηγούμενου παίκτη και ύστερα το δικό του.</a:t>
            </a:r>
          </a:p>
          <a:p>
            <a:r>
              <a:rPr lang="en-US" b="1" dirty="0" smtClean="0"/>
              <a:t>Zip Zap Boing:</a:t>
            </a:r>
            <a:r>
              <a:rPr lang="el-GR" b="1" dirty="0" smtClean="0"/>
              <a:t> </a:t>
            </a:r>
            <a:r>
              <a:rPr lang="el-GR" dirty="0" smtClean="0"/>
              <a:t>Δραστηριότητα ομαδική σε κύκλο.</a:t>
            </a:r>
          </a:p>
          <a:p>
            <a:r>
              <a:rPr lang="el-GR" b="1" dirty="0" smtClean="0"/>
              <a:t>Περιγραφή μέσω ζωγραφικής του εαυτού μας: </a:t>
            </a:r>
            <a:r>
              <a:rPr lang="el-GR" dirty="0" smtClean="0"/>
              <a:t>Ζωγραφίζουμε τα σημεία που θεωρεί ο καθένας για τον εαυτό του αντιπροσωπευτικά και οι υπόλοιποι προσπαθούν να μαντέψουν την ιστορία του καθενός.</a:t>
            </a:r>
            <a:endParaRPr lang="en-US" dirty="0" smtClean="0"/>
          </a:p>
          <a:p>
            <a:r>
              <a:rPr lang="en-US" b="1" dirty="0" smtClean="0"/>
              <a:t>Skribbl.io: </a:t>
            </a:r>
            <a:r>
              <a:rPr lang="el-GR" dirty="0" smtClean="0"/>
              <a:t>Από τις λέξεις που χρησιμοποιήσαμε στην περιγραφή φτιάξαμε ένα παιχνίδι που έπρεπε να ζωγραφίσουμε την λέξη, η οποία μπορεί να ήταν χαρακτηριστική από οποιονδήποτε συμμετέχοντα.</a:t>
            </a:r>
            <a:endParaRPr lang="el-GR" b="1" dirty="0"/>
          </a:p>
        </p:txBody>
      </p:sp>
      <p:sp>
        <p:nvSpPr>
          <p:cNvPr id="3" name="Τίτλος 2"/>
          <p:cNvSpPr>
            <a:spLocks noGrp="1"/>
          </p:cNvSpPr>
          <p:nvPr>
            <p:ph type="title"/>
          </p:nvPr>
        </p:nvSpPr>
        <p:spPr/>
        <p:txBody>
          <a:bodyPr/>
          <a:lstStyle/>
          <a:p>
            <a:r>
              <a:rPr lang="el-GR" b="1" dirty="0" smtClean="0"/>
              <a:t>ΔΡΑΣΤΗΡΙΟΤΗΤΕΣ ΣΤΗΝ ΠΡΑΓΑ</a:t>
            </a:r>
            <a:endParaRPr lang="el-GR" b="1" dirty="0"/>
          </a:p>
        </p:txBody>
      </p:sp>
    </p:spTree>
    <p:extLst>
      <p:ext uri="{BB962C8B-B14F-4D97-AF65-F5344CB8AC3E}">
        <p14:creationId xmlns:p14="http://schemas.microsoft.com/office/powerpoint/2010/main" val="31638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23528" y="1916832"/>
            <a:ext cx="8641675" cy="4320480"/>
          </a:xfrm>
        </p:spPr>
        <p:txBody>
          <a:bodyPr>
            <a:normAutofit/>
          </a:bodyPr>
          <a:lstStyle/>
          <a:p>
            <a:r>
              <a:rPr lang="en-US" b="1" dirty="0" smtClean="0"/>
              <a:t>Name – ball1 – ball 2 game</a:t>
            </a:r>
          </a:p>
          <a:p>
            <a:r>
              <a:rPr lang="en-US" b="1" dirty="0" smtClean="0"/>
              <a:t>Alphabet dialogue</a:t>
            </a:r>
            <a:endParaRPr lang="el-GR" dirty="0" smtClean="0"/>
          </a:p>
          <a:p>
            <a:r>
              <a:rPr lang="en-US" b="1" dirty="0" smtClean="0"/>
              <a:t>QR codes – outdoor activity</a:t>
            </a:r>
          </a:p>
          <a:p>
            <a:r>
              <a:rPr lang="en-US" b="1" dirty="0" smtClean="0"/>
              <a:t>Studio.org </a:t>
            </a:r>
            <a:r>
              <a:rPr lang="en-US" b="1" dirty="0"/>
              <a:t>/ </a:t>
            </a:r>
            <a:r>
              <a:rPr lang="en-US" b="1" dirty="0" err="1"/>
              <a:t>mblock</a:t>
            </a:r>
            <a:r>
              <a:rPr lang="en-US" b="1" dirty="0"/>
              <a:t> / Scratch.mit.edu / Code.org / </a:t>
            </a:r>
            <a:r>
              <a:rPr lang="en-US" b="1" dirty="0" err="1"/>
              <a:t>LightBot</a:t>
            </a:r>
            <a:r>
              <a:rPr lang="en-US" b="1" dirty="0"/>
              <a:t> Game/ hour of </a:t>
            </a:r>
            <a:r>
              <a:rPr lang="en-US" b="1" dirty="0" smtClean="0"/>
              <a:t>code</a:t>
            </a:r>
          </a:p>
          <a:p>
            <a:r>
              <a:rPr lang="en-US" b="1" dirty="0" smtClean="0"/>
              <a:t>Quizizz.com</a:t>
            </a:r>
            <a:endParaRPr lang="en-US" b="1" dirty="0"/>
          </a:p>
          <a:p>
            <a:r>
              <a:rPr lang="en-US" b="1" dirty="0"/>
              <a:t>Kahoot.com</a:t>
            </a:r>
          </a:p>
          <a:p>
            <a:r>
              <a:rPr lang="en-US" b="1" dirty="0"/>
              <a:t>Learningapps.org</a:t>
            </a:r>
          </a:p>
          <a:p>
            <a:endParaRPr lang="el-GR" b="1" dirty="0"/>
          </a:p>
        </p:txBody>
      </p:sp>
      <p:sp>
        <p:nvSpPr>
          <p:cNvPr id="3" name="Τίτλος 2"/>
          <p:cNvSpPr>
            <a:spLocks noGrp="1"/>
          </p:cNvSpPr>
          <p:nvPr>
            <p:ph type="title"/>
          </p:nvPr>
        </p:nvSpPr>
        <p:spPr/>
        <p:txBody>
          <a:bodyPr/>
          <a:lstStyle/>
          <a:p>
            <a:r>
              <a:rPr lang="el-GR" b="1" dirty="0"/>
              <a:t>ΔΡΑΣΤΗΡΙΟΤΗΤΕΣ ΣΤΗΝ ΠΡΑΓΑ</a:t>
            </a:r>
            <a:endParaRPr lang="el-GR" dirty="0"/>
          </a:p>
        </p:txBody>
      </p:sp>
    </p:spTree>
    <p:extLst>
      <p:ext uri="{BB962C8B-B14F-4D97-AF65-F5344CB8AC3E}">
        <p14:creationId xmlns:p14="http://schemas.microsoft.com/office/powerpoint/2010/main" val="145048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1979712" y="1700808"/>
            <a:ext cx="7632848" cy="2376264"/>
          </a:xfrm>
        </p:spPr>
        <p:txBody>
          <a:bodyPr>
            <a:normAutofit fontScale="92500"/>
          </a:bodyPr>
          <a:lstStyle/>
          <a:p>
            <a:pPr>
              <a:buClr>
                <a:srgbClr val="FFC000"/>
              </a:buClr>
            </a:pPr>
            <a:r>
              <a:rPr lang="el-GR" dirty="0">
                <a:solidFill>
                  <a:srgbClr val="7030A0"/>
                </a:solidFill>
              </a:rPr>
              <a:t>Σχεδιασμός που δεν είναι αποτελεσματικός </a:t>
            </a:r>
            <a:r>
              <a:rPr lang="el-GR" dirty="0" smtClean="0">
                <a:solidFill>
                  <a:srgbClr val="7030A0"/>
                </a:solidFill>
              </a:rPr>
              <a:t>μαθησιακά.</a:t>
            </a:r>
          </a:p>
          <a:p>
            <a:pPr>
              <a:buClr>
                <a:srgbClr val="FFC000"/>
              </a:buClr>
            </a:pPr>
            <a:r>
              <a:rPr lang="el-GR" dirty="0" smtClean="0">
                <a:solidFill>
                  <a:srgbClr val="7030A0"/>
                </a:solidFill>
              </a:rPr>
              <a:t>Υπερβολική </a:t>
            </a:r>
            <a:r>
              <a:rPr lang="el-GR" dirty="0">
                <a:solidFill>
                  <a:srgbClr val="7030A0"/>
                </a:solidFill>
              </a:rPr>
              <a:t>έμφαση στην ψυχαγωγία εις βάρος της μάθησης</a:t>
            </a:r>
            <a:r>
              <a:rPr lang="el-GR" dirty="0" smtClean="0">
                <a:solidFill>
                  <a:srgbClr val="7030A0"/>
                </a:solidFill>
              </a:rPr>
              <a:t>.</a:t>
            </a:r>
          </a:p>
          <a:p>
            <a:pPr>
              <a:buClr>
                <a:srgbClr val="FFC000"/>
              </a:buClr>
            </a:pPr>
            <a:r>
              <a:rPr lang="el-GR" dirty="0" smtClean="0">
                <a:solidFill>
                  <a:srgbClr val="7030A0"/>
                </a:solidFill>
              </a:rPr>
              <a:t>Αντίσταση </a:t>
            </a:r>
            <a:r>
              <a:rPr lang="el-GR" dirty="0">
                <a:solidFill>
                  <a:srgbClr val="7030A0"/>
                </a:solidFill>
              </a:rPr>
              <a:t>από μαθητές ή </a:t>
            </a:r>
            <a:r>
              <a:rPr lang="el-GR" dirty="0" smtClean="0">
                <a:solidFill>
                  <a:srgbClr val="7030A0"/>
                </a:solidFill>
              </a:rPr>
              <a:t>εκπαιδευτικούς.</a:t>
            </a:r>
          </a:p>
          <a:p>
            <a:pPr>
              <a:buClr>
                <a:srgbClr val="FFC000"/>
              </a:buClr>
            </a:pPr>
            <a:r>
              <a:rPr lang="el-GR" dirty="0" smtClean="0">
                <a:solidFill>
                  <a:srgbClr val="7030A0"/>
                </a:solidFill>
              </a:rPr>
              <a:t>Τεχνικές </a:t>
            </a:r>
            <a:r>
              <a:rPr lang="el-GR" dirty="0">
                <a:solidFill>
                  <a:srgbClr val="7030A0"/>
                </a:solidFill>
              </a:rPr>
              <a:t>δυσκολίες ή κόστος </a:t>
            </a:r>
            <a:r>
              <a:rPr lang="el-GR" dirty="0" smtClean="0">
                <a:solidFill>
                  <a:srgbClr val="7030A0"/>
                </a:solidFill>
              </a:rPr>
              <a:t>ανάπτυξης.</a:t>
            </a:r>
          </a:p>
          <a:p>
            <a:pPr>
              <a:buClr>
                <a:srgbClr val="FFC000"/>
              </a:buClr>
            </a:pPr>
            <a:r>
              <a:rPr lang="el-GR" dirty="0" smtClean="0">
                <a:solidFill>
                  <a:srgbClr val="7030A0"/>
                </a:solidFill>
              </a:rPr>
              <a:t>Διασφάλιση της προσβασιμότητας και της ισότητας.</a:t>
            </a:r>
          </a:p>
          <a:p>
            <a:pPr marL="0" indent="0">
              <a:buNone/>
            </a:pPr>
            <a:endParaRPr lang="el-GR" dirty="0">
              <a:solidFill>
                <a:srgbClr val="7030A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70" y="1677200"/>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Τίτλος 2"/>
          <p:cNvSpPr>
            <a:spLocks noGrp="1"/>
          </p:cNvSpPr>
          <p:nvPr>
            <p:ph type="title"/>
          </p:nvPr>
        </p:nvSpPr>
        <p:spPr/>
        <p:txBody>
          <a:bodyPr>
            <a:normAutofit fontScale="90000"/>
          </a:bodyPr>
          <a:lstStyle/>
          <a:p>
            <a:r>
              <a:rPr lang="el-GR" b="1" dirty="0"/>
              <a:t>Προκλήσεις και Παράγοντες </a:t>
            </a:r>
            <a:r>
              <a:rPr lang="el-GR" b="1" dirty="0" smtClean="0"/>
              <a:t>Επιτυχίας</a:t>
            </a:r>
            <a:endParaRPr lang="el-GR" b="1" dirty="0"/>
          </a:p>
        </p:txBody>
      </p:sp>
      <p:grpSp>
        <p:nvGrpSpPr>
          <p:cNvPr id="5" name="Ομάδα 4"/>
          <p:cNvGrpSpPr/>
          <p:nvPr/>
        </p:nvGrpSpPr>
        <p:grpSpPr>
          <a:xfrm>
            <a:off x="179512" y="4149080"/>
            <a:ext cx="9002309" cy="2603790"/>
            <a:chOff x="179512" y="4149080"/>
            <a:chExt cx="9002309" cy="2603790"/>
          </a:xfrm>
        </p:grpSpPr>
        <p:sp>
          <p:nvSpPr>
            <p:cNvPr id="4" name="TextBox 3"/>
            <p:cNvSpPr txBox="1"/>
            <p:nvPr/>
          </p:nvSpPr>
          <p:spPr>
            <a:xfrm>
              <a:off x="179512" y="4149080"/>
              <a:ext cx="8640960" cy="2603790"/>
            </a:xfrm>
            <a:prstGeom prst="rect">
              <a:avLst/>
            </a:prstGeom>
            <a:noFill/>
          </p:spPr>
          <p:txBody>
            <a:bodyPr wrap="square" rtlCol="0">
              <a:spAutoFit/>
            </a:bodyPr>
            <a:lstStyle/>
            <a:p>
              <a:pPr marL="274320" indent="-274320">
                <a:spcBef>
                  <a:spcPct val="20000"/>
                </a:spcBef>
                <a:buClr>
                  <a:srgbClr val="FFC000"/>
                </a:buClr>
                <a:buSzPct val="100000"/>
                <a:buFont typeface="Symbol" pitchFamily="18" charset="2"/>
                <a:buChar char=""/>
              </a:pPr>
              <a:r>
                <a:rPr lang="el-GR" sz="2400" b="1" dirty="0" smtClean="0">
                  <a:solidFill>
                    <a:schemeClr val="accent3">
                      <a:lumMod val="50000"/>
                    </a:schemeClr>
                  </a:solidFill>
                </a:rPr>
                <a:t>Προσεκτικός σχεδιασμός της εμπειρίας του χρήστη.</a:t>
              </a:r>
              <a:endParaRPr lang="en-US" sz="2400" b="1" dirty="0" smtClean="0">
                <a:solidFill>
                  <a:schemeClr val="accent3">
                    <a:lumMod val="50000"/>
                  </a:schemeClr>
                </a:solidFill>
              </a:endParaRPr>
            </a:p>
            <a:p>
              <a:pPr marL="274320" indent="-274320">
                <a:spcBef>
                  <a:spcPct val="20000"/>
                </a:spcBef>
                <a:buClr>
                  <a:srgbClr val="FFC000"/>
                </a:buClr>
                <a:buSzPct val="100000"/>
                <a:buFont typeface="Symbol" pitchFamily="18" charset="2"/>
                <a:buChar char=""/>
              </a:pPr>
              <a:r>
                <a:rPr lang="el-GR" sz="2400" b="1" dirty="0" smtClean="0">
                  <a:solidFill>
                    <a:schemeClr val="accent3">
                      <a:lumMod val="50000"/>
                    </a:schemeClr>
                  </a:solidFill>
                </a:rPr>
                <a:t>Σαφείς </a:t>
              </a:r>
              <a:r>
                <a:rPr lang="el-GR" sz="2400" b="1" dirty="0">
                  <a:solidFill>
                    <a:schemeClr val="accent3">
                      <a:lumMod val="50000"/>
                    </a:schemeClr>
                  </a:solidFill>
                </a:rPr>
                <a:t>μαθησιακοί στόχοι που ευθυγραμμίζονται με τους μηχανισμούς του παιχνιδιού.</a:t>
              </a:r>
            </a:p>
            <a:p>
              <a:pPr marL="274320" indent="-274320">
                <a:spcBef>
                  <a:spcPct val="20000"/>
                </a:spcBef>
                <a:buClr>
                  <a:srgbClr val="FFC000"/>
                </a:buClr>
                <a:buSzPct val="100000"/>
                <a:buFont typeface="Symbol" pitchFamily="18" charset="2"/>
                <a:buChar char=""/>
              </a:pPr>
              <a:r>
                <a:rPr lang="el-GR" sz="2400" b="1" dirty="0" smtClean="0">
                  <a:solidFill>
                    <a:schemeClr val="accent3">
                      <a:lumMod val="50000"/>
                    </a:schemeClr>
                  </a:solidFill>
                </a:rPr>
                <a:t>Ισορροπία </a:t>
              </a:r>
              <a:r>
                <a:rPr lang="el-GR" sz="2400" b="1" dirty="0">
                  <a:solidFill>
                    <a:schemeClr val="accent3">
                      <a:lumMod val="50000"/>
                    </a:schemeClr>
                  </a:solidFill>
                </a:rPr>
                <a:t>μεταξύ πρόκλησης και ικανότητας</a:t>
              </a:r>
              <a:r>
                <a:rPr lang="el-GR" sz="2400" b="1" dirty="0" smtClean="0">
                  <a:solidFill>
                    <a:schemeClr val="accent3">
                      <a:lumMod val="50000"/>
                    </a:schemeClr>
                  </a:solidFill>
                </a:rPr>
                <a:t>.</a:t>
              </a:r>
              <a:endParaRPr lang="en-US" sz="2400" b="1" dirty="0" smtClean="0">
                <a:solidFill>
                  <a:schemeClr val="accent3">
                    <a:lumMod val="50000"/>
                  </a:schemeClr>
                </a:solidFill>
              </a:endParaRPr>
            </a:p>
            <a:p>
              <a:pPr marL="274320" indent="-274320">
                <a:spcBef>
                  <a:spcPct val="20000"/>
                </a:spcBef>
                <a:buClr>
                  <a:srgbClr val="FFC000"/>
                </a:buClr>
                <a:buSzPct val="100000"/>
                <a:buFont typeface="Symbol" pitchFamily="18" charset="2"/>
                <a:buChar char=""/>
              </a:pPr>
              <a:r>
                <a:rPr lang="el-GR" sz="2400" b="1" dirty="0" smtClean="0">
                  <a:solidFill>
                    <a:schemeClr val="accent3">
                      <a:lumMod val="50000"/>
                    </a:schemeClr>
                  </a:solidFill>
                </a:rPr>
                <a:t>Συνεχής </a:t>
              </a:r>
              <a:r>
                <a:rPr lang="el-GR" sz="2400" b="1" dirty="0">
                  <a:solidFill>
                    <a:schemeClr val="accent3">
                      <a:lumMod val="50000"/>
                    </a:schemeClr>
                  </a:solidFill>
                </a:rPr>
                <a:t>ανατροφοδότηση και βελτίωση</a:t>
              </a:r>
              <a:r>
                <a:rPr lang="el-GR" sz="2400" b="1" dirty="0" smtClean="0">
                  <a:solidFill>
                    <a:schemeClr val="accent3">
                      <a:lumMod val="50000"/>
                    </a:schemeClr>
                  </a:solidFill>
                </a:rPr>
                <a:t>.</a:t>
              </a:r>
              <a:endParaRPr lang="en-US" sz="2400" b="1" dirty="0" smtClean="0">
                <a:solidFill>
                  <a:schemeClr val="accent3">
                    <a:lumMod val="50000"/>
                  </a:schemeClr>
                </a:solidFill>
              </a:endParaRPr>
            </a:p>
            <a:p>
              <a:pPr marL="274320" indent="-274320">
                <a:spcBef>
                  <a:spcPct val="20000"/>
                </a:spcBef>
                <a:buClr>
                  <a:srgbClr val="FFC000"/>
                </a:buClr>
                <a:buSzPct val="100000"/>
                <a:buFont typeface="Symbol" pitchFamily="18" charset="2"/>
                <a:buChar char=""/>
              </a:pPr>
              <a:r>
                <a:rPr lang="el-GR" sz="2400" b="1" dirty="0" smtClean="0">
                  <a:solidFill>
                    <a:schemeClr val="accent3">
                      <a:lumMod val="50000"/>
                    </a:schemeClr>
                  </a:solidFill>
                </a:rPr>
                <a:t>Ενσωμάτωση </a:t>
              </a:r>
              <a:r>
                <a:rPr lang="el-GR" sz="2400" b="1" dirty="0">
                  <a:solidFill>
                    <a:schemeClr val="accent3">
                      <a:lumMod val="50000"/>
                    </a:schemeClr>
                  </a:solidFill>
                </a:rPr>
                <a:t>παιδαγωγικών αρχών.</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490" y="5450975"/>
              <a:ext cx="2474331" cy="130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56645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67544" y="2060848"/>
            <a:ext cx="8424935" cy="4065315"/>
          </a:xfrm>
        </p:spPr>
        <p:txBody>
          <a:bodyPr/>
          <a:lstStyle/>
          <a:p>
            <a:r>
              <a:rPr lang="el-GR" dirty="0"/>
              <a:t>Το GBL και η </a:t>
            </a:r>
            <a:r>
              <a:rPr lang="el-GR" dirty="0" err="1" smtClean="0"/>
              <a:t>παιχνιδοποίηση</a:t>
            </a:r>
            <a:r>
              <a:rPr lang="el-GR" dirty="0" smtClean="0"/>
              <a:t> προσφέρουν </a:t>
            </a:r>
            <a:r>
              <a:rPr lang="el-GR" dirty="0"/>
              <a:t>συναρπαστικές ευκαιρίες για τη μετατροπή της μάθησης σε μια πιο ελκυστική, αποτελεσματική και ευχάριστη εμπειρία</a:t>
            </a:r>
            <a:r>
              <a:rPr lang="el-GR" dirty="0" smtClean="0"/>
              <a:t>.</a:t>
            </a:r>
          </a:p>
          <a:p>
            <a:endParaRPr lang="el-GR" dirty="0"/>
          </a:p>
          <a:p>
            <a:r>
              <a:rPr lang="el-GR" dirty="0" smtClean="0"/>
              <a:t>Έμφαση </a:t>
            </a:r>
            <a:r>
              <a:rPr lang="el-GR" dirty="0"/>
              <a:t>στο μέλλον: Οι δυνατότητες για περαιτέρω ανάπτυξη και ενσωμάτωση αυτών των προσεγγίσεων στην εκπαίδευση είναι τεράστιες.</a:t>
            </a:r>
          </a:p>
        </p:txBody>
      </p:sp>
      <p:sp>
        <p:nvSpPr>
          <p:cNvPr id="3" name="Τίτλος 2"/>
          <p:cNvSpPr>
            <a:spLocks noGrp="1"/>
          </p:cNvSpPr>
          <p:nvPr>
            <p:ph type="title"/>
          </p:nvPr>
        </p:nvSpPr>
        <p:spPr/>
        <p:txBody>
          <a:bodyPr>
            <a:normAutofit fontScale="90000"/>
          </a:bodyPr>
          <a:lstStyle/>
          <a:p>
            <a:r>
              <a:rPr lang="el-GR" b="1" dirty="0"/>
              <a:t>Συμπεράσματα: Το Παιχνίδι ως Δύναμη για τη Μάθηση</a:t>
            </a:r>
          </a:p>
        </p:txBody>
      </p:sp>
    </p:spTree>
    <p:extLst>
      <p:ext uri="{BB962C8B-B14F-4D97-AF65-F5344CB8AC3E}">
        <p14:creationId xmlns:p14="http://schemas.microsoft.com/office/powerpoint/2010/main" val="3959476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ΕΡΩΤΗΣΕΙΣ;</a:t>
            </a:r>
            <a:endParaRPr lang="el-GR" dirty="0"/>
          </a:p>
        </p:txBody>
      </p:sp>
      <p:sp>
        <p:nvSpPr>
          <p:cNvPr id="4" name="Ορθογώνιο 3"/>
          <p:cNvSpPr/>
          <p:nvPr/>
        </p:nvSpPr>
        <p:spPr>
          <a:xfrm>
            <a:off x="-194204" y="5877272"/>
            <a:ext cx="9793088" cy="769441"/>
          </a:xfrm>
          <a:prstGeom prst="rect">
            <a:avLst/>
          </a:prstGeom>
          <a:noFill/>
        </p:spPr>
        <p:txBody>
          <a:bodyPr wrap="square" lIns="91440" tIns="45720" rIns="91440" bIns="45720">
            <a:spAutoFit/>
          </a:bodyPr>
          <a:lstStyle/>
          <a:p>
            <a:pPr algn="ctr"/>
            <a:r>
              <a:rPr lang="el-GR"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Ευχαριστώ πολύ για την προσοχή σας</a:t>
            </a:r>
            <a:endParaRPr lang="el-GR"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728192"/>
            <a:ext cx="8640960" cy="4149080"/>
          </a:xfrm>
          <a:prstGeom prst="rect">
            <a:avLst/>
          </a:prstGeom>
        </p:spPr>
      </p:pic>
    </p:spTree>
    <p:extLst>
      <p:ext uri="{BB962C8B-B14F-4D97-AF65-F5344CB8AC3E}">
        <p14:creationId xmlns:p14="http://schemas.microsoft.com/office/powerpoint/2010/main" val="47485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971600" y="1772816"/>
            <a:ext cx="7408333" cy="3450696"/>
          </a:xfrm>
        </p:spPr>
        <p:txBody>
          <a:bodyPr>
            <a:normAutofit/>
          </a:bodyPr>
          <a:lstStyle/>
          <a:p>
            <a:r>
              <a:rPr lang="el-GR" sz="2800" dirty="0" smtClean="0"/>
              <a:t>17-21 Μαρτίου 2025</a:t>
            </a:r>
          </a:p>
          <a:p>
            <a:r>
              <a:rPr lang="el-GR" sz="2800" dirty="0" smtClean="0"/>
              <a:t>Πράγα, Τσεχική Δημοκρατία</a:t>
            </a:r>
          </a:p>
          <a:p>
            <a:r>
              <a:rPr lang="el-GR" sz="2800" dirty="0" smtClean="0"/>
              <a:t>Φορέας Υλοποίησης: </a:t>
            </a:r>
            <a:r>
              <a:rPr lang="en-US" sz="2800" dirty="0"/>
              <a:t>ITC International, </a:t>
            </a:r>
            <a:r>
              <a:rPr lang="en-US" sz="2800" dirty="0" err="1"/>
              <a:t>Jugoslávských</a:t>
            </a:r>
            <a:r>
              <a:rPr lang="en-US" sz="2800" dirty="0"/>
              <a:t> </a:t>
            </a:r>
            <a:r>
              <a:rPr lang="en-US" sz="2800" dirty="0" err="1"/>
              <a:t>partyzánů</a:t>
            </a:r>
            <a:r>
              <a:rPr lang="en-US" sz="2800" dirty="0"/>
              <a:t> 1580, </a:t>
            </a:r>
            <a:r>
              <a:rPr lang="en-US" sz="2800" dirty="0" err="1"/>
              <a:t>Praha</a:t>
            </a:r>
            <a:r>
              <a:rPr lang="en-US" sz="2800" dirty="0"/>
              <a:t> 6 160 00, Czech Republic</a:t>
            </a:r>
            <a:endParaRPr lang="el-GR" sz="2800" dirty="0"/>
          </a:p>
        </p:txBody>
      </p:sp>
      <p:sp>
        <p:nvSpPr>
          <p:cNvPr id="3" name="Τίτλος 2"/>
          <p:cNvSpPr>
            <a:spLocks noGrp="1"/>
          </p:cNvSpPr>
          <p:nvPr>
            <p:ph type="title"/>
          </p:nvPr>
        </p:nvSpPr>
        <p:spPr/>
        <p:txBody>
          <a:bodyPr/>
          <a:lstStyle/>
          <a:p>
            <a:r>
              <a:rPr lang="el-GR" b="1" dirty="0" smtClean="0"/>
              <a:t>ΠΡΟΓΡΑΜΜΑ</a:t>
            </a:r>
            <a:endParaRPr lang="el-GR" b="1" dirty="0"/>
          </a:p>
        </p:txBody>
      </p:sp>
      <p:grpSp>
        <p:nvGrpSpPr>
          <p:cNvPr id="7" name="Ομάδα 6"/>
          <p:cNvGrpSpPr/>
          <p:nvPr/>
        </p:nvGrpSpPr>
        <p:grpSpPr>
          <a:xfrm>
            <a:off x="0" y="4331194"/>
            <a:ext cx="9108504" cy="2482182"/>
            <a:chOff x="0" y="4331194"/>
            <a:chExt cx="9108504" cy="248218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400" y="4370288"/>
              <a:ext cx="2587104" cy="2443088"/>
            </a:xfrm>
            <a:prstGeom prst="rect">
              <a:avLst/>
            </a:prstGeom>
            <a:noFill/>
            <a:ln>
              <a:noFill/>
            </a:ln>
            <a:effectLst/>
            <a:extLst/>
          </p:spPr>
        </p:pic>
        <p:grpSp>
          <p:nvGrpSpPr>
            <p:cNvPr id="6" name="Ομάδα 5"/>
            <p:cNvGrpSpPr/>
            <p:nvPr/>
          </p:nvGrpSpPr>
          <p:grpSpPr>
            <a:xfrm>
              <a:off x="0" y="4331194"/>
              <a:ext cx="6581825" cy="2277615"/>
              <a:chOff x="0" y="4331194"/>
              <a:chExt cx="6581825" cy="2277615"/>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31194"/>
                <a:ext cx="2545457" cy="227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4770757"/>
                <a:ext cx="4098057" cy="13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991660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23528" y="1772816"/>
            <a:ext cx="8496943" cy="4353347"/>
          </a:xfrm>
        </p:spPr>
        <p:txBody>
          <a:bodyPr>
            <a:normAutofit fontScale="92500" lnSpcReduction="10000"/>
          </a:bodyPr>
          <a:lstStyle/>
          <a:p>
            <a:pPr>
              <a:buFont typeface="Wingdings" pitchFamily="2" charset="2"/>
              <a:buChar char="Ø"/>
            </a:pPr>
            <a:r>
              <a:rPr lang="el-GR" dirty="0" smtClean="0"/>
              <a:t>Η </a:t>
            </a:r>
            <a:r>
              <a:rPr lang="el-GR" dirty="0"/>
              <a:t>χρήση σχεδιασμένων παιχνιδιών με συγκεκριμένους μαθησιακούς </a:t>
            </a:r>
            <a:r>
              <a:rPr lang="el-GR" dirty="0" smtClean="0"/>
              <a:t>στόχους.</a:t>
            </a:r>
          </a:p>
          <a:p>
            <a:pPr>
              <a:buFont typeface="Wingdings" pitchFamily="2" charset="2"/>
              <a:buChar char="Ø"/>
            </a:pPr>
            <a:r>
              <a:rPr lang="el-GR" dirty="0" smtClean="0"/>
              <a:t>Το </a:t>
            </a:r>
            <a:r>
              <a:rPr lang="el-GR" dirty="0"/>
              <a:t>παιχνίδι είναι το περιβάλλον μάθησης</a:t>
            </a:r>
            <a:r>
              <a:rPr lang="el-GR" dirty="0" smtClean="0"/>
              <a:t>.</a:t>
            </a:r>
          </a:p>
          <a:p>
            <a:pPr>
              <a:buFont typeface="Wingdings" pitchFamily="2" charset="2"/>
              <a:buChar char="Ø"/>
            </a:pPr>
            <a:r>
              <a:rPr lang="el-GR" dirty="0" smtClean="0"/>
              <a:t>Βασικά </a:t>
            </a:r>
            <a:r>
              <a:rPr lang="el-GR" dirty="0"/>
              <a:t>Χαρακτηριστικά</a:t>
            </a:r>
            <a:r>
              <a:rPr lang="el-GR" dirty="0" smtClean="0"/>
              <a:t>:</a:t>
            </a:r>
          </a:p>
          <a:p>
            <a:pPr lvl="1">
              <a:buFont typeface="Wingdings" pitchFamily="2" charset="2"/>
              <a:buChar char="ü"/>
            </a:pPr>
            <a:r>
              <a:rPr lang="el-GR" dirty="0" smtClean="0"/>
              <a:t>Σαφείς </a:t>
            </a:r>
            <a:r>
              <a:rPr lang="el-GR" dirty="0"/>
              <a:t>κανόνες και </a:t>
            </a:r>
            <a:r>
              <a:rPr lang="el-GR" dirty="0" smtClean="0"/>
              <a:t>στόχοι</a:t>
            </a:r>
          </a:p>
          <a:p>
            <a:pPr lvl="1">
              <a:buFont typeface="Wingdings" pitchFamily="2" charset="2"/>
              <a:buChar char="ü"/>
            </a:pPr>
            <a:r>
              <a:rPr lang="el-GR" dirty="0" smtClean="0"/>
              <a:t>Ενεργητική </a:t>
            </a:r>
            <a:r>
              <a:rPr lang="el-GR" dirty="0"/>
              <a:t>συμμετοχή του </a:t>
            </a:r>
            <a:r>
              <a:rPr lang="el-GR" dirty="0" smtClean="0"/>
              <a:t>μαθητή</a:t>
            </a:r>
          </a:p>
          <a:p>
            <a:pPr lvl="1">
              <a:buFont typeface="Wingdings" pitchFamily="2" charset="2"/>
              <a:buChar char="ü"/>
            </a:pPr>
            <a:r>
              <a:rPr lang="el-GR" dirty="0" smtClean="0"/>
              <a:t>Άμεση ανατροφοδότηση</a:t>
            </a:r>
          </a:p>
          <a:p>
            <a:pPr lvl="1">
              <a:buFont typeface="Wingdings" pitchFamily="2" charset="2"/>
              <a:buChar char="ü"/>
            </a:pPr>
            <a:r>
              <a:rPr lang="el-GR" dirty="0" smtClean="0"/>
              <a:t>Πρόκληση </a:t>
            </a:r>
            <a:r>
              <a:rPr lang="el-GR" dirty="0"/>
              <a:t>που </a:t>
            </a:r>
            <a:r>
              <a:rPr lang="el-GR" dirty="0" smtClean="0"/>
              <a:t>προσαρμόζεται</a:t>
            </a:r>
          </a:p>
          <a:p>
            <a:pPr lvl="1">
              <a:buFont typeface="Wingdings" pitchFamily="2" charset="2"/>
              <a:buChar char="ü"/>
            </a:pPr>
            <a:r>
              <a:rPr lang="el-GR" dirty="0" smtClean="0"/>
              <a:t>Αίσθηση </a:t>
            </a:r>
            <a:r>
              <a:rPr lang="el-GR" dirty="0"/>
              <a:t>ελέγχου και </a:t>
            </a:r>
            <a:r>
              <a:rPr lang="el-GR" dirty="0" smtClean="0"/>
              <a:t>επιλογών</a:t>
            </a:r>
          </a:p>
          <a:p>
            <a:pPr marL="301943" lvl="1" indent="0">
              <a:buNone/>
            </a:pPr>
            <a:endParaRPr lang="el-GR" dirty="0"/>
          </a:p>
          <a:p>
            <a:pPr algn="just">
              <a:buFont typeface="Wingdings" pitchFamily="2" charset="2"/>
              <a:buChar char="Ø"/>
            </a:pPr>
            <a:r>
              <a:rPr lang="el-GR" dirty="0"/>
              <a:t>Αφορά τη χρήση παιχνιδιών</a:t>
            </a:r>
          </a:p>
          <a:p>
            <a:pPr marL="0" indent="0" algn="just">
              <a:buNone/>
            </a:pPr>
            <a:r>
              <a:rPr lang="el-GR" dirty="0"/>
              <a:t>   είτε ψηφιακών είτε αναλογικών.</a:t>
            </a:r>
          </a:p>
          <a:p>
            <a:pPr marL="301943" lvl="1" indent="0">
              <a:buNone/>
            </a:pPr>
            <a:endParaRPr lang="el-GR" dirty="0" smtClean="0"/>
          </a:p>
        </p:txBody>
      </p:sp>
      <p:sp>
        <p:nvSpPr>
          <p:cNvPr id="3" name="Τίτλος 2"/>
          <p:cNvSpPr>
            <a:spLocks noGrp="1"/>
          </p:cNvSpPr>
          <p:nvPr>
            <p:ph type="title"/>
          </p:nvPr>
        </p:nvSpPr>
        <p:spPr>
          <a:xfrm>
            <a:off x="251520" y="188640"/>
            <a:ext cx="8640960" cy="1728192"/>
          </a:xfrm>
        </p:spPr>
        <p:txBody>
          <a:bodyPr>
            <a:normAutofit fontScale="90000"/>
          </a:bodyPr>
          <a:lstStyle/>
          <a:p>
            <a:r>
              <a:rPr lang="el-GR" b="1" dirty="0" smtClean="0"/>
              <a:t>Ορισμός </a:t>
            </a:r>
            <a:r>
              <a:rPr lang="el-GR" b="1" dirty="0" err="1" smtClean="0"/>
              <a:t>Game</a:t>
            </a:r>
            <a:r>
              <a:rPr lang="el-GR" b="1" dirty="0" smtClean="0"/>
              <a:t>-</a:t>
            </a:r>
            <a:r>
              <a:rPr lang="el-GR" b="1" dirty="0" err="1" smtClean="0"/>
              <a:t>Based</a:t>
            </a:r>
            <a:r>
              <a:rPr lang="el-GR" b="1" dirty="0" smtClean="0"/>
              <a:t> </a:t>
            </a:r>
            <a:r>
              <a:rPr lang="el-GR" b="1" dirty="0" err="1"/>
              <a:t>Learning</a:t>
            </a:r>
            <a:r>
              <a:rPr lang="el-GR" b="1" dirty="0"/>
              <a:t> (GBL</a:t>
            </a:r>
            <a:r>
              <a:rPr lang="el-GR" b="1" dirty="0" smtClean="0"/>
              <a:t>) (</a:t>
            </a:r>
            <a:r>
              <a:rPr lang="el-GR" b="1" dirty="0"/>
              <a:t>Η Μάθηση </a:t>
            </a:r>
            <a:r>
              <a:rPr lang="el-GR" b="1" dirty="0" smtClean="0"/>
              <a:t>μέσα από το Παιχνίδι)</a:t>
            </a:r>
            <a:endParaRPr lang="el-GR" b="1"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924944"/>
            <a:ext cx="366173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179512" y="1340768"/>
            <a:ext cx="8784976" cy="5328592"/>
          </a:xfrm>
        </p:spPr>
        <p:txBody>
          <a:bodyPr>
            <a:normAutofit fontScale="92500"/>
          </a:bodyPr>
          <a:lstStyle/>
          <a:p>
            <a:r>
              <a:rPr lang="el-GR" b="1" dirty="0" smtClean="0"/>
              <a:t>Προκλήσεις </a:t>
            </a:r>
            <a:r>
              <a:rPr lang="en-US" b="1" dirty="0" smtClean="0"/>
              <a:t>(challenge)</a:t>
            </a:r>
            <a:r>
              <a:rPr lang="el-GR" b="1" dirty="0" smtClean="0"/>
              <a:t>: </a:t>
            </a:r>
            <a:r>
              <a:rPr lang="el-GR" dirty="0" smtClean="0"/>
              <a:t>Το παιχνίδι παρουσιάζει προκλήσεις τις οποίες καλούνται οι μαθητές να υπερπηδήσουν, διεγείροντας την δέσμευση και την ικανότητα επίλυσης προβλήματος (</a:t>
            </a:r>
            <a:r>
              <a:rPr lang="en-US" dirty="0" smtClean="0"/>
              <a:t>Problem-solving skills).</a:t>
            </a:r>
            <a:endParaRPr lang="el-GR" b="1" dirty="0" smtClean="0"/>
          </a:p>
          <a:p>
            <a:r>
              <a:rPr lang="el-GR" b="1" dirty="0" smtClean="0"/>
              <a:t>Ενεργητική </a:t>
            </a:r>
            <a:r>
              <a:rPr lang="el-GR" b="1" dirty="0"/>
              <a:t>μάθηση</a:t>
            </a:r>
            <a:r>
              <a:rPr lang="el-GR" dirty="0"/>
              <a:t>: Οι μαθητές συμμετέχουν ενεργά στη διαδικασία μάθησης μέσω της αλληλεπίδρασης με το </a:t>
            </a:r>
            <a:r>
              <a:rPr lang="el-GR" dirty="0" smtClean="0"/>
              <a:t>παιχνίδι.</a:t>
            </a:r>
            <a:endParaRPr lang="el-GR" dirty="0"/>
          </a:p>
          <a:p>
            <a:r>
              <a:rPr lang="el-GR" b="1" dirty="0"/>
              <a:t>Άμεση ανατροφοδότηση</a:t>
            </a:r>
            <a:r>
              <a:rPr lang="el-GR" dirty="0"/>
              <a:t>: Τα παιχνίδια παρέχουν άμεση ανατροφοδότηση, επιτρέποντας στους μαθητές να αναγνωρίζουν και να διορθώνουν τα λάθη τους σε πραγματικό </a:t>
            </a:r>
            <a:r>
              <a:rPr lang="el-GR" dirty="0" smtClean="0"/>
              <a:t>χρόνο, κερδίζοντας </a:t>
            </a:r>
            <a:r>
              <a:rPr lang="en-US" dirty="0" smtClean="0"/>
              <a:t>XP </a:t>
            </a:r>
            <a:r>
              <a:rPr lang="el-GR" dirty="0" smtClean="0"/>
              <a:t>πόντους, οπτική απεικόνιση προόδου, κατανοώντας τα επιτεύγματά τους και τις περιοχές για βελτίωση.</a:t>
            </a:r>
            <a:endParaRPr lang="el-GR" dirty="0"/>
          </a:p>
          <a:p>
            <a:r>
              <a:rPr lang="el-GR" b="1" dirty="0"/>
              <a:t>Κίνητρα και επιβραβεύσεις</a:t>
            </a:r>
            <a:r>
              <a:rPr lang="el-GR" dirty="0"/>
              <a:t>: Συστήματα βαθμολογίας, επιτευγμάτων και επιπέδων ενθαρρύνουν τη συνεχιζόμενη συμμετοχή και πρόοδο των </a:t>
            </a:r>
            <a:r>
              <a:rPr lang="el-GR" dirty="0" smtClean="0"/>
              <a:t>μαθητών</a:t>
            </a:r>
            <a:r>
              <a:rPr lang="en-US" dirty="0" smtClean="0"/>
              <a:t>, </a:t>
            </a:r>
            <a:r>
              <a:rPr lang="el-GR" dirty="0" smtClean="0"/>
              <a:t>τόσο ενδογενώς</a:t>
            </a:r>
            <a:r>
              <a:rPr lang="el-GR" dirty="0" smtClean="0">
                <a:solidFill>
                  <a:srgbClr val="FF0000"/>
                </a:solidFill>
              </a:rPr>
              <a:t> </a:t>
            </a:r>
            <a:r>
              <a:rPr lang="el-GR" dirty="0" smtClean="0"/>
              <a:t>(αίσθηση επίτευξης) όσο και εξωγενώς (</a:t>
            </a:r>
            <a:r>
              <a:rPr lang="en-US" dirty="0" smtClean="0"/>
              <a:t>badges, XP)</a:t>
            </a:r>
            <a:r>
              <a:rPr lang="el-GR" dirty="0" smtClean="0"/>
              <a:t> παρακινώντας τον παίκτη.</a:t>
            </a:r>
            <a:endParaRPr lang="el-GR" dirty="0"/>
          </a:p>
          <a:p>
            <a:endParaRPr lang="el-GR" dirty="0"/>
          </a:p>
        </p:txBody>
      </p:sp>
      <p:sp>
        <p:nvSpPr>
          <p:cNvPr id="3" name="Τίτλος 2"/>
          <p:cNvSpPr>
            <a:spLocks noGrp="1"/>
          </p:cNvSpPr>
          <p:nvPr>
            <p:ph type="title"/>
          </p:nvPr>
        </p:nvSpPr>
        <p:spPr>
          <a:xfrm>
            <a:off x="539552" y="476672"/>
            <a:ext cx="8229600" cy="864096"/>
          </a:xfrm>
        </p:spPr>
        <p:txBody>
          <a:bodyPr>
            <a:normAutofit/>
          </a:bodyPr>
          <a:lstStyle/>
          <a:p>
            <a:r>
              <a:rPr lang="el-GR" b="1" dirty="0" smtClean="0"/>
              <a:t>ΧΑΡΑΚΤΗΡΙΣΤΙΚΑ ΤΟΥ GBL 1/2</a:t>
            </a:r>
            <a:endParaRPr lang="el-GR" dirty="0"/>
          </a:p>
        </p:txBody>
      </p:sp>
    </p:spTree>
    <p:extLst>
      <p:ext uri="{BB962C8B-B14F-4D97-AF65-F5344CB8AC3E}">
        <p14:creationId xmlns:p14="http://schemas.microsoft.com/office/powerpoint/2010/main" val="1721668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251520" y="1628800"/>
            <a:ext cx="8568951" cy="4968552"/>
          </a:xfrm>
        </p:spPr>
        <p:txBody>
          <a:bodyPr>
            <a:normAutofit/>
          </a:bodyPr>
          <a:lstStyle/>
          <a:p>
            <a:r>
              <a:rPr lang="el-GR" b="1" dirty="0"/>
              <a:t>Ανάπτυξη δεξιοτήτων</a:t>
            </a:r>
            <a:r>
              <a:rPr lang="el-GR" dirty="0"/>
              <a:t>: Τα παιχνίδια προάγουν δεξιότητες όπως η επίλυση προβλημάτων, η κριτική σκέψη, η συνεργασία και η δημιουργικότητα</a:t>
            </a:r>
            <a:r>
              <a:rPr lang="el-GR" dirty="0" smtClean="0"/>
              <a:t>.</a:t>
            </a:r>
            <a:endParaRPr lang="el-GR" b="1" dirty="0" smtClean="0"/>
          </a:p>
          <a:p>
            <a:r>
              <a:rPr lang="el-GR" b="1" dirty="0" smtClean="0"/>
              <a:t>Αφήγηση ιστορίας (</a:t>
            </a:r>
            <a:r>
              <a:rPr lang="en-US" b="1" dirty="0" smtClean="0"/>
              <a:t>storytelling</a:t>
            </a:r>
            <a:r>
              <a:rPr lang="el-GR" b="1" dirty="0" smtClean="0"/>
              <a:t>): </a:t>
            </a:r>
            <a:r>
              <a:rPr lang="el-GR" dirty="0" smtClean="0"/>
              <a:t>Μία συναρπαστική αφήγηση ή ένα προσεγμένο συγκείμενο </a:t>
            </a:r>
            <a:r>
              <a:rPr lang="en-US" dirty="0" smtClean="0"/>
              <a:t>(context)</a:t>
            </a:r>
            <a:r>
              <a:rPr lang="el-GR" dirty="0" smtClean="0"/>
              <a:t> κάνει την εμπειρία πιο καθηλωτική και αξέχαστη.</a:t>
            </a:r>
          </a:p>
          <a:p>
            <a:r>
              <a:rPr lang="el-GR" b="1" dirty="0" smtClean="0"/>
              <a:t>Δικαίωμα στο λάθος:</a:t>
            </a:r>
            <a:r>
              <a:rPr lang="el-GR" dirty="0" smtClean="0"/>
              <a:t> Τα παιχνίδια επιτρέπουν στους παίκτες να πειραματιστούν και να μάθουν από τα λάθη τους μέσα από ένα χαμηλού ρίσκου περιβάλλον.</a:t>
            </a:r>
          </a:p>
          <a:p>
            <a:r>
              <a:rPr lang="el-GR" b="1" dirty="0" smtClean="0"/>
              <a:t>Κοινωνική συναναστροφή: </a:t>
            </a:r>
            <a:r>
              <a:rPr lang="el-GR" dirty="0" smtClean="0"/>
              <a:t>Πολλά παιχνίδια ενθαρρύνουν τη συνεργασία, την κοινωνική δικτύωση, την ενίσχυση της δέσμευσης</a:t>
            </a:r>
            <a:endParaRPr lang="el-GR" b="1" dirty="0" smtClean="0"/>
          </a:p>
        </p:txBody>
      </p:sp>
      <p:sp>
        <p:nvSpPr>
          <p:cNvPr id="3" name="Τίτλος 2"/>
          <p:cNvSpPr>
            <a:spLocks noGrp="1"/>
          </p:cNvSpPr>
          <p:nvPr>
            <p:ph type="title"/>
          </p:nvPr>
        </p:nvSpPr>
        <p:spPr/>
        <p:txBody>
          <a:bodyPr/>
          <a:lstStyle/>
          <a:p>
            <a:r>
              <a:rPr lang="el-GR" b="1" dirty="0"/>
              <a:t>ΧΑΡΑΚΤΗΡΙΣΤΙΚΑ ΤΟΥ GBL </a:t>
            </a:r>
            <a:r>
              <a:rPr lang="el-GR" b="1" dirty="0" smtClean="0"/>
              <a:t>2/2</a:t>
            </a:r>
            <a:endParaRPr lang="el-GR" dirty="0"/>
          </a:p>
        </p:txBody>
      </p:sp>
    </p:spTree>
    <p:extLst>
      <p:ext uri="{BB962C8B-B14F-4D97-AF65-F5344CB8AC3E}">
        <p14:creationId xmlns:p14="http://schemas.microsoft.com/office/powerpoint/2010/main" val="2550741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335699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644" y="2996952"/>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Θέση περιεχομένου 1"/>
          <p:cNvSpPr>
            <a:spLocks noGrp="1"/>
          </p:cNvSpPr>
          <p:nvPr>
            <p:ph idx="1"/>
          </p:nvPr>
        </p:nvSpPr>
        <p:spPr>
          <a:xfrm>
            <a:off x="323528" y="1579476"/>
            <a:ext cx="8640960" cy="5161892"/>
          </a:xfrm>
        </p:spPr>
        <p:txBody>
          <a:bodyPr>
            <a:normAutofit lnSpcReduction="10000"/>
          </a:bodyPr>
          <a:lstStyle/>
          <a:p>
            <a:r>
              <a:rPr lang="el-GR" dirty="0" smtClean="0"/>
              <a:t>Είναι μία εκπαιδευτική στρατηγική </a:t>
            </a:r>
            <a:r>
              <a:rPr lang="el-GR" dirty="0"/>
              <a:t>που ενσωματώνει στοιχεία </a:t>
            </a:r>
            <a:r>
              <a:rPr lang="el-GR" dirty="0" smtClean="0"/>
              <a:t>και μηχανισμούς </a:t>
            </a:r>
            <a:r>
              <a:rPr lang="el-GR" dirty="0"/>
              <a:t>σχεδιασμού παιχνιδιών σε μη παιγνιώδη </a:t>
            </a:r>
            <a:r>
              <a:rPr lang="el-GR" dirty="0" smtClean="0"/>
              <a:t>περιβάλλοντα (όπως </a:t>
            </a:r>
            <a:r>
              <a:rPr lang="el-GR" dirty="0"/>
              <a:t>η εκπαίδευση) για να </a:t>
            </a:r>
            <a:r>
              <a:rPr lang="el-GR" dirty="0" smtClean="0"/>
              <a:t>ενισχύσει τη συμμετοχή, τη δέσμευση, την απόδοση </a:t>
            </a:r>
            <a:r>
              <a:rPr lang="el-GR" dirty="0"/>
              <a:t>και το </a:t>
            </a:r>
            <a:r>
              <a:rPr lang="el-GR" dirty="0" smtClean="0"/>
              <a:t>κίνητρο</a:t>
            </a:r>
            <a:r>
              <a:rPr lang="el-GR" dirty="0"/>
              <a:t> </a:t>
            </a:r>
            <a:r>
              <a:rPr lang="el-GR" dirty="0" smtClean="0"/>
              <a:t>των συμμετεχόντων</a:t>
            </a:r>
          </a:p>
          <a:p>
            <a:r>
              <a:rPr lang="el-GR" dirty="0" smtClean="0"/>
              <a:t>Βασικά </a:t>
            </a:r>
            <a:r>
              <a:rPr lang="el-GR" dirty="0"/>
              <a:t>Στοιχεία </a:t>
            </a:r>
            <a:r>
              <a:rPr lang="el-GR" dirty="0" err="1"/>
              <a:t>Gamification</a:t>
            </a:r>
            <a:r>
              <a:rPr lang="el-GR" dirty="0" smtClean="0"/>
              <a:t>:</a:t>
            </a:r>
          </a:p>
          <a:p>
            <a:pPr lvl="1">
              <a:buFont typeface="Arial" pitchFamily="34" charset="0"/>
              <a:buChar char="•"/>
            </a:pPr>
            <a:r>
              <a:rPr lang="el-GR" dirty="0" smtClean="0"/>
              <a:t>Βαθμολογία </a:t>
            </a:r>
            <a:r>
              <a:rPr lang="el-GR" dirty="0"/>
              <a:t>(</a:t>
            </a:r>
            <a:r>
              <a:rPr lang="el-GR" dirty="0" err="1"/>
              <a:t>Points</a:t>
            </a:r>
            <a:r>
              <a:rPr lang="el-GR" dirty="0" smtClean="0"/>
              <a:t>)</a:t>
            </a:r>
          </a:p>
          <a:p>
            <a:pPr lvl="1">
              <a:buFont typeface="Arial" pitchFamily="34" charset="0"/>
              <a:buChar char="•"/>
            </a:pPr>
            <a:r>
              <a:rPr lang="el-GR" dirty="0" smtClean="0"/>
              <a:t>Σήματα/Διακρίσεις </a:t>
            </a:r>
            <a:r>
              <a:rPr lang="el-GR" dirty="0"/>
              <a:t>(</a:t>
            </a:r>
            <a:r>
              <a:rPr lang="el-GR" dirty="0" err="1"/>
              <a:t>Badges</a:t>
            </a:r>
            <a:r>
              <a:rPr lang="el-GR" dirty="0" smtClean="0"/>
              <a:t>)</a:t>
            </a:r>
          </a:p>
          <a:p>
            <a:pPr lvl="1">
              <a:buFont typeface="Arial" pitchFamily="34" charset="0"/>
              <a:buChar char="•"/>
            </a:pPr>
            <a:r>
              <a:rPr lang="el-GR" dirty="0" smtClean="0"/>
              <a:t>Πίνακες </a:t>
            </a:r>
            <a:r>
              <a:rPr lang="el-GR" dirty="0"/>
              <a:t>Κατάταξης (</a:t>
            </a:r>
            <a:r>
              <a:rPr lang="el-GR" dirty="0" err="1"/>
              <a:t>Leaderboards</a:t>
            </a:r>
            <a:r>
              <a:rPr lang="el-GR" dirty="0" smtClean="0"/>
              <a:t>)</a:t>
            </a:r>
          </a:p>
          <a:p>
            <a:pPr lvl="1">
              <a:buFont typeface="Arial" pitchFamily="34" charset="0"/>
              <a:buChar char="•"/>
            </a:pPr>
            <a:r>
              <a:rPr lang="el-GR" dirty="0" smtClean="0"/>
              <a:t>Επίπεδα </a:t>
            </a:r>
            <a:r>
              <a:rPr lang="el-GR" dirty="0"/>
              <a:t>(</a:t>
            </a:r>
            <a:r>
              <a:rPr lang="el-GR" dirty="0" err="1"/>
              <a:t>Levels)Προκλήσεις</a:t>
            </a:r>
            <a:r>
              <a:rPr lang="el-GR" dirty="0"/>
              <a:t> (</a:t>
            </a:r>
            <a:r>
              <a:rPr lang="el-GR" dirty="0" err="1"/>
              <a:t>Challenges</a:t>
            </a:r>
            <a:r>
              <a:rPr lang="el-GR" dirty="0" smtClean="0"/>
              <a:t>)</a:t>
            </a:r>
          </a:p>
          <a:p>
            <a:pPr lvl="1">
              <a:buFont typeface="Arial" pitchFamily="34" charset="0"/>
              <a:buChar char="•"/>
            </a:pPr>
            <a:r>
              <a:rPr lang="el-GR" dirty="0" smtClean="0"/>
              <a:t>Εικονικά </a:t>
            </a:r>
            <a:r>
              <a:rPr lang="el-GR" dirty="0"/>
              <a:t>Νομίσματα/Ανταμοιβές (</a:t>
            </a:r>
            <a:r>
              <a:rPr lang="el-GR" dirty="0" err="1"/>
              <a:t>Virtual</a:t>
            </a:r>
            <a:r>
              <a:rPr lang="el-GR" dirty="0"/>
              <a:t> </a:t>
            </a:r>
            <a:r>
              <a:rPr lang="el-GR" dirty="0" err="1"/>
              <a:t>Currency</a:t>
            </a:r>
            <a:r>
              <a:rPr lang="el-GR" dirty="0"/>
              <a:t>/</a:t>
            </a:r>
            <a:r>
              <a:rPr lang="el-GR" dirty="0" err="1"/>
              <a:t>Rewards</a:t>
            </a:r>
            <a:r>
              <a:rPr lang="el-GR" dirty="0" smtClean="0"/>
              <a:t>)</a:t>
            </a:r>
          </a:p>
          <a:p>
            <a:pPr lvl="1">
              <a:buFont typeface="Arial" pitchFamily="34" charset="0"/>
              <a:buChar char="•"/>
            </a:pPr>
            <a:r>
              <a:rPr lang="el-GR" dirty="0" smtClean="0"/>
              <a:t>Ιστορίες/Αφηγήσεις </a:t>
            </a:r>
            <a:r>
              <a:rPr lang="el-GR" dirty="0"/>
              <a:t>(</a:t>
            </a:r>
            <a:r>
              <a:rPr lang="el-GR" dirty="0" err="1"/>
              <a:t>Narratives</a:t>
            </a:r>
            <a:r>
              <a:rPr lang="el-GR" dirty="0" smtClean="0"/>
              <a:t>)</a:t>
            </a:r>
          </a:p>
          <a:p>
            <a:pPr lvl="1">
              <a:buFont typeface="Arial" pitchFamily="34" charset="0"/>
              <a:buChar char="•"/>
            </a:pPr>
            <a:r>
              <a:rPr lang="el-GR" dirty="0" smtClean="0"/>
              <a:t>Προσωπική πρόοδο (</a:t>
            </a:r>
            <a:r>
              <a:rPr lang="en-US" dirty="0" smtClean="0"/>
              <a:t>Progress tracking)</a:t>
            </a:r>
            <a:endParaRPr lang="el-GR" dirty="0" smtClean="0"/>
          </a:p>
        </p:txBody>
      </p:sp>
      <p:sp>
        <p:nvSpPr>
          <p:cNvPr id="3" name="Τίτλος 2"/>
          <p:cNvSpPr>
            <a:spLocks noGrp="1"/>
          </p:cNvSpPr>
          <p:nvPr>
            <p:ph type="title"/>
          </p:nvPr>
        </p:nvSpPr>
        <p:spPr/>
        <p:txBody>
          <a:bodyPr>
            <a:normAutofit fontScale="90000"/>
          </a:bodyPr>
          <a:lstStyle/>
          <a:p>
            <a:r>
              <a:rPr lang="el-GR" b="1" dirty="0"/>
              <a:t>Ορισμός </a:t>
            </a:r>
            <a:r>
              <a:rPr lang="el-GR" b="1" dirty="0" smtClean="0"/>
              <a:t>– </a:t>
            </a:r>
            <a:r>
              <a:rPr lang="el-GR" b="1" dirty="0" err="1" smtClean="0"/>
              <a:t>Gamification</a:t>
            </a:r>
            <a:r>
              <a:rPr lang="el-GR" b="1" dirty="0" smtClean="0"/>
              <a:t> (</a:t>
            </a:r>
            <a:r>
              <a:rPr lang="el-GR" b="1" dirty="0" err="1"/>
              <a:t>Παιχνιδοποίηση</a:t>
            </a:r>
            <a:r>
              <a:rPr lang="el-GR" b="1" dirty="0"/>
              <a:t> της </a:t>
            </a:r>
            <a:r>
              <a:rPr lang="el-GR" b="1" dirty="0" smtClean="0"/>
              <a:t>Μάθησης)</a:t>
            </a:r>
            <a:endParaRPr lang="el-GR" b="1" dirty="0"/>
          </a:p>
        </p:txBody>
      </p:sp>
    </p:spTree>
    <p:extLst>
      <p:ext uri="{BB962C8B-B14F-4D97-AF65-F5344CB8AC3E}">
        <p14:creationId xmlns:p14="http://schemas.microsoft.com/office/powerpoint/2010/main" val="425546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225314164"/>
              </p:ext>
            </p:extLst>
          </p:nvPr>
        </p:nvGraphicFramePr>
        <p:xfrm>
          <a:off x="179512" y="2636912"/>
          <a:ext cx="8784975" cy="3407848"/>
        </p:xfrm>
        <a:graphic>
          <a:graphicData uri="http://schemas.openxmlformats.org/drawingml/2006/table">
            <a:tbl>
              <a:tblPr>
                <a:tableStyleId>{5940675A-B579-460E-94D1-54222C63F5DA}</a:tableStyleId>
              </a:tblPr>
              <a:tblGrid>
                <a:gridCol w="2928325"/>
                <a:gridCol w="2928325"/>
                <a:gridCol w="2928325"/>
              </a:tblGrid>
              <a:tr h="253474">
                <a:tc>
                  <a:txBody>
                    <a:bodyPr/>
                    <a:lstStyle/>
                    <a:p>
                      <a:r>
                        <a:rPr lang="el-GR" sz="1800" b="1" dirty="0"/>
                        <a:t>Χαρακτηριστικό</a:t>
                      </a:r>
                    </a:p>
                  </a:txBody>
                  <a:tcPr marL="29002" marR="29002" marT="14501" marB="14501" anchor="ctr"/>
                </a:tc>
                <a:tc>
                  <a:txBody>
                    <a:bodyPr/>
                    <a:lstStyle/>
                    <a:p>
                      <a:r>
                        <a:rPr lang="el-GR" sz="1800" b="1"/>
                        <a:t>Περιγραφή</a:t>
                      </a:r>
                    </a:p>
                  </a:txBody>
                  <a:tcPr marL="29002" marR="29002" marT="14501" marB="14501" anchor="ctr"/>
                </a:tc>
                <a:tc>
                  <a:txBody>
                    <a:bodyPr/>
                    <a:lstStyle/>
                    <a:p>
                      <a:r>
                        <a:rPr lang="el-GR" sz="1800" b="1" dirty="0"/>
                        <a:t>Παράδειγμα στην Τάξη</a:t>
                      </a:r>
                    </a:p>
                  </a:txBody>
                  <a:tcPr marL="29002" marR="29002" marT="14501" marB="14501" anchor="ctr"/>
                </a:tc>
              </a:tr>
              <a:tr h="581642">
                <a:tc>
                  <a:txBody>
                    <a:bodyPr/>
                    <a:lstStyle/>
                    <a:p>
                      <a:r>
                        <a:rPr lang="el-GR" sz="1800" b="1" dirty="0" err="1"/>
                        <a:t>🎯</a:t>
                      </a:r>
                      <a:r>
                        <a:rPr lang="el-GR" sz="1800" b="1" dirty="0"/>
                        <a:t> Στόχοι (</a:t>
                      </a:r>
                      <a:r>
                        <a:rPr lang="en-US" sz="1800" b="1" dirty="0"/>
                        <a:t>Goals)</a:t>
                      </a:r>
                    </a:p>
                  </a:txBody>
                  <a:tcPr marL="29002" marR="29002" marT="14501" marB="14501" anchor="ctr"/>
                </a:tc>
                <a:tc>
                  <a:txBody>
                    <a:bodyPr/>
                    <a:lstStyle/>
                    <a:p>
                      <a:r>
                        <a:rPr lang="el-GR" sz="1800" dirty="0"/>
                        <a:t>Ξεκάθαροι, μετρήσιμοι μαθησιακοί στόχοι.</a:t>
                      </a:r>
                    </a:p>
                  </a:txBody>
                  <a:tcPr marL="29002" marR="29002" marT="14501" marB="14501" anchor="ctr"/>
                </a:tc>
                <a:tc>
                  <a:txBody>
                    <a:bodyPr/>
                    <a:lstStyle/>
                    <a:p>
                      <a:r>
                        <a:rPr lang="el-GR" sz="1800"/>
                        <a:t>"Συγκέντρωσε 50 πόντους για να «ξεκλειδώσεις» το επόμενο επίπεδο της ύλης."</a:t>
                      </a:r>
                    </a:p>
                  </a:txBody>
                  <a:tcPr marL="29002" marR="29002" marT="14501" marB="14501" anchor="ctr"/>
                </a:tc>
              </a:tr>
              <a:tr h="691031">
                <a:tc>
                  <a:txBody>
                    <a:bodyPr/>
                    <a:lstStyle/>
                    <a:p>
                      <a:r>
                        <a:rPr lang="el-GR" sz="1800" b="1"/>
                        <a:t>🏆 Ανταμοιβές (</a:t>
                      </a:r>
                      <a:r>
                        <a:rPr lang="en-US" sz="1800" b="1"/>
                        <a:t>Rewards)</a:t>
                      </a:r>
                    </a:p>
                  </a:txBody>
                  <a:tcPr marL="29002" marR="29002" marT="14501" marB="14501" anchor="ctr"/>
                </a:tc>
                <a:tc>
                  <a:txBody>
                    <a:bodyPr/>
                    <a:lstStyle/>
                    <a:p>
                      <a:r>
                        <a:rPr lang="el-GR" sz="1800"/>
                        <a:t>Εμβλήματα, πόντοι, τρόπαια για επιτεύγματα.</a:t>
                      </a:r>
                    </a:p>
                  </a:txBody>
                  <a:tcPr marL="29002" marR="29002" marT="14501" marB="14501" anchor="ctr"/>
                </a:tc>
                <a:tc>
                  <a:txBody>
                    <a:bodyPr/>
                    <a:lstStyle/>
                    <a:p>
                      <a:r>
                        <a:rPr lang="el-GR" sz="1800"/>
                        <a:t>Badge για "Γρήγορη Ομάδα", πόντοι για κάθε σωστή απάντηση, μικρό βραβείο για συμμετοχή.</a:t>
                      </a:r>
                    </a:p>
                  </a:txBody>
                  <a:tcPr marL="29002" marR="29002" marT="14501" marB="14501" anchor="ctr"/>
                </a:tc>
              </a:tr>
              <a:tr h="581642">
                <a:tc>
                  <a:txBody>
                    <a:bodyPr/>
                    <a:lstStyle/>
                    <a:p>
                      <a:r>
                        <a:rPr lang="el-GR" sz="1800" b="1" dirty="0" err="1"/>
                        <a:t>📈</a:t>
                      </a:r>
                      <a:r>
                        <a:rPr lang="el-GR" sz="1800" b="1" dirty="0"/>
                        <a:t> Παρακολούθηση Προόδου</a:t>
                      </a:r>
                    </a:p>
                  </a:txBody>
                  <a:tcPr marL="29002" marR="29002" marT="14501" marB="14501" anchor="ctr"/>
                </a:tc>
                <a:tc>
                  <a:txBody>
                    <a:bodyPr/>
                    <a:lstStyle/>
                    <a:p>
                      <a:r>
                        <a:rPr lang="el-GR" sz="1800"/>
                        <a:t>Ορατή ένδειξη εξέλιξης – επίπεδα, μπάρες προόδου.</a:t>
                      </a:r>
                    </a:p>
                  </a:txBody>
                  <a:tcPr marL="29002" marR="29002" marT="14501" marB="14501" anchor="ctr"/>
                </a:tc>
                <a:tc>
                  <a:txBody>
                    <a:bodyPr/>
                    <a:lstStyle/>
                    <a:p>
                      <a:r>
                        <a:rPr lang="el-GR" sz="1800" dirty="0"/>
                        <a:t>Χάρτης αποστολών ή προσωπικό “τετράδιο XP” που γεμίζει καθώς ο μαθητής προχωρά.</a:t>
                      </a:r>
                    </a:p>
                  </a:txBody>
                  <a:tcPr marL="29002" marR="29002" marT="14501" marB="14501" anchor="ctr"/>
                </a:tc>
              </a:tr>
            </a:tbl>
          </a:graphicData>
        </a:graphic>
      </p:graphicFrame>
      <p:sp>
        <p:nvSpPr>
          <p:cNvPr id="3" name="Τίτλος 2"/>
          <p:cNvSpPr>
            <a:spLocks noGrp="1"/>
          </p:cNvSpPr>
          <p:nvPr>
            <p:ph type="title"/>
          </p:nvPr>
        </p:nvSpPr>
        <p:spPr/>
        <p:txBody>
          <a:bodyPr>
            <a:normAutofit fontScale="90000"/>
          </a:bodyPr>
          <a:lstStyle/>
          <a:p>
            <a:pPr lvl="0"/>
            <a:r>
              <a:rPr lang="el-GR" b="1" dirty="0">
                <a:solidFill>
                  <a:schemeClr val="tx1"/>
                </a:solidFill>
                <a:latin typeface="Arial" charset="0"/>
                <a:cs typeface="Arial" charset="0"/>
              </a:rPr>
              <a:t/>
            </a:r>
            <a:br>
              <a:rPr lang="el-GR" b="1" dirty="0">
                <a:solidFill>
                  <a:schemeClr val="tx1"/>
                </a:solidFill>
                <a:latin typeface="Arial" charset="0"/>
                <a:cs typeface="Arial" charset="0"/>
              </a:rPr>
            </a:br>
            <a:r>
              <a:rPr lang="el-GR" b="1" dirty="0" smtClean="0">
                <a:solidFill>
                  <a:schemeClr val="tx1"/>
                </a:solidFill>
                <a:latin typeface="Arial" charset="0"/>
                <a:cs typeface="Arial" charset="0"/>
              </a:rPr>
              <a:t>Χαρακτηριστικά </a:t>
            </a:r>
            <a:r>
              <a:rPr lang="el-GR" b="1" dirty="0" err="1">
                <a:solidFill>
                  <a:schemeClr val="tx1"/>
                </a:solidFill>
                <a:latin typeface="Arial" charset="0"/>
                <a:cs typeface="Arial" charset="0"/>
              </a:rPr>
              <a:t>Gamification</a:t>
            </a:r>
            <a:r>
              <a:rPr lang="el-GR" b="1" dirty="0">
                <a:solidFill>
                  <a:schemeClr val="tx1"/>
                </a:solidFill>
                <a:latin typeface="Arial" charset="0"/>
                <a:cs typeface="Arial" charset="0"/>
              </a:rPr>
              <a:t> &amp; Παραδείγματα στην Εκπαίδευση</a:t>
            </a:r>
            <a:br>
              <a:rPr lang="el-GR" b="1" dirty="0">
                <a:solidFill>
                  <a:schemeClr val="tx1"/>
                </a:solidFill>
                <a:latin typeface="Arial" charset="0"/>
                <a:cs typeface="Arial" charset="0"/>
              </a:rPr>
            </a:br>
            <a:endParaRPr lang="el-GR" dirty="0"/>
          </a:p>
        </p:txBody>
      </p:sp>
    </p:spTree>
    <p:extLst>
      <p:ext uri="{BB962C8B-B14F-4D97-AF65-F5344CB8AC3E}">
        <p14:creationId xmlns:p14="http://schemas.microsoft.com/office/powerpoint/2010/main" val="4021441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128198051"/>
              </p:ext>
            </p:extLst>
          </p:nvPr>
        </p:nvGraphicFramePr>
        <p:xfrm>
          <a:off x="215010" y="1658261"/>
          <a:ext cx="8928990" cy="5232332"/>
        </p:xfrm>
        <a:graphic>
          <a:graphicData uri="http://schemas.openxmlformats.org/drawingml/2006/table">
            <a:tbl>
              <a:tblPr>
                <a:tableStyleId>{5940675A-B579-460E-94D1-54222C63F5DA}</a:tableStyleId>
              </a:tblPr>
              <a:tblGrid>
                <a:gridCol w="2976330"/>
                <a:gridCol w="2976330"/>
                <a:gridCol w="2976330"/>
              </a:tblGrid>
              <a:tr h="637172">
                <a:tc>
                  <a:txBody>
                    <a:bodyPr/>
                    <a:lstStyle/>
                    <a:p>
                      <a:r>
                        <a:rPr lang="el-GR" sz="1800" b="1" dirty="0"/>
                        <a:t>Χαρακτηριστικό</a:t>
                      </a:r>
                    </a:p>
                  </a:txBody>
                  <a:tcPr marL="29002" marR="29002" marT="14501" marB="14501" anchor="ctr"/>
                </a:tc>
                <a:tc>
                  <a:txBody>
                    <a:bodyPr/>
                    <a:lstStyle/>
                    <a:p>
                      <a:r>
                        <a:rPr lang="el-GR" sz="1800" b="1"/>
                        <a:t>Περιγραφή</a:t>
                      </a:r>
                    </a:p>
                  </a:txBody>
                  <a:tcPr marL="29002" marR="29002" marT="14501" marB="14501" anchor="ctr"/>
                </a:tc>
                <a:tc>
                  <a:txBody>
                    <a:bodyPr/>
                    <a:lstStyle/>
                    <a:p>
                      <a:r>
                        <a:rPr lang="el-GR" sz="1800" b="1" dirty="0"/>
                        <a:t>Παράδειγμα στην Τάξη</a:t>
                      </a:r>
                    </a:p>
                  </a:txBody>
                  <a:tcPr marL="29002" marR="29002" marT="14501" marB="14501" anchor="ctr"/>
                </a:tc>
              </a:tr>
              <a:tr h="814829">
                <a:tc>
                  <a:txBody>
                    <a:bodyPr/>
                    <a:lstStyle/>
                    <a:p>
                      <a:r>
                        <a:rPr lang="el-GR" sz="1800" b="1" dirty="0" err="1"/>
                        <a:t>🧩</a:t>
                      </a:r>
                      <a:r>
                        <a:rPr lang="el-GR" sz="1800" b="1" dirty="0"/>
                        <a:t> Προκλήσεις (</a:t>
                      </a:r>
                      <a:r>
                        <a:rPr lang="en-US" sz="1800" b="1" dirty="0"/>
                        <a:t>Challenges)</a:t>
                      </a:r>
                    </a:p>
                  </a:txBody>
                  <a:tcPr marL="51511" marR="51511" marT="25755" marB="25755" anchor="ctr"/>
                </a:tc>
                <a:tc>
                  <a:txBody>
                    <a:bodyPr/>
                    <a:lstStyle/>
                    <a:p>
                      <a:r>
                        <a:rPr lang="el-GR" sz="1800" b="0" dirty="0"/>
                        <a:t>Δραστηριότητες με κλιμακούμενη δυσκολία.</a:t>
                      </a:r>
                    </a:p>
                  </a:txBody>
                  <a:tcPr marL="51511" marR="51511" marT="25755" marB="25755" anchor="ctr"/>
                </a:tc>
                <a:tc>
                  <a:txBody>
                    <a:bodyPr/>
                    <a:lstStyle/>
                    <a:p>
                      <a:r>
                        <a:rPr lang="el-GR" sz="1800" b="0" dirty="0"/>
                        <a:t>"Αποστολές" ανά εβδομάδα με αυξανόμενη δυσκολία στις εργασίες.</a:t>
                      </a:r>
                    </a:p>
                  </a:txBody>
                  <a:tcPr marL="51511" marR="51511" marT="25755" marB="25755" anchor="ctr"/>
                </a:tc>
              </a:tr>
              <a:tr h="1070440">
                <a:tc>
                  <a:txBody>
                    <a:bodyPr/>
                    <a:lstStyle/>
                    <a:p>
                      <a:r>
                        <a:rPr lang="el-GR" sz="1800" b="1" dirty="0" err="1"/>
                        <a:t>👥</a:t>
                      </a:r>
                      <a:r>
                        <a:rPr lang="el-GR" sz="1800" b="1" dirty="0"/>
                        <a:t> Ανταγωνισμός / Συνεργασία</a:t>
                      </a:r>
                    </a:p>
                  </a:txBody>
                  <a:tcPr marL="51511" marR="51511" marT="25755" marB="25755" anchor="ctr"/>
                </a:tc>
                <a:tc>
                  <a:txBody>
                    <a:bodyPr/>
                    <a:lstStyle/>
                    <a:p>
                      <a:r>
                        <a:rPr lang="el-GR" sz="1800"/>
                        <a:t>Ατομική ή ομαδική προσπάθεια με πίνακες κατάταξης.</a:t>
                      </a:r>
                    </a:p>
                  </a:txBody>
                  <a:tcPr marL="51511" marR="51511" marT="25755" marB="25755" anchor="ctr"/>
                </a:tc>
                <a:tc>
                  <a:txBody>
                    <a:bodyPr/>
                    <a:lstStyle/>
                    <a:p>
                      <a:r>
                        <a:rPr lang="el-GR" sz="1800"/>
                        <a:t>Διαγωνισμοί γνώσεων τύπου Kahoot ή ομαδικές "μάχες" σε quiz μεταξύ τμημάτων.</a:t>
                      </a:r>
                    </a:p>
                  </a:txBody>
                  <a:tcPr marL="51511" marR="51511" marT="25755" marB="25755" anchor="ctr"/>
                </a:tc>
              </a:tr>
              <a:tr h="1070440">
                <a:tc>
                  <a:txBody>
                    <a:bodyPr/>
                    <a:lstStyle/>
                    <a:p>
                      <a:r>
                        <a:rPr lang="el-GR" sz="1800" b="1"/>
                        <a:t>🧠 Ανατροφοδότηση (</a:t>
                      </a:r>
                      <a:r>
                        <a:rPr lang="en-US" sz="1800" b="1"/>
                        <a:t>Feedback)</a:t>
                      </a:r>
                    </a:p>
                  </a:txBody>
                  <a:tcPr marL="51511" marR="51511" marT="25755" marB="25755" anchor="ctr"/>
                </a:tc>
                <a:tc>
                  <a:txBody>
                    <a:bodyPr/>
                    <a:lstStyle/>
                    <a:p>
                      <a:r>
                        <a:rPr lang="el-GR" sz="1800"/>
                        <a:t>Άμεση ή σταδιακή πληροφορία για την απόδοση.</a:t>
                      </a:r>
                    </a:p>
                  </a:txBody>
                  <a:tcPr marL="51511" marR="51511" marT="25755" marB="25755" anchor="ctr"/>
                </a:tc>
                <a:tc>
                  <a:txBody>
                    <a:bodyPr/>
                    <a:lstStyle/>
                    <a:p>
                      <a:r>
                        <a:rPr lang="el-GR" sz="1800"/>
                        <a:t>Σχολιασμός σε πραγματικό χρόνο σε quiz, χρήση εφαρμογών που δείχνουν άμεσα σωστές/λάθος.</a:t>
                      </a:r>
                    </a:p>
                  </a:txBody>
                  <a:tcPr marL="51511" marR="51511" marT="25755" marB="25755" anchor="ctr"/>
                </a:tc>
              </a:tr>
              <a:tr h="1326050">
                <a:tc>
                  <a:txBody>
                    <a:bodyPr/>
                    <a:lstStyle/>
                    <a:p>
                      <a:r>
                        <a:rPr lang="el-GR" sz="1800" b="1" dirty="0" err="1"/>
                        <a:t>🎮</a:t>
                      </a:r>
                      <a:r>
                        <a:rPr lang="el-GR" sz="1800" b="1" dirty="0"/>
                        <a:t> Δέσμευση (</a:t>
                      </a:r>
                      <a:r>
                        <a:rPr lang="en-US" sz="1800" b="1" dirty="0"/>
                        <a:t>Engagement)</a:t>
                      </a:r>
                    </a:p>
                  </a:txBody>
                  <a:tcPr marL="51511" marR="51511" marT="25755" marB="25755" anchor="ctr"/>
                </a:tc>
                <a:tc>
                  <a:txBody>
                    <a:bodyPr/>
                    <a:lstStyle/>
                    <a:p>
                      <a:r>
                        <a:rPr lang="el-GR" sz="1800"/>
                        <a:t>Έντονο ενδιαφέρον και συμμετοχή.</a:t>
                      </a:r>
                    </a:p>
                  </a:txBody>
                  <a:tcPr marL="51511" marR="51511" marT="25755" marB="25755" anchor="ctr"/>
                </a:tc>
                <a:tc>
                  <a:txBody>
                    <a:bodyPr/>
                    <a:lstStyle/>
                    <a:p>
                      <a:r>
                        <a:rPr lang="el-GR" sz="1800" dirty="0"/>
                        <a:t>Οι μαθητές συμμετέχουν πιο ενεργά λόγω </a:t>
                      </a:r>
                      <a:r>
                        <a:rPr lang="el-GR" sz="1800" dirty="0" err="1"/>
                        <a:t>παιχνιδοποίησης</a:t>
                      </a:r>
                      <a:r>
                        <a:rPr lang="el-GR" sz="1800" dirty="0"/>
                        <a:t> της αξιολόγησης ή της διδασκαλίας.</a:t>
                      </a:r>
                    </a:p>
                  </a:txBody>
                  <a:tcPr marL="51511" marR="51511" marT="25755" marB="25755" anchor="ctr"/>
                </a:tc>
              </a:tr>
            </a:tbl>
          </a:graphicData>
        </a:graphic>
      </p:graphicFrame>
      <p:sp>
        <p:nvSpPr>
          <p:cNvPr id="3" name="Τίτλος 2"/>
          <p:cNvSpPr>
            <a:spLocks noGrp="1"/>
          </p:cNvSpPr>
          <p:nvPr>
            <p:ph type="title"/>
          </p:nvPr>
        </p:nvSpPr>
        <p:spPr/>
        <p:txBody>
          <a:bodyPr>
            <a:normAutofit fontScale="90000"/>
          </a:bodyPr>
          <a:lstStyle/>
          <a:p>
            <a:r>
              <a:rPr lang="el-GR" b="1" dirty="0">
                <a:solidFill>
                  <a:schemeClr val="tx1"/>
                </a:solidFill>
                <a:cs typeface="Arial" charset="0"/>
              </a:rPr>
              <a:t/>
            </a:r>
            <a:br>
              <a:rPr lang="el-GR" b="1" dirty="0">
                <a:solidFill>
                  <a:schemeClr val="tx1"/>
                </a:solidFill>
                <a:cs typeface="Arial" charset="0"/>
              </a:rPr>
            </a:br>
            <a:r>
              <a:rPr lang="el-GR" b="1" dirty="0">
                <a:solidFill>
                  <a:schemeClr val="tx1"/>
                </a:solidFill>
                <a:cs typeface="Arial" charset="0"/>
              </a:rPr>
              <a:t>Χαρακτηριστικά </a:t>
            </a:r>
            <a:r>
              <a:rPr lang="el-GR" b="1" dirty="0" err="1">
                <a:solidFill>
                  <a:schemeClr val="tx1"/>
                </a:solidFill>
                <a:cs typeface="Arial" charset="0"/>
              </a:rPr>
              <a:t>Gamification</a:t>
            </a:r>
            <a:r>
              <a:rPr lang="el-GR" b="1" dirty="0">
                <a:solidFill>
                  <a:schemeClr val="tx1"/>
                </a:solidFill>
                <a:cs typeface="Arial" charset="0"/>
              </a:rPr>
              <a:t> &amp; Παραδείγματα στην Εκπαίδευση</a:t>
            </a:r>
            <a:br>
              <a:rPr lang="el-GR" b="1" dirty="0">
                <a:solidFill>
                  <a:schemeClr val="tx1"/>
                </a:solidFill>
                <a:cs typeface="Arial" charset="0"/>
              </a:rPr>
            </a:br>
            <a:endParaRPr lang="el-GR" dirty="0"/>
          </a:p>
        </p:txBody>
      </p:sp>
    </p:spTree>
    <p:extLst>
      <p:ext uri="{BB962C8B-B14F-4D97-AF65-F5344CB8AC3E}">
        <p14:creationId xmlns:p14="http://schemas.microsoft.com/office/powerpoint/2010/main" val="260327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23528" y="1268760"/>
            <a:ext cx="8568952" cy="5328592"/>
          </a:xfrm>
        </p:spPr>
        <p:txBody>
          <a:bodyPr>
            <a:noAutofit/>
          </a:bodyPr>
          <a:lstStyle/>
          <a:p>
            <a:pPr marL="0" indent="0">
              <a:buNone/>
            </a:pPr>
            <a:r>
              <a:rPr lang="el-GR" sz="2000" b="1" dirty="0" smtClean="0"/>
              <a:t>✅ </a:t>
            </a:r>
            <a:r>
              <a:rPr lang="el-GR" sz="2000" b="1" dirty="0"/>
              <a:t>1. Σύστημα XP (</a:t>
            </a:r>
            <a:r>
              <a:rPr lang="el-GR" sz="2000" b="1" dirty="0" err="1"/>
              <a:t>Experience</a:t>
            </a:r>
            <a:r>
              <a:rPr lang="el-GR" sz="2000" b="1" dirty="0"/>
              <a:t> </a:t>
            </a:r>
            <a:r>
              <a:rPr lang="el-GR" sz="2000" b="1" dirty="0" err="1"/>
              <a:t>Points</a:t>
            </a:r>
            <a:r>
              <a:rPr lang="el-GR" sz="2000" b="1" dirty="0"/>
              <a:t>)</a:t>
            </a:r>
          </a:p>
          <a:p>
            <a:pPr marL="0" indent="0">
              <a:buNone/>
            </a:pPr>
            <a:r>
              <a:rPr lang="el-GR" sz="2000" dirty="0"/>
              <a:t>Αντικατάστησε τους παραδοσιακούς βαθμούς με «πόντους εμπειρίας».</a:t>
            </a:r>
          </a:p>
          <a:p>
            <a:pPr marL="0" indent="0">
              <a:buNone/>
            </a:pPr>
            <a:r>
              <a:rPr lang="el-GR" sz="2000" dirty="0"/>
              <a:t>Παράδειγμα: 10 XP για συμμετοχή, 30 XP για τέλεια εργασία, 5 XP για </a:t>
            </a:r>
            <a:r>
              <a:rPr lang="el-GR" sz="2000" dirty="0" err="1"/>
              <a:t>συνεργατικότητα</a:t>
            </a:r>
            <a:r>
              <a:rPr lang="el-GR" sz="2000" dirty="0"/>
              <a:t>.</a:t>
            </a:r>
          </a:p>
          <a:p>
            <a:pPr marL="0" indent="0">
              <a:buNone/>
            </a:pPr>
            <a:r>
              <a:rPr lang="el-GR" sz="2000" b="1" dirty="0"/>
              <a:t>✅ 2. </a:t>
            </a:r>
            <a:r>
              <a:rPr lang="el-GR" sz="2000" b="1" dirty="0" err="1"/>
              <a:t>Badges</a:t>
            </a:r>
            <a:r>
              <a:rPr lang="el-GR" sz="2000" b="1" dirty="0"/>
              <a:t> (Εμβλήματα Επιτευγμάτων)</a:t>
            </a:r>
          </a:p>
          <a:p>
            <a:pPr marL="0" indent="0">
              <a:buNone/>
            </a:pPr>
            <a:r>
              <a:rPr lang="el-GR" sz="2000" dirty="0"/>
              <a:t>Δημιούργησε "κονκάρδες" για διαφορετικά επιτεύγματα.</a:t>
            </a:r>
          </a:p>
          <a:p>
            <a:pPr marL="0" indent="0">
              <a:buNone/>
            </a:pPr>
            <a:r>
              <a:rPr lang="el-GR" sz="2000" dirty="0"/>
              <a:t>Π.χ.: </a:t>
            </a:r>
            <a:r>
              <a:rPr lang="el-GR" sz="2000" dirty="0" err="1"/>
              <a:t>🧠</a:t>
            </a:r>
            <a:r>
              <a:rPr lang="el-GR" sz="2000" dirty="0"/>
              <a:t> «Σκέψη έξω από το κουτί», </a:t>
            </a:r>
            <a:r>
              <a:rPr lang="el-GR" sz="2000" dirty="0" err="1"/>
              <a:t>📚</a:t>
            </a:r>
            <a:r>
              <a:rPr lang="el-GR" sz="2000" dirty="0"/>
              <a:t> «Διαβασμένος/η», </a:t>
            </a:r>
            <a:r>
              <a:rPr lang="el-GR" sz="2000" dirty="0" err="1"/>
              <a:t>🤝</a:t>
            </a:r>
            <a:r>
              <a:rPr lang="el-GR" sz="2000" dirty="0"/>
              <a:t> «Ομαδικός παίκτης».</a:t>
            </a:r>
          </a:p>
          <a:p>
            <a:pPr marL="0" indent="0">
              <a:buNone/>
            </a:pPr>
            <a:r>
              <a:rPr lang="el-GR" sz="2000" b="1" dirty="0"/>
              <a:t>✅ 3. Πίνακας Κατάταξης (</a:t>
            </a:r>
            <a:r>
              <a:rPr lang="el-GR" sz="2000" b="1" dirty="0" err="1"/>
              <a:t>Leaderboard</a:t>
            </a:r>
            <a:r>
              <a:rPr lang="el-GR" sz="2000" b="1" dirty="0"/>
              <a:t>)</a:t>
            </a:r>
          </a:p>
          <a:p>
            <a:pPr marL="0" indent="0">
              <a:buNone/>
            </a:pPr>
            <a:r>
              <a:rPr lang="el-GR" sz="2000" dirty="0"/>
              <a:t>Δημόσιος ή ατομικός πίνακας με τις κορυφαίες επιδόσεις.</a:t>
            </a:r>
          </a:p>
          <a:p>
            <a:pPr marL="0" indent="0">
              <a:buNone/>
            </a:pPr>
            <a:r>
              <a:rPr lang="el-GR" sz="2000" dirty="0"/>
              <a:t>Καλύτερα να είναι </a:t>
            </a:r>
            <a:r>
              <a:rPr lang="el-GR" sz="2000" b="1" dirty="0"/>
              <a:t>ομαδικός</a:t>
            </a:r>
            <a:r>
              <a:rPr lang="el-GR" sz="2000" dirty="0"/>
              <a:t> ή να εστιάζει στην πρόοδο, όχι στον ανταγωνισμό.</a:t>
            </a:r>
          </a:p>
          <a:p>
            <a:pPr marL="0" indent="0">
              <a:buNone/>
            </a:pPr>
            <a:r>
              <a:rPr lang="el-GR" sz="2000" b="1" dirty="0"/>
              <a:t>✅ 4. Μυστικές Αποστολές / Ιστορίες</a:t>
            </a:r>
          </a:p>
          <a:p>
            <a:pPr marL="0" indent="0">
              <a:buNone/>
            </a:pPr>
            <a:r>
              <a:rPr lang="el-GR" sz="2000" dirty="0"/>
              <a:t>Μεταμόρφωσε την ύλη σε ιστορία ή περιπέτεια.</a:t>
            </a:r>
          </a:p>
          <a:p>
            <a:pPr marL="0" indent="0">
              <a:buNone/>
            </a:pPr>
            <a:r>
              <a:rPr lang="el-GR" sz="2000" dirty="0"/>
              <a:t>Π.χ. «Σώσε την πόλη λύνοντας τους μαθηματικούς γρίφους» ή «Ανακάλυψε τον χαμένο χάρτη της Ιστορίας».</a:t>
            </a:r>
          </a:p>
          <a:p>
            <a:endParaRPr lang="el-GR" sz="2000" dirty="0"/>
          </a:p>
          <a:p>
            <a:endParaRPr lang="el-GR" sz="2000" dirty="0"/>
          </a:p>
        </p:txBody>
      </p:sp>
      <p:sp>
        <p:nvSpPr>
          <p:cNvPr id="3" name="Τίτλος 2"/>
          <p:cNvSpPr>
            <a:spLocks noGrp="1"/>
          </p:cNvSpPr>
          <p:nvPr>
            <p:ph type="title"/>
          </p:nvPr>
        </p:nvSpPr>
        <p:spPr/>
        <p:txBody>
          <a:bodyPr>
            <a:normAutofit fontScale="90000"/>
          </a:bodyPr>
          <a:lstStyle/>
          <a:p>
            <a:r>
              <a:rPr lang="el-GR" b="1" dirty="0" smtClean="0"/>
              <a:t>GAMIFICATION</a:t>
            </a:r>
            <a:r>
              <a:rPr lang="el-GR" b="1" dirty="0"/>
              <a:t>: ΙΔΕΕΣ ΓΙΑ ΤΗΝ ΤΑΞΗ</a:t>
            </a:r>
          </a:p>
        </p:txBody>
      </p:sp>
    </p:spTree>
    <p:extLst>
      <p:ext uri="{BB962C8B-B14F-4D97-AF65-F5344CB8AC3E}">
        <p14:creationId xmlns:p14="http://schemas.microsoft.com/office/powerpoint/2010/main" val="412001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9" dur="500"/>
                                        <p:tgtEl>
                                          <p:spTgt spid="2">
                                            <p:txEl>
                                              <p:pRg st="6" end="6"/>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2" dur="500"/>
                                        <p:tgtEl>
                                          <p:spTgt spid="2">
                                            <p:txEl>
                                              <p:pRg st="7" end="7"/>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5" dur="500"/>
                                        <p:tgtEl>
                                          <p:spTgt spid="2">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barn(inVertical)">
                                      <p:cBhvr>
                                        <p:cTn id="40" dur="500"/>
                                        <p:tgtEl>
                                          <p:spTgt spid="2">
                                            <p:txEl>
                                              <p:pRg st="9" end="9"/>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barn(inVertical)">
                                      <p:cBhvr>
                                        <p:cTn id="43" dur="500"/>
                                        <p:tgtEl>
                                          <p:spTgt spid="2">
                                            <p:txEl>
                                              <p:pRg st="10" end="10"/>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Effect transition="in" filter="barn(inVertical)">
                                      <p:cBhvr>
                                        <p:cTn id="46"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υματομορφή">
  <a:themeElements>
    <a:clrScheme name="Κυματομορφή">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Κυματομορφή">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υματομορφή">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1450</TotalTime>
  <Words>1314</Words>
  <Application>Microsoft Office PowerPoint</Application>
  <PresentationFormat>Προβολή στην οθόνη (4:3)</PresentationFormat>
  <Paragraphs>145</Paragraphs>
  <Slides>17</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Κυματομορφή</vt:lpstr>
      <vt:lpstr>Game-based Learning &amp; Gamification</vt:lpstr>
      <vt:lpstr>ΠΡΟΓΡΑΜΜΑ</vt:lpstr>
      <vt:lpstr>Ορισμός Game-Based Learning (GBL) (Η Μάθηση μέσα από το Παιχνίδι)</vt:lpstr>
      <vt:lpstr>ΧΑΡΑΚΤΗΡΙΣΤΙΚΑ ΤΟΥ GBL 1/2</vt:lpstr>
      <vt:lpstr>ΧΑΡΑΚΤΗΡΙΣΤΙΚΑ ΤΟΥ GBL 2/2</vt:lpstr>
      <vt:lpstr>Ορισμός – Gamification (Παιχνιδοποίηση της Μάθησης)</vt:lpstr>
      <vt:lpstr> Χαρακτηριστικά Gamification &amp; Παραδείγματα στην Εκπαίδευση </vt:lpstr>
      <vt:lpstr> Χαρακτηριστικά Gamification &amp; Παραδείγματα στην Εκπαίδευση </vt:lpstr>
      <vt:lpstr>GAMIFICATION: ΙΔΕΕΣ ΓΙΑ ΤΗΝ ΤΑΞΗ</vt:lpstr>
      <vt:lpstr>GAMIFICATION: ΙΔΕΕΣ ΓΙΑ ΤΗΝ ΤΑΞΗ</vt:lpstr>
      <vt:lpstr>Ιδέες για power ups</vt:lpstr>
      <vt:lpstr>Βασικές Διαφορές:  GBL vs Gamification</vt:lpstr>
      <vt:lpstr>ΔΡΑΣΤΗΡΙΟΤΗΤΕΣ ΣΤΗΝ ΠΡΑΓΑ</vt:lpstr>
      <vt:lpstr>ΔΡΑΣΤΗΡΙΟΤΗΤΕΣ ΣΤΗΝ ΠΡΑΓΑ</vt:lpstr>
      <vt:lpstr>Προκλήσεις και Παράγοντες Επιτυχίας</vt:lpstr>
      <vt:lpstr>Συμπεράσματα: Το Παιχνίδι ως Δύναμη για τη Μάθηση</vt:lpstr>
      <vt:lpstr>ΕΡΩΤΗΣΕΙΣ;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based Learning and Gamification</dc:title>
  <dc:creator>Kyriazis</dc:creator>
  <cp:lastModifiedBy>Kyriazis</cp:lastModifiedBy>
  <cp:revision>62</cp:revision>
  <dcterms:created xsi:type="dcterms:W3CDTF">2025-04-28T19:03:05Z</dcterms:created>
  <dcterms:modified xsi:type="dcterms:W3CDTF">2025-07-03T05:34:10Z</dcterms:modified>
</cp:coreProperties>
</file>