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0" r:id="rId12"/>
    <p:sldId id="261"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6/3/2026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6/3/2026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EC7A78-D014-4705-BFA7-4C2EC638FC76}"/>
              </a:ext>
            </a:extLst>
          </p:cNvPr>
          <p:cNvSpPr>
            <a:spLocks noGrp="1"/>
          </p:cNvSpPr>
          <p:nvPr>
            <p:ph type="ctrTitle"/>
          </p:nvPr>
        </p:nvSpPr>
        <p:spPr/>
        <p:txBody>
          <a:bodyPr>
            <a:normAutofit/>
          </a:bodyPr>
          <a:lstStyle/>
          <a:p>
            <a:pPr algn="just"/>
            <a:r>
              <a:rPr lang="en-US" sz="4800" b="1" dirty="0"/>
              <a:t>Mentoring </a:t>
            </a:r>
            <a:r>
              <a:rPr lang="el-GR" sz="4800" b="1" dirty="0"/>
              <a:t>Σχ. Έτος 2025-26</a:t>
            </a:r>
          </a:p>
        </p:txBody>
      </p:sp>
      <p:sp>
        <p:nvSpPr>
          <p:cNvPr id="3" name="Υπότιτλος 2">
            <a:extLst>
              <a:ext uri="{FF2B5EF4-FFF2-40B4-BE49-F238E27FC236}">
                <a16:creationId xmlns:a16="http://schemas.microsoft.com/office/drawing/2014/main" id="{2A1EA2BA-0DBC-4DD1-A82E-B2B9386AC745}"/>
              </a:ext>
            </a:extLst>
          </p:cNvPr>
          <p:cNvSpPr>
            <a:spLocks noGrp="1"/>
          </p:cNvSpPr>
          <p:nvPr>
            <p:ph type="subTitle" idx="1"/>
          </p:nvPr>
        </p:nvSpPr>
        <p:spPr/>
        <p:txBody>
          <a:bodyPr>
            <a:normAutofit lnSpcReduction="10000"/>
          </a:bodyPr>
          <a:lstStyle/>
          <a:p>
            <a:r>
              <a:rPr lang="el-GR" dirty="0"/>
              <a:t>Παρουσίαση πλατφόρμας </a:t>
            </a:r>
            <a:r>
              <a:rPr lang="en-US" dirty="0"/>
              <a:t>ESEP </a:t>
            </a:r>
            <a:r>
              <a:rPr lang="el-GR" dirty="0"/>
              <a:t>για </a:t>
            </a:r>
            <a:r>
              <a:rPr lang="en-US" dirty="0"/>
              <a:t>eTwinning projects</a:t>
            </a:r>
          </a:p>
          <a:p>
            <a:r>
              <a:rPr lang="el-GR" dirty="0" err="1"/>
              <a:t>Αφεντία</a:t>
            </a:r>
            <a:r>
              <a:rPr lang="el-GR" dirty="0"/>
              <a:t> </a:t>
            </a:r>
            <a:r>
              <a:rPr lang="el-GR" dirty="0" err="1"/>
              <a:t>Τσάτσιου</a:t>
            </a:r>
            <a:r>
              <a:rPr lang="el-GR" dirty="0"/>
              <a:t> ΠΕ06</a:t>
            </a:r>
          </a:p>
          <a:p>
            <a:r>
              <a:rPr lang="en-US" dirty="0"/>
              <a:t>afentiatsatsioy@gmail.com </a:t>
            </a:r>
            <a:endParaRPr lang="el-GR" dirty="0"/>
          </a:p>
        </p:txBody>
      </p:sp>
      <p:pic>
        <p:nvPicPr>
          <p:cNvPr id="5" name="Εικόνα 4">
            <a:extLst>
              <a:ext uri="{FF2B5EF4-FFF2-40B4-BE49-F238E27FC236}">
                <a16:creationId xmlns:a16="http://schemas.microsoft.com/office/drawing/2014/main" id="{387D96F2-91D7-4DD4-BBCF-99867FA6570D}"/>
              </a:ext>
            </a:extLst>
          </p:cNvPr>
          <p:cNvPicPr>
            <a:picLocks noChangeAspect="1"/>
          </p:cNvPicPr>
          <p:nvPr/>
        </p:nvPicPr>
        <p:blipFill>
          <a:blip r:embed="rId2"/>
          <a:stretch>
            <a:fillRect/>
          </a:stretch>
        </p:blipFill>
        <p:spPr>
          <a:xfrm>
            <a:off x="9170987" y="118471"/>
            <a:ext cx="2333625" cy="1962150"/>
          </a:xfrm>
          <a:prstGeom prst="rect">
            <a:avLst/>
          </a:prstGeom>
        </p:spPr>
      </p:pic>
    </p:spTree>
    <p:extLst>
      <p:ext uri="{BB962C8B-B14F-4D97-AF65-F5344CB8AC3E}">
        <p14:creationId xmlns:p14="http://schemas.microsoft.com/office/powerpoint/2010/main" val="372775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FDA796-EDA0-4135-9C2B-9B6AF98330E9}"/>
              </a:ext>
            </a:extLst>
          </p:cNvPr>
          <p:cNvSpPr>
            <a:spLocks noGrp="1"/>
          </p:cNvSpPr>
          <p:nvPr>
            <p:ph type="title"/>
          </p:nvPr>
        </p:nvSpPr>
        <p:spPr/>
        <p:txBody>
          <a:bodyPr/>
          <a:lstStyle/>
          <a:p>
            <a:r>
              <a:rPr lang="el-GR" b="1" dirty="0"/>
              <a:t>Εναλλακτικός τρόπος επικοινωνίας</a:t>
            </a:r>
          </a:p>
        </p:txBody>
      </p:sp>
      <p:pic>
        <p:nvPicPr>
          <p:cNvPr id="6" name="Θέση περιεχομένου 5">
            <a:extLst>
              <a:ext uri="{FF2B5EF4-FFF2-40B4-BE49-F238E27FC236}">
                <a16:creationId xmlns:a16="http://schemas.microsoft.com/office/drawing/2014/main" id="{A3928763-92EB-46B5-A5C2-162A75BEFF41}"/>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46248950-3F64-447C-9E3B-F2895777A2EA}"/>
              </a:ext>
            </a:extLst>
          </p:cNvPr>
          <p:cNvSpPr>
            <a:spLocks noGrp="1"/>
          </p:cNvSpPr>
          <p:nvPr>
            <p:ph sz="half" idx="2"/>
          </p:nvPr>
        </p:nvSpPr>
        <p:spPr/>
        <p:txBody>
          <a:bodyPr>
            <a:normAutofit fontScale="92500" lnSpcReduction="10000"/>
          </a:bodyPr>
          <a:lstStyle/>
          <a:p>
            <a:pPr algn="just"/>
            <a:r>
              <a:rPr lang="el-GR" dirty="0"/>
              <a:t>Εναλλακτικά, αν δεν επιθυμείτε τόσο άμεση επικοινωνία, μπορείτε απλά πηγαίνοντας τη σελίδα του προγράμματος τέρμα κάτω, να γράψετε ένα θετικό σχόλιο για το πρόγραμμα ζητώντας παράλληλα από τους ιδρυτές να επικοινωνήσουν αυτοί μαζί σας. Μπορούν να βρουν το ηλεκτρονικό σας ταχυδρομείο από το προφίλ σας (καθώς με αυτό κάνατε την εγγραφή στην πλατφόρμα και είναι ορατό) ή να σας στείλουν προσωπικό μήνυμα μέσω της πλατφόρμας.</a:t>
            </a:r>
          </a:p>
        </p:txBody>
      </p:sp>
    </p:spTree>
    <p:extLst>
      <p:ext uri="{BB962C8B-B14F-4D97-AF65-F5344CB8AC3E}">
        <p14:creationId xmlns:p14="http://schemas.microsoft.com/office/powerpoint/2010/main" val="129702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2AE30E-AF7F-407F-B915-D1C1D1671467}"/>
              </a:ext>
            </a:extLst>
          </p:cNvPr>
          <p:cNvSpPr>
            <a:spLocks noGrp="1"/>
          </p:cNvSpPr>
          <p:nvPr>
            <p:ph type="title"/>
          </p:nvPr>
        </p:nvSpPr>
        <p:spPr/>
        <p:txBody>
          <a:bodyPr/>
          <a:lstStyle/>
          <a:p>
            <a:r>
              <a:rPr lang="el-GR" b="1" dirty="0"/>
              <a:t>Αποδοχή σε </a:t>
            </a:r>
            <a:r>
              <a:rPr lang="en-US" b="1" dirty="0" err="1"/>
              <a:t>etwinning</a:t>
            </a:r>
            <a:r>
              <a:rPr lang="en-US" b="1" dirty="0"/>
              <a:t> project</a:t>
            </a:r>
            <a:endParaRPr lang="el-GR" b="1" dirty="0"/>
          </a:p>
        </p:txBody>
      </p:sp>
      <p:pic>
        <p:nvPicPr>
          <p:cNvPr id="6" name="Θέση περιεχομένου 5">
            <a:extLst>
              <a:ext uri="{FF2B5EF4-FFF2-40B4-BE49-F238E27FC236}">
                <a16:creationId xmlns:a16="http://schemas.microsoft.com/office/drawing/2014/main" id="{F07E5165-6522-487C-8FCF-7F0C6D333C14}"/>
              </a:ext>
            </a:extLst>
          </p:cNvPr>
          <p:cNvPicPr>
            <a:picLocks noGrp="1" noChangeAspect="1"/>
          </p:cNvPicPr>
          <p:nvPr>
            <p:ph sz="half" idx="1"/>
          </p:nvPr>
        </p:nvPicPr>
        <p:blipFill>
          <a:blip r:embed="rId2"/>
          <a:stretch>
            <a:fillRect/>
          </a:stretch>
        </p:blipFill>
        <p:spPr>
          <a:xfrm>
            <a:off x="248315" y="2126222"/>
            <a:ext cx="6654136" cy="2805901"/>
          </a:xfrm>
        </p:spPr>
      </p:pic>
      <p:sp>
        <p:nvSpPr>
          <p:cNvPr id="4" name="Θέση περιεχομένου 3">
            <a:extLst>
              <a:ext uri="{FF2B5EF4-FFF2-40B4-BE49-F238E27FC236}">
                <a16:creationId xmlns:a16="http://schemas.microsoft.com/office/drawing/2014/main" id="{6E423B41-3942-4C6E-BCD2-2554510DBCC7}"/>
              </a:ext>
            </a:extLst>
          </p:cNvPr>
          <p:cNvSpPr>
            <a:spLocks noGrp="1"/>
          </p:cNvSpPr>
          <p:nvPr>
            <p:ph sz="half" idx="2"/>
          </p:nvPr>
        </p:nvSpPr>
        <p:spPr/>
        <p:txBody>
          <a:bodyPr>
            <a:normAutofit lnSpcReduction="10000"/>
          </a:bodyPr>
          <a:lstStyle/>
          <a:p>
            <a:pPr algn="just"/>
            <a:r>
              <a:rPr lang="el-GR" dirty="0"/>
              <a:t>Αν κάποιος επικοινωνήσει μαζί σας μέσω της πλατφόρμας, θα σας εμφανιστεί μήνυμα στην επιλογή </a:t>
            </a:r>
            <a:r>
              <a:rPr lang="en-US" b="1" dirty="0"/>
              <a:t>Notifications</a:t>
            </a:r>
            <a:r>
              <a:rPr lang="el-GR" dirty="0"/>
              <a:t>, όπως στη διπλανή εικόνα. </a:t>
            </a:r>
          </a:p>
          <a:p>
            <a:pPr algn="just"/>
            <a:r>
              <a:rPr lang="el-GR" dirty="0"/>
              <a:t>Αν είναι πρόσκληση για το πρόγραμμα που επιθυμείτε, απλά την αποδέχεστε και εμφανίζεστε ως μέλος στο </a:t>
            </a:r>
            <a:r>
              <a:rPr lang="en-US" b="1" dirty="0" err="1"/>
              <a:t>Twinspace</a:t>
            </a:r>
            <a:r>
              <a:rPr lang="en-US" dirty="0"/>
              <a:t> </a:t>
            </a:r>
            <a:r>
              <a:rPr lang="el-GR" dirty="0"/>
              <a:t>του προγράμματος. Αυτό είναι το βασικό μέρος εργασίας εσάς και των μαθητών σας το οποίο θα επισκέπτεστε καθημερινά. </a:t>
            </a:r>
          </a:p>
        </p:txBody>
      </p:sp>
    </p:spTree>
    <p:extLst>
      <p:ext uri="{BB962C8B-B14F-4D97-AF65-F5344CB8AC3E}">
        <p14:creationId xmlns:p14="http://schemas.microsoft.com/office/powerpoint/2010/main" val="372661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C8518-0720-49E8-97FA-362B3C238BB9}"/>
              </a:ext>
            </a:extLst>
          </p:cNvPr>
          <p:cNvSpPr>
            <a:spLocks noGrp="1"/>
          </p:cNvSpPr>
          <p:nvPr>
            <p:ph type="title"/>
          </p:nvPr>
        </p:nvSpPr>
        <p:spPr/>
        <p:txBody>
          <a:bodyPr/>
          <a:lstStyle/>
          <a:p>
            <a:r>
              <a:rPr lang="el-GR" b="1" dirty="0"/>
              <a:t>Τρόπος εργασίας σε ένα </a:t>
            </a:r>
            <a:r>
              <a:rPr lang="en-US" b="1" dirty="0" err="1"/>
              <a:t>Twinspace</a:t>
            </a:r>
            <a:endParaRPr lang="el-GR" b="1" dirty="0"/>
          </a:p>
        </p:txBody>
      </p:sp>
      <p:sp>
        <p:nvSpPr>
          <p:cNvPr id="4" name="Θέση περιεχομένου 3">
            <a:extLst>
              <a:ext uri="{FF2B5EF4-FFF2-40B4-BE49-F238E27FC236}">
                <a16:creationId xmlns:a16="http://schemas.microsoft.com/office/drawing/2014/main" id="{64982FE1-558B-41FE-B1D5-398CF0FB9D3F}"/>
              </a:ext>
            </a:extLst>
          </p:cNvPr>
          <p:cNvSpPr>
            <a:spLocks noGrp="1"/>
          </p:cNvSpPr>
          <p:nvPr>
            <p:ph sz="half" idx="2"/>
          </p:nvPr>
        </p:nvSpPr>
        <p:spPr/>
        <p:txBody>
          <a:bodyPr/>
          <a:lstStyle/>
          <a:p>
            <a:pPr algn="just"/>
            <a:r>
              <a:rPr lang="el-GR" dirty="0"/>
              <a:t>Μπαίνοντας λοιπόν στο χώρο εργασίας του προγράμματος, αν επιλέξετε </a:t>
            </a:r>
            <a:r>
              <a:rPr lang="en-US" b="1" dirty="0"/>
              <a:t>Pages</a:t>
            </a:r>
            <a:r>
              <a:rPr lang="el-GR" dirty="0"/>
              <a:t> θα σας εμφανίσει όλες τις σελίδες του προγράμματος. Σε αυτές τις σελίδες θα αναρτώνται φωτογραφίες (τεκμήρια) από κάθε δραστηριότητα που θα κάνουν οι μαθητές σε ειδικούς πίνακες (</a:t>
            </a:r>
            <a:r>
              <a:rPr lang="en-US" dirty="0" err="1"/>
              <a:t>twinboards</a:t>
            </a:r>
            <a:r>
              <a:rPr lang="en-US" dirty="0"/>
              <a:t>). </a:t>
            </a:r>
            <a:endParaRPr lang="el-GR" dirty="0"/>
          </a:p>
        </p:txBody>
      </p:sp>
      <p:pic>
        <p:nvPicPr>
          <p:cNvPr id="10" name="Θέση περιεχομένου 9">
            <a:extLst>
              <a:ext uri="{FF2B5EF4-FFF2-40B4-BE49-F238E27FC236}">
                <a16:creationId xmlns:a16="http://schemas.microsoft.com/office/drawing/2014/main" id="{B08AF7CB-FAAA-4FE5-BA62-6493C882DC22}"/>
              </a:ext>
            </a:extLst>
          </p:cNvPr>
          <p:cNvPicPr>
            <a:picLocks noGrp="1" noChangeAspect="1"/>
          </p:cNvPicPr>
          <p:nvPr>
            <p:ph sz="half" idx="1"/>
          </p:nvPr>
        </p:nvPicPr>
        <p:blipFill>
          <a:blip r:embed="rId2"/>
          <a:stretch>
            <a:fillRect/>
          </a:stretch>
        </p:blipFill>
        <p:spPr>
          <a:xfrm>
            <a:off x="224550" y="1843968"/>
            <a:ext cx="3459554" cy="1786238"/>
          </a:xfrm>
        </p:spPr>
      </p:pic>
      <p:pic>
        <p:nvPicPr>
          <p:cNvPr id="12" name="Εικόνα 11">
            <a:extLst>
              <a:ext uri="{FF2B5EF4-FFF2-40B4-BE49-F238E27FC236}">
                <a16:creationId xmlns:a16="http://schemas.microsoft.com/office/drawing/2014/main" id="{73936B09-4296-411B-885A-BC1284F28466}"/>
              </a:ext>
            </a:extLst>
          </p:cNvPr>
          <p:cNvPicPr>
            <a:picLocks noChangeAspect="1"/>
          </p:cNvPicPr>
          <p:nvPr/>
        </p:nvPicPr>
        <p:blipFill>
          <a:blip r:embed="rId3"/>
          <a:stretch>
            <a:fillRect/>
          </a:stretch>
        </p:blipFill>
        <p:spPr>
          <a:xfrm>
            <a:off x="3777930" y="1800237"/>
            <a:ext cx="2677962" cy="4223152"/>
          </a:xfrm>
          <a:prstGeom prst="rect">
            <a:avLst/>
          </a:prstGeom>
        </p:spPr>
      </p:pic>
    </p:spTree>
    <p:extLst>
      <p:ext uri="{BB962C8B-B14F-4D97-AF65-F5344CB8AC3E}">
        <p14:creationId xmlns:p14="http://schemas.microsoft.com/office/powerpoint/2010/main" val="513204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26A6D4-9C12-4CD9-AF13-82D143C8D29E}"/>
              </a:ext>
            </a:extLst>
          </p:cNvPr>
          <p:cNvSpPr>
            <a:spLocks noGrp="1"/>
          </p:cNvSpPr>
          <p:nvPr>
            <p:ph type="title"/>
          </p:nvPr>
        </p:nvSpPr>
        <p:spPr/>
        <p:txBody>
          <a:bodyPr/>
          <a:lstStyle/>
          <a:p>
            <a:r>
              <a:rPr lang="el-GR" b="1" dirty="0"/>
              <a:t>Πώς χειρίζομαι ένα </a:t>
            </a:r>
            <a:r>
              <a:rPr lang="en-US" b="1" dirty="0" err="1"/>
              <a:t>Twinboard</a:t>
            </a:r>
            <a:endParaRPr lang="el-GR" b="1" dirty="0"/>
          </a:p>
        </p:txBody>
      </p:sp>
      <p:sp>
        <p:nvSpPr>
          <p:cNvPr id="4" name="Θέση περιεχομένου 3">
            <a:extLst>
              <a:ext uri="{FF2B5EF4-FFF2-40B4-BE49-F238E27FC236}">
                <a16:creationId xmlns:a16="http://schemas.microsoft.com/office/drawing/2014/main" id="{73413B4E-6715-483E-9703-F79829160393}"/>
              </a:ext>
            </a:extLst>
          </p:cNvPr>
          <p:cNvSpPr>
            <a:spLocks noGrp="1"/>
          </p:cNvSpPr>
          <p:nvPr>
            <p:ph sz="half" idx="2"/>
          </p:nvPr>
        </p:nvSpPr>
        <p:spPr/>
        <p:txBody>
          <a:bodyPr/>
          <a:lstStyle/>
          <a:p>
            <a:pPr algn="just"/>
            <a:r>
              <a:rPr lang="el-GR" dirty="0"/>
              <a:t>Για παράδειγμα, τώρα βρισκόμαστε στη σελίδα με το συμπληρωματικό υλικό κάθε συμμετέχοντα. Αν θέλουμε να κάνουμε κάποια ανάρτηση, πατάμε το κουμπί </a:t>
            </a:r>
            <a:r>
              <a:rPr lang="en-US" b="1" dirty="0"/>
              <a:t>Add Item</a:t>
            </a:r>
            <a:r>
              <a:rPr lang="en-US" dirty="0"/>
              <a:t>. </a:t>
            </a:r>
            <a:endParaRPr lang="el-GR" dirty="0"/>
          </a:p>
        </p:txBody>
      </p:sp>
      <p:pic>
        <p:nvPicPr>
          <p:cNvPr id="10" name="Θέση περιεχομένου 9">
            <a:extLst>
              <a:ext uri="{FF2B5EF4-FFF2-40B4-BE49-F238E27FC236}">
                <a16:creationId xmlns:a16="http://schemas.microsoft.com/office/drawing/2014/main" id="{B320F2CF-493F-4458-9D2A-3DA0DDCAA79A}"/>
              </a:ext>
            </a:extLst>
          </p:cNvPr>
          <p:cNvPicPr>
            <a:picLocks noGrp="1" noChangeAspect="1"/>
          </p:cNvPicPr>
          <p:nvPr>
            <p:ph sz="half" idx="1"/>
          </p:nvPr>
        </p:nvPicPr>
        <p:blipFill>
          <a:blip r:embed="rId2"/>
          <a:stretch>
            <a:fillRect/>
          </a:stretch>
        </p:blipFill>
        <p:spPr>
          <a:xfrm>
            <a:off x="1113183" y="2063166"/>
            <a:ext cx="5789267" cy="3060759"/>
          </a:xfrm>
        </p:spPr>
      </p:pic>
    </p:spTree>
    <p:extLst>
      <p:ext uri="{BB962C8B-B14F-4D97-AF65-F5344CB8AC3E}">
        <p14:creationId xmlns:p14="http://schemas.microsoft.com/office/powerpoint/2010/main" val="286553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062EAA-FD0A-40C2-A4E8-44D4950FC1D2}"/>
              </a:ext>
            </a:extLst>
          </p:cNvPr>
          <p:cNvSpPr>
            <a:spLocks noGrp="1"/>
          </p:cNvSpPr>
          <p:nvPr>
            <p:ph type="title"/>
          </p:nvPr>
        </p:nvSpPr>
        <p:spPr/>
        <p:txBody>
          <a:bodyPr/>
          <a:lstStyle/>
          <a:p>
            <a:r>
              <a:rPr lang="el-GR" b="1" dirty="0"/>
              <a:t>Προσθήκη εικόνας και κειμένου ανάρτησης (1)</a:t>
            </a:r>
          </a:p>
        </p:txBody>
      </p:sp>
      <p:pic>
        <p:nvPicPr>
          <p:cNvPr id="6" name="Θέση περιεχομένου 5">
            <a:extLst>
              <a:ext uri="{FF2B5EF4-FFF2-40B4-BE49-F238E27FC236}">
                <a16:creationId xmlns:a16="http://schemas.microsoft.com/office/drawing/2014/main" id="{DF60186C-0D2D-4390-A729-159125885E0E}"/>
              </a:ext>
            </a:extLst>
          </p:cNvPr>
          <p:cNvPicPr>
            <a:picLocks noGrp="1" noChangeAspect="1"/>
          </p:cNvPicPr>
          <p:nvPr>
            <p:ph sz="half" idx="1"/>
          </p:nvPr>
        </p:nvPicPr>
        <p:blipFill>
          <a:blip r:embed="rId2"/>
          <a:stretch>
            <a:fillRect/>
          </a:stretch>
        </p:blipFill>
        <p:spPr>
          <a:xfrm>
            <a:off x="331303" y="2126222"/>
            <a:ext cx="6704211" cy="3777622"/>
          </a:xfrm>
        </p:spPr>
      </p:pic>
      <p:sp>
        <p:nvSpPr>
          <p:cNvPr id="4" name="Θέση περιεχομένου 3">
            <a:extLst>
              <a:ext uri="{FF2B5EF4-FFF2-40B4-BE49-F238E27FC236}">
                <a16:creationId xmlns:a16="http://schemas.microsoft.com/office/drawing/2014/main" id="{E73AF0D4-09EB-4E0D-B1D2-011F6C407580}"/>
              </a:ext>
            </a:extLst>
          </p:cNvPr>
          <p:cNvSpPr>
            <a:spLocks noGrp="1"/>
          </p:cNvSpPr>
          <p:nvPr>
            <p:ph sz="half" idx="2"/>
          </p:nvPr>
        </p:nvSpPr>
        <p:spPr/>
        <p:txBody>
          <a:bodyPr>
            <a:normAutofit lnSpcReduction="10000"/>
          </a:bodyPr>
          <a:lstStyle/>
          <a:p>
            <a:pPr algn="just"/>
            <a:r>
              <a:rPr lang="el-GR" dirty="0"/>
              <a:t>Πατώντας την επιλογή </a:t>
            </a:r>
            <a:r>
              <a:rPr lang="en-US" b="1" dirty="0"/>
              <a:t>Add image </a:t>
            </a:r>
            <a:r>
              <a:rPr lang="el-GR" dirty="0"/>
              <a:t>θα σας εμφανιστεί πλαίσιο από όπου θα μπορέσετε να αντλήσετε την εικόνα που θέλετε να αναρτήσετε από τα αρχεία του υπολογιστή σας. </a:t>
            </a:r>
          </a:p>
          <a:p>
            <a:pPr algn="just"/>
            <a:r>
              <a:rPr lang="el-GR" dirty="0"/>
              <a:t>►Επιτρέπεται μόνο ΜΙΑ εικόνα επομένως είναι πολύ χρήσιμο να κατεβάσετε στο κινητό ή τον υπολογιστή σας το </a:t>
            </a:r>
            <a:r>
              <a:rPr lang="el-GR" dirty="0" err="1"/>
              <a:t>πρόγραμμαδημιουργίας</a:t>
            </a:r>
            <a:r>
              <a:rPr lang="el-GR" dirty="0"/>
              <a:t> </a:t>
            </a:r>
            <a:r>
              <a:rPr lang="el-GR" dirty="0" err="1"/>
              <a:t>κολάζ</a:t>
            </a:r>
            <a:r>
              <a:rPr lang="el-GR" dirty="0"/>
              <a:t> φωτογραφιών </a:t>
            </a:r>
            <a:r>
              <a:rPr lang="en-US" b="1" dirty="0"/>
              <a:t>Polish</a:t>
            </a:r>
            <a:r>
              <a:rPr lang="el-GR" dirty="0"/>
              <a:t>, το οποίο είναι το πιο εύχρηστο και δωρεάν.</a:t>
            </a:r>
          </a:p>
        </p:txBody>
      </p:sp>
    </p:spTree>
    <p:extLst>
      <p:ext uri="{BB962C8B-B14F-4D97-AF65-F5344CB8AC3E}">
        <p14:creationId xmlns:p14="http://schemas.microsoft.com/office/powerpoint/2010/main" val="331603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AFC5D9-7919-47BF-8D94-0DF0DA9FA2F6}"/>
              </a:ext>
            </a:extLst>
          </p:cNvPr>
          <p:cNvSpPr>
            <a:spLocks noGrp="1"/>
          </p:cNvSpPr>
          <p:nvPr>
            <p:ph type="title"/>
          </p:nvPr>
        </p:nvSpPr>
        <p:spPr/>
        <p:txBody>
          <a:bodyPr/>
          <a:lstStyle/>
          <a:p>
            <a:r>
              <a:rPr lang="el-GR" b="1" dirty="0"/>
              <a:t>Προσθήκη εικόνας και κειμένου ανάρτησης (2)</a:t>
            </a:r>
          </a:p>
        </p:txBody>
      </p:sp>
      <p:pic>
        <p:nvPicPr>
          <p:cNvPr id="6" name="Θέση περιεχομένου 5">
            <a:extLst>
              <a:ext uri="{FF2B5EF4-FFF2-40B4-BE49-F238E27FC236}">
                <a16:creationId xmlns:a16="http://schemas.microsoft.com/office/drawing/2014/main" id="{D0BACE0F-8CA8-4D4A-8549-2AF33AE11CE2}"/>
              </a:ext>
            </a:extLst>
          </p:cNvPr>
          <p:cNvPicPr>
            <a:picLocks noGrp="1" noChangeAspect="1"/>
          </p:cNvPicPr>
          <p:nvPr>
            <p:ph sz="half" idx="1"/>
          </p:nvPr>
        </p:nvPicPr>
        <p:blipFill>
          <a:blip r:embed="rId2"/>
          <a:stretch>
            <a:fillRect/>
          </a:stretch>
        </p:blipFill>
        <p:spPr>
          <a:xfrm>
            <a:off x="839599" y="2126222"/>
            <a:ext cx="6062851" cy="3777622"/>
          </a:xfrm>
        </p:spPr>
      </p:pic>
      <p:sp>
        <p:nvSpPr>
          <p:cNvPr id="4" name="Θέση περιεχομένου 3">
            <a:extLst>
              <a:ext uri="{FF2B5EF4-FFF2-40B4-BE49-F238E27FC236}">
                <a16:creationId xmlns:a16="http://schemas.microsoft.com/office/drawing/2014/main" id="{49EA3B29-E0F3-43FB-939F-8C9E57BC5E74}"/>
              </a:ext>
            </a:extLst>
          </p:cNvPr>
          <p:cNvSpPr>
            <a:spLocks noGrp="1"/>
          </p:cNvSpPr>
          <p:nvPr>
            <p:ph sz="half" idx="2"/>
          </p:nvPr>
        </p:nvSpPr>
        <p:spPr/>
        <p:txBody>
          <a:bodyPr>
            <a:normAutofit fontScale="92500" lnSpcReduction="10000"/>
          </a:bodyPr>
          <a:lstStyle/>
          <a:p>
            <a:pPr algn="just"/>
            <a:r>
              <a:rPr lang="el-GR" dirty="0"/>
              <a:t>Πατώντας την επιλογή </a:t>
            </a:r>
            <a:r>
              <a:rPr lang="en-US" b="1" dirty="0"/>
              <a:t>Add media </a:t>
            </a:r>
            <a:r>
              <a:rPr lang="el-GR" dirty="0"/>
              <a:t>η σελίδα σας επιτρέπει να επισυνάψετε τη φωτογραφία που θέλετε με διπλό κλικ.</a:t>
            </a:r>
          </a:p>
          <a:p>
            <a:pPr algn="just"/>
            <a:r>
              <a:rPr lang="el-GR" dirty="0"/>
              <a:t>► Προσοχή στην επιλογή </a:t>
            </a:r>
            <a:r>
              <a:rPr lang="el-GR" b="1" dirty="0"/>
              <a:t>Τίτλος</a:t>
            </a:r>
            <a:r>
              <a:rPr lang="el-GR" dirty="0"/>
              <a:t> να γράφετε πάντα το ονοματεπώνυμό σας καθώς και το όνομα του σχολείου σας για να φαίνεται ποιος κάνει την ανάρτηση. </a:t>
            </a:r>
          </a:p>
          <a:p>
            <a:pPr algn="just"/>
            <a:r>
              <a:rPr lang="el-GR" dirty="0"/>
              <a:t>Τέλος στην περιγραφή γράφετε τα σχόλια της εικόνας που επισυνάψατε και πατάτε </a:t>
            </a:r>
            <a:r>
              <a:rPr lang="en-US" b="1" dirty="0"/>
              <a:t>Save</a:t>
            </a:r>
            <a:r>
              <a:rPr lang="en-US" dirty="0"/>
              <a:t> </a:t>
            </a:r>
            <a:r>
              <a:rPr lang="el-GR" dirty="0"/>
              <a:t>για να δημοσιευθεί η ανάρτηση στο </a:t>
            </a:r>
            <a:r>
              <a:rPr lang="en-US" dirty="0" err="1"/>
              <a:t>Twinboard</a:t>
            </a:r>
            <a:r>
              <a:rPr lang="en-US" dirty="0"/>
              <a:t>.</a:t>
            </a:r>
            <a:endParaRPr lang="el-GR" dirty="0"/>
          </a:p>
        </p:txBody>
      </p:sp>
    </p:spTree>
    <p:extLst>
      <p:ext uri="{BB962C8B-B14F-4D97-AF65-F5344CB8AC3E}">
        <p14:creationId xmlns:p14="http://schemas.microsoft.com/office/powerpoint/2010/main" val="4075587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FAA98-B0F7-466F-8CE1-C3CC3849D006}"/>
              </a:ext>
            </a:extLst>
          </p:cNvPr>
          <p:cNvSpPr>
            <a:spLocks noGrp="1"/>
          </p:cNvSpPr>
          <p:nvPr>
            <p:ph type="title"/>
          </p:nvPr>
        </p:nvSpPr>
        <p:spPr/>
        <p:txBody>
          <a:bodyPr/>
          <a:lstStyle/>
          <a:p>
            <a:r>
              <a:rPr lang="el-GR" b="1" dirty="0"/>
              <a:t>Προσωπικά δεδομένα μαθητών και συναίνεση γονέων</a:t>
            </a:r>
          </a:p>
        </p:txBody>
      </p:sp>
      <p:pic>
        <p:nvPicPr>
          <p:cNvPr id="6" name="Θέση περιεχομένου 5">
            <a:extLst>
              <a:ext uri="{FF2B5EF4-FFF2-40B4-BE49-F238E27FC236}">
                <a16:creationId xmlns:a16="http://schemas.microsoft.com/office/drawing/2014/main" id="{04280038-60C4-4245-BB37-E5D1526544F1}"/>
              </a:ext>
            </a:extLst>
          </p:cNvPr>
          <p:cNvPicPr>
            <a:picLocks noGrp="1" noChangeAspect="1"/>
          </p:cNvPicPr>
          <p:nvPr>
            <p:ph sz="half" idx="1"/>
          </p:nvPr>
        </p:nvPicPr>
        <p:blipFill>
          <a:blip r:embed="rId2"/>
          <a:stretch>
            <a:fillRect/>
          </a:stretch>
        </p:blipFill>
        <p:spPr>
          <a:xfrm>
            <a:off x="3295967" y="2133600"/>
            <a:ext cx="2899729" cy="3778250"/>
          </a:xfrm>
        </p:spPr>
      </p:pic>
      <p:sp>
        <p:nvSpPr>
          <p:cNvPr id="4" name="Θέση περιεχομένου 3">
            <a:extLst>
              <a:ext uri="{FF2B5EF4-FFF2-40B4-BE49-F238E27FC236}">
                <a16:creationId xmlns:a16="http://schemas.microsoft.com/office/drawing/2014/main" id="{40605B5D-D7AB-45F4-AE9E-3E35A2F35E93}"/>
              </a:ext>
            </a:extLst>
          </p:cNvPr>
          <p:cNvSpPr>
            <a:spLocks noGrp="1"/>
          </p:cNvSpPr>
          <p:nvPr>
            <p:ph sz="half" idx="2"/>
          </p:nvPr>
        </p:nvSpPr>
        <p:spPr/>
        <p:txBody>
          <a:bodyPr>
            <a:normAutofit fontScale="92500" lnSpcReduction="20000"/>
          </a:bodyPr>
          <a:lstStyle/>
          <a:p>
            <a:pPr algn="just"/>
            <a:r>
              <a:rPr lang="el-GR" dirty="0"/>
              <a:t>Πριν ξεκινήσετε το πρόγραμμα 1</a:t>
            </a:r>
            <a:r>
              <a:rPr lang="el-GR" baseline="30000" dirty="0"/>
              <a:t>ον</a:t>
            </a:r>
            <a:r>
              <a:rPr lang="el-GR" dirty="0"/>
              <a:t> ενημερώνετε το σχολείο σας για να γραφτεί το σχετικό πρακτικό και 2</a:t>
            </a:r>
            <a:r>
              <a:rPr lang="el-GR" baseline="30000" dirty="0"/>
              <a:t>ον</a:t>
            </a:r>
            <a:r>
              <a:rPr lang="el-GR" dirty="0"/>
              <a:t> προετοιμάζετε ένα έγγραφο για τους γονείς των μαθητών στο οποίο τους ενημερώνετε για το τι περιλαμβάνει το πρόγραμμα που θα συμμετάσχουν τα παιδιά τους αλλά και τους ζητάτε την συναίνεσή τους για την ανάρτηση φωτογραφιών με καλυμμένα πρόσωπα στην πλατφόρμα </a:t>
            </a:r>
            <a:r>
              <a:rPr lang="en-US" dirty="0" err="1"/>
              <a:t>esep</a:t>
            </a:r>
            <a:r>
              <a:rPr lang="en-US" dirty="0"/>
              <a:t>. </a:t>
            </a:r>
            <a:r>
              <a:rPr lang="el-GR" dirty="0"/>
              <a:t>Φωτογραφία με τις υπογεγραμμένες υπεύθυνες δηλώσεις των γονέων (με σβησμένα τα προσωπικά τους στοιχεία) αναρτάται πάντα στη σελίδα </a:t>
            </a:r>
            <a:r>
              <a:rPr lang="en-US" b="1" dirty="0"/>
              <a:t>Parents permits. </a:t>
            </a:r>
            <a:endParaRPr lang="el-GR" b="1" dirty="0"/>
          </a:p>
        </p:txBody>
      </p:sp>
    </p:spTree>
    <p:extLst>
      <p:ext uri="{BB962C8B-B14F-4D97-AF65-F5344CB8AC3E}">
        <p14:creationId xmlns:p14="http://schemas.microsoft.com/office/powerpoint/2010/main" val="3670599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EFB905-AC52-458E-B225-F669FA6D9F67}"/>
              </a:ext>
            </a:extLst>
          </p:cNvPr>
          <p:cNvSpPr>
            <a:spLocks noGrp="1"/>
          </p:cNvSpPr>
          <p:nvPr>
            <p:ph type="title"/>
          </p:nvPr>
        </p:nvSpPr>
        <p:spPr/>
        <p:txBody>
          <a:bodyPr/>
          <a:lstStyle/>
          <a:p>
            <a:r>
              <a:rPr lang="el-GR" b="1" dirty="0"/>
              <a:t>Διαμοιρασμός εργασιών και ενεργός συμμετοχή</a:t>
            </a:r>
          </a:p>
        </p:txBody>
      </p:sp>
      <p:pic>
        <p:nvPicPr>
          <p:cNvPr id="6" name="Θέση περιεχομένου 5">
            <a:extLst>
              <a:ext uri="{FF2B5EF4-FFF2-40B4-BE49-F238E27FC236}">
                <a16:creationId xmlns:a16="http://schemas.microsoft.com/office/drawing/2014/main" id="{88643ECB-7F29-4F66-934B-A840F0EF8A97}"/>
              </a:ext>
            </a:extLst>
          </p:cNvPr>
          <p:cNvPicPr>
            <a:picLocks noGrp="1" noChangeAspect="1"/>
          </p:cNvPicPr>
          <p:nvPr>
            <p:ph sz="half" idx="1"/>
          </p:nvPr>
        </p:nvPicPr>
        <p:blipFill>
          <a:blip r:embed="rId2"/>
          <a:stretch>
            <a:fillRect/>
          </a:stretch>
        </p:blipFill>
        <p:spPr>
          <a:xfrm>
            <a:off x="3295967" y="2133600"/>
            <a:ext cx="2899729" cy="3778250"/>
          </a:xfrm>
        </p:spPr>
      </p:pic>
      <p:sp>
        <p:nvSpPr>
          <p:cNvPr id="4" name="Θέση περιεχομένου 3">
            <a:extLst>
              <a:ext uri="{FF2B5EF4-FFF2-40B4-BE49-F238E27FC236}">
                <a16:creationId xmlns:a16="http://schemas.microsoft.com/office/drawing/2014/main" id="{2A728A3A-4A64-47BB-A11D-E546461C78AF}"/>
              </a:ext>
            </a:extLst>
          </p:cNvPr>
          <p:cNvSpPr>
            <a:spLocks noGrp="1"/>
          </p:cNvSpPr>
          <p:nvPr>
            <p:ph sz="half" idx="2"/>
          </p:nvPr>
        </p:nvSpPr>
        <p:spPr/>
        <p:txBody>
          <a:bodyPr>
            <a:normAutofit lnSpcReduction="10000"/>
          </a:bodyPr>
          <a:lstStyle/>
          <a:p>
            <a:pPr algn="just"/>
            <a:r>
              <a:rPr lang="el-GR" dirty="0"/>
              <a:t>Η έννοια του συνεργατικού προγράμματος είναι ότι όλοι οι συμμετέχοντες και όχι μόνο οι ιδρυτές «χτίζουν» το εν λόγω πρόγραμμα. Συνεπώς, για να αποδείξετε την ενεργό συμμετοχή σας θα πρέπει να προσφερθείτε να κάνετε για παράδειγμα ένα ερωτηματολόγιο που θα απαντηθεί από τους μαθητές όλων των χωρών, ή ένα συνεργατικό βίντεο ή οτιδήποτε άλλο χρειαστεί κατά τη διάρκεια του προγράμματος.</a:t>
            </a:r>
          </a:p>
        </p:txBody>
      </p:sp>
    </p:spTree>
    <p:extLst>
      <p:ext uri="{BB962C8B-B14F-4D97-AF65-F5344CB8AC3E}">
        <p14:creationId xmlns:p14="http://schemas.microsoft.com/office/powerpoint/2010/main" val="242999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02DEC-30C0-4F15-A141-EDC14C87DBFA}"/>
              </a:ext>
            </a:extLst>
          </p:cNvPr>
          <p:cNvSpPr>
            <a:spLocks noGrp="1"/>
          </p:cNvSpPr>
          <p:nvPr>
            <p:ph type="title"/>
          </p:nvPr>
        </p:nvSpPr>
        <p:spPr/>
        <p:txBody>
          <a:bodyPr/>
          <a:lstStyle/>
          <a:p>
            <a:r>
              <a:rPr lang="el-GR" b="1" dirty="0"/>
              <a:t>Διάχυση προγράμματος</a:t>
            </a:r>
          </a:p>
        </p:txBody>
      </p:sp>
      <p:pic>
        <p:nvPicPr>
          <p:cNvPr id="6" name="Θέση περιεχομένου 5">
            <a:extLst>
              <a:ext uri="{FF2B5EF4-FFF2-40B4-BE49-F238E27FC236}">
                <a16:creationId xmlns:a16="http://schemas.microsoft.com/office/drawing/2014/main" id="{D38DCA29-EDFE-449A-B6B3-17BAF9685FCB}"/>
              </a:ext>
            </a:extLst>
          </p:cNvPr>
          <p:cNvPicPr>
            <a:picLocks noGrp="1" noChangeAspect="1"/>
          </p:cNvPicPr>
          <p:nvPr>
            <p:ph sz="half" idx="1"/>
          </p:nvPr>
        </p:nvPicPr>
        <p:blipFill>
          <a:blip r:embed="rId2"/>
          <a:stretch>
            <a:fillRect/>
          </a:stretch>
        </p:blipFill>
        <p:spPr>
          <a:xfrm>
            <a:off x="400730" y="2126222"/>
            <a:ext cx="6580881" cy="3777622"/>
          </a:xfrm>
        </p:spPr>
      </p:pic>
      <p:sp>
        <p:nvSpPr>
          <p:cNvPr id="4" name="Θέση περιεχομένου 3">
            <a:extLst>
              <a:ext uri="{FF2B5EF4-FFF2-40B4-BE49-F238E27FC236}">
                <a16:creationId xmlns:a16="http://schemas.microsoft.com/office/drawing/2014/main" id="{E2195C01-12FD-4817-B83F-6C463AC83C03}"/>
              </a:ext>
            </a:extLst>
          </p:cNvPr>
          <p:cNvSpPr>
            <a:spLocks noGrp="1"/>
          </p:cNvSpPr>
          <p:nvPr>
            <p:ph sz="half" idx="2"/>
          </p:nvPr>
        </p:nvSpPr>
        <p:spPr/>
        <p:txBody>
          <a:bodyPr>
            <a:normAutofit fontScale="92500" lnSpcReduction="20000"/>
          </a:bodyPr>
          <a:lstStyle/>
          <a:p>
            <a:pPr algn="just"/>
            <a:r>
              <a:rPr lang="el-GR" dirty="0"/>
              <a:t>Καθ’ όλη τη διάρκεια της χρονιάς θα πρέπει να έχετε στο νου σας να μοιράζεστε τις δραστηριότητες του προγράμματος με την υπόλοιπη εκπαιδευτική κοινότητα και όχι να τις περιορίζετε μόνο στην τάξη με την οποία το δουλεύετε. Δείξτε τη δουλειά σας σε πίνακες ανακοινώσεων, στην ιστοσελίδα του σχολείου, στην </a:t>
            </a:r>
            <a:r>
              <a:rPr lang="en-US" dirty="0"/>
              <a:t>e-me/e-class</a:t>
            </a:r>
            <a:r>
              <a:rPr lang="el-GR" dirty="0"/>
              <a:t>, σε μαθητικά ή εκπαιδευτικά συνέδρια. Κάντε ενημερωτικές συναντήσεις με γονείς ή φορείς της τοπικής κοινωνίας και γενικά βγάλτε το πρόγραμμα έξω από τους τέσσερις τοίχους της τάξης σας.</a:t>
            </a:r>
          </a:p>
        </p:txBody>
      </p:sp>
    </p:spTree>
    <p:extLst>
      <p:ext uri="{BB962C8B-B14F-4D97-AF65-F5344CB8AC3E}">
        <p14:creationId xmlns:p14="http://schemas.microsoft.com/office/powerpoint/2010/main" val="231165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CAD8FE-A3F9-4A16-B846-E66D15893F82}"/>
              </a:ext>
            </a:extLst>
          </p:cNvPr>
          <p:cNvSpPr>
            <a:spLocks noGrp="1"/>
          </p:cNvSpPr>
          <p:nvPr>
            <p:ph type="title"/>
          </p:nvPr>
        </p:nvSpPr>
        <p:spPr/>
        <p:txBody>
          <a:bodyPr/>
          <a:lstStyle/>
          <a:p>
            <a:r>
              <a:rPr lang="el-GR" b="1" dirty="0"/>
              <a:t>Αίτηση για ετικέτα ποιότητας</a:t>
            </a:r>
          </a:p>
        </p:txBody>
      </p:sp>
      <p:pic>
        <p:nvPicPr>
          <p:cNvPr id="6" name="Θέση περιεχομένου 5">
            <a:extLst>
              <a:ext uri="{FF2B5EF4-FFF2-40B4-BE49-F238E27FC236}">
                <a16:creationId xmlns:a16="http://schemas.microsoft.com/office/drawing/2014/main" id="{2769515B-5D9B-4C16-B259-4168B0BBF731}"/>
              </a:ext>
            </a:extLst>
          </p:cNvPr>
          <p:cNvPicPr>
            <a:picLocks noGrp="1" noChangeAspect="1"/>
          </p:cNvPicPr>
          <p:nvPr>
            <p:ph sz="half" idx="1"/>
          </p:nvPr>
        </p:nvPicPr>
        <p:blipFill>
          <a:blip r:embed="rId2"/>
          <a:stretch>
            <a:fillRect/>
          </a:stretch>
        </p:blipFill>
        <p:spPr>
          <a:xfrm>
            <a:off x="237617" y="2126222"/>
            <a:ext cx="6664834" cy="2803743"/>
          </a:xfrm>
        </p:spPr>
      </p:pic>
      <p:sp>
        <p:nvSpPr>
          <p:cNvPr id="4" name="Θέση περιεχομένου 3">
            <a:extLst>
              <a:ext uri="{FF2B5EF4-FFF2-40B4-BE49-F238E27FC236}">
                <a16:creationId xmlns:a16="http://schemas.microsoft.com/office/drawing/2014/main" id="{F14310A6-F896-4BF3-B033-3C8614710C6A}"/>
              </a:ext>
            </a:extLst>
          </p:cNvPr>
          <p:cNvSpPr>
            <a:spLocks noGrp="1"/>
          </p:cNvSpPr>
          <p:nvPr>
            <p:ph sz="half" idx="2"/>
          </p:nvPr>
        </p:nvSpPr>
        <p:spPr/>
        <p:txBody>
          <a:bodyPr/>
          <a:lstStyle/>
          <a:p>
            <a:pPr algn="just"/>
            <a:r>
              <a:rPr lang="el-GR" dirty="0"/>
              <a:t>Από την επιλογή </a:t>
            </a:r>
            <a:r>
              <a:rPr lang="en-US" b="1" dirty="0"/>
              <a:t>Dashboard</a:t>
            </a:r>
            <a:r>
              <a:rPr lang="el-GR" b="1" dirty="0"/>
              <a:t> </a:t>
            </a:r>
            <a:r>
              <a:rPr lang="el-GR" dirty="0"/>
              <a:t>μπορείτε, μόλις ανοίξουν οι σχετικές ημερομηνίες, να κάνετε αίτηση για βράβευση του προγράμματος σας για την Εθνική Ετικέτα Ποιότητας. Αν καταφέρετε και τη λάβετε τότε το έργο σας αυτόματα και χωρίς δική σας αίτηση θα εξεταστεί και για την Ευρωπαϊκή Ετικέτα Ποιότητας. Οδηγίες για τη σωστή συμπλήρωση της αίτησης θα σας δοθούν σε ξεχωριστό αρχείο. </a:t>
            </a:r>
          </a:p>
        </p:txBody>
      </p:sp>
    </p:spTree>
    <p:extLst>
      <p:ext uri="{BB962C8B-B14F-4D97-AF65-F5344CB8AC3E}">
        <p14:creationId xmlns:p14="http://schemas.microsoft.com/office/powerpoint/2010/main" val="2673649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D3AF40-C3A1-41EF-8829-EA74E9ECA704}"/>
              </a:ext>
            </a:extLst>
          </p:cNvPr>
          <p:cNvSpPr>
            <a:spLocks noGrp="1"/>
          </p:cNvSpPr>
          <p:nvPr>
            <p:ph type="title"/>
          </p:nvPr>
        </p:nvSpPr>
        <p:spPr/>
        <p:txBody>
          <a:bodyPr/>
          <a:lstStyle/>
          <a:p>
            <a:r>
              <a:rPr lang="el-GR" b="1" dirty="0"/>
              <a:t>Αναζήτηση στο διαδίκτυο</a:t>
            </a:r>
          </a:p>
        </p:txBody>
      </p:sp>
      <p:pic>
        <p:nvPicPr>
          <p:cNvPr id="6" name="Θέση περιεχομένου 5">
            <a:extLst>
              <a:ext uri="{FF2B5EF4-FFF2-40B4-BE49-F238E27FC236}">
                <a16:creationId xmlns:a16="http://schemas.microsoft.com/office/drawing/2014/main" id="{2D547447-334D-433B-B5B4-7A5BE9ADBF2A}"/>
              </a:ext>
            </a:extLst>
          </p:cNvPr>
          <p:cNvPicPr>
            <a:picLocks noGrp="1" noChangeAspect="1"/>
          </p:cNvPicPr>
          <p:nvPr>
            <p:ph sz="half" idx="1"/>
          </p:nvPr>
        </p:nvPicPr>
        <p:blipFill>
          <a:blip r:embed="rId2"/>
          <a:stretch>
            <a:fillRect/>
          </a:stretch>
        </p:blipFill>
        <p:spPr>
          <a:xfrm>
            <a:off x="1664439" y="2126222"/>
            <a:ext cx="5238011" cy="3223836"/>
          </a:xfrm>
        </p:spPr>
      </p:pic>
      <p:sp>
        <p:nvSpPr>
          <p:cNvPr id="4" name="Θέση περιεχομένου 3">
            <a:extLst>
              <a:ext uri="{FF2B5EF4-FFF2-40B4-BE49-F238E27FC236}">
                <a16:creationId xmlns:a16="http://schemas.microsoft.com/office/drawing/2014/main" id="{0B6A8CAE-1F40-43ED-82D0-D4043C37F409}"/>
              </a:ext>
            </a:extLst>
          </p:cNvPr>
          <p:cNvSpPr>
            <a:spLocks noGrp="1"/>
          </p:cNvSpPr>
          <p:nvPr>
            <p:ph sz="half" idx="2"/>
          </p:nvPr>
        </p:nvSpPr>
        <p:spPr/>
        <p:txBody>
          <a:bodyPr/>
          <a:lstStyle/>
          <a:p>
            <a:pPr algn="just"/>
            <a:r>
              <a:rPr lang="el-GR" dirty="0"/>
              <a:t>Με μια απλά αναζήτηση στο διαδίκτυο, επιλέγετε την 1</a:t>
            </a:r>
            <a:r>
              <a:rPr lang="el-GR" baseline="30000" dirty="0"/>
              <a:t>η</a:t>
            </a:r>
            <a:r>
              <a:rPr lang="el-GR" dirty="0"/>
              <a:t> από τις διαθέσιμες επιλογές, όπως φαίνεται και στη διπλανή εικόνα. </a:t>
            </a:r>
          </a:p>
        </p:txBody>
      </p:sp>
    </p:spTree>
    <p:extLst>
      <p:ext uri="{BB962C8B-B14F-4D97-AF65-F5344CB8AC3E}">
        <p14:creationId xmlns:p14="http://schemas.microsoft.com/office/powerpoint/2010/main" val="2336005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F0B725-0C2E-4E6D-9531-F8D3AE09B69A}"/>
              </a:ext>
            </a:extLst>
          </p:cNvPr>
          <p:cNvSpPr>
            <a:spLocks noGrp="1"/>
          </p:cNvSpPr>
          <p:nvPr>
            <p:ph type="title"/>
          </p:nvPr>
        </p:nvSpPr>
        <p:spPr/>
        <p:txBody>
          <a:bodyPr/>
          <a:lstStyle/>
          <a:p>
            <a:r>
              <a:rPr lang="el-GR" b="1" dirty="0"/>
              <a:t>Βεβαιώσεις και πιστοποιητικά</a:t>
            </a:r>
          </a:p>
        </p:txBody>
      </p:sp>
      <p:pic>
        <p:nvPicPr>
          <p:cNvPr id="6" name="Θέση περιεχομένου 5">
            <a:extLst>
              <a:ext uri="{FF2B5EF4-FFF2-40B4-BE49-F238E27FC236}">
                <a16:creationId xmlns:a16="http://schemas.microsoft.com/office/drawing/2014/main" id="{790B1639-B26F-4C91-9B4F-7A6C8CCCE42C}"/>
              </a:ext>
            </a:extLst>
          </p:cNvPr>
          <p:cNvPicPr>
            <a:picLocks noGrp="1" noChangeAspect="1"/>
          </p:cNvPicPr>
          <p:nvPr>
            <p:ph sz="half" idx="1"/>
          </p:nvPr>
        </p:nvPicPr>
        <p:blipFill>
          <a:blip r:embed="rId2"/>
          <a:stretch>
            <a:fillRect/>
          </a:stretch>
        </p:blipFill>
        <p:spPr>
          <a:xfrm>
            <a:off x="230289" y="2126223"/>
            <a:ext cx="6719052" cy="3777622"/>
          </a:xfrm>
        </p:spPr>
      </p:pic>
      <p:sp>
        <p:nvSpPr>
          <p:cNvPr id="4" name="Θέση περιεχομένου 3">
            <a:extLst>
              <a:ext uri="{FF2B5EF4-FFF2-40B4-BE49-F238E27FC236}">
                <a16:creationId xmlns:a16="http://schemas.microsoft.com/office/drawing/2014/main" id="{76857441-C754-4B90-B9E9-3EA31DF50B02}"/>
              </a:ext>
            </a:extLst>
          </p:cNvPr>
          <p:cNvSpPr>
            <a:spLocks noGrp="1"/>
          </p:cNvSpPr>
          <p:nvPr>
            <p:ph sz="half" idx="2"/>
          </p:nvPr>
        </p:nvSpPr>
        <p:spPr/>
        <p:txBody>
          <a:bodyPr/>
          <a:lstStyle/>
          <a:p>
            <a:pPr algn="just"/>
            <a:r>
              <a:rPr lang="el-GR" dirty="0"/>
              <a:t>Στην ίδια σελίδα με την αίτηση, ανακοινώνονται κάθε Σεπτέμβρη-Οκτώβρη τα αποτελέσματα. Πατώντας τις τρεις τελίτσες μπορείτε να εκδώσετε τόσο τη μαθητική ετικέτα ποιότητας όσο και αυτή του εκπαιδευτικού. </a:t>
            </a:r>
          </a:p>
          <a:p>
            <a:pPr algn="just"/>
            <a:r>
              <a:rPr lang="el-GR" dirty="0"/>
              <a:t>Όταν ανακοινωθούν τα αποτελέσματα εμφανίζεται μήνυμα στο </a:t>
            </a:r>
            <a:r>
              <a:rPr lang="en-US" b="1" dirty="0"/>
              <a:t>Dashboard</a:t>
            </a:r>
            <a:r>
              <a:rPr lang="en-US" dirty="0"/>
              <a:t>.</a:t>
            </a:r>
          </a:p>
          <a:p>
            <a:pPr algn="just"/>
            <a:r>
              <a:rPr lang="el-GR" dirty="0"/>
              <a:t>Καλή επιτυχία στα έργα σας!</a:t>
            </a:r>
          </a:p>
        </p:txBody>
      </p:sp>
    </p:spTree>
    <p:extLst>
      <p:ext uri="{BB962C8B-B14F-4D97-AF65-F5344CB8AC3E}">
        <p14:creationId xmlns:p14="http://schemas.microsoft.com/office/powerpoint/2010/main" val="300550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B6E3FC-3114-4E8A-B363-C360612CFD0D}"/>
              </a:ext>
            </a:extLst>
          </p:cNvPr>
          <p:cNvSpPr>
            <a:spLocks noGrp="1"/>
          </p:cNvSpPr>
          <p:nvPr>
            <p:ph type="title"/>
          </p:nvPr>
        </p:nvSpPr>
        <p:spPr/>
        <p:txBody>
          <a:bodyPr/>
          <a:lstStyle/>
          <a:p>
            <a:r>
              <a:rPr lang="el-GR" b="1" dirty="0"/>
              <a:t>Ευχαριστώ για την προσοχή σας!</a:t>
            </a:r>
          </a:p>
        </p:txBody>
      </p:sp>
      <p:pic>
        <p:nvPicPr>
          <p:cNvPr id="5" name="Θέση περιεχομένου 4">
            <a:extLst>
              <a:ext uri="{FF2B5EF4-FFF2-40B4-BE49-F238E27FC236}">
                <a16:creationId xmlns:a16="http://schemas.microsoft.com/office/drawing/2014/main" id="{BB6BB17E-6D0C-482C-BDA6-54132F310D71}"/>
              </a:ext>
            </a:extLst>
          </p:cNvPr>
          <p:cNvPicPr>
            <a:picLocks noGrp="1" noChangeAspect="1"/>
          </p:cNvPicPr>
          <p:nvPr>
            <p:ph idx="1"/>
          </p:nvPr>
        </p:nvPicPr>
        <p:blipFill>
          <a:blip r:embed="rId2"/>
          <a:stretch>
            <a:fillRect/>
          </a:stretch>
        </p:blipFill>
        <p:spPr>
          <a:xfrm>
            <a:off x="3177292" y="1590905"/>
            <a:ext cx="6421783" cy="4281189"/>
          </a:xfrm>
        </p:spPr>
      </p:pic>
    </p:spTree>
    <p:extLst>
      <p:ext uri="{BB962C8B-B14F-4D97-AF65-F5344CB8AC3E}">
        <p14:creationId xmlns:p14="http://schemas.microsoft.com/office/powerpoint/2010/main" val="1042479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234CB6-A3C7-4280-9636-98AD0AD56499}"/>
              </a:ext>
            </a:extLst>
          </p:cNvPr>
          <p:cNvSpPr>
            <a:spLocks noGrp="1"/>
          </p:cNvSpPr>
          <p:nvPr>
            <p:ph type="title"/>
          </p:nvPr>
        </p:nvSpPr>
        <p:spPr/>
        <p:txBody>
          <a:bodyPr/>
          <a:lstStyle/>
          <a:p>
            <a:pPr algn="just"/>
            <a:r>
              <a:rPr lang="el-GR" b="1" dirty="0"/>
              <a:t>Είσοδος για εγγεγραμμένους χρήστες</a:t>
            </a:r>
          </a:p>
        </p:txBody>
      </p:sp>
      <p:pic>
        <p:nvPicPr>
          <p:cNvPr id="6" name="Θέση περιεχομένου 5">
            <a:extLst>
              <a:ext uri="{FF2B5EF4-FFF2-40B4-BE49-F238E27FC236}">
                <a16:creationId xmlns:a16="http://schemas.microsoft.com/office/drawing/2014/main" id="{5726B1EC-7E16-4828-8FBE-0EAEF21AB677}"/>
              </a:ext>
            </a:extLst>
          </p:cNvPr>
          <p:cNvPicPr>
            <a:picLocks noGrp="1" noChangeAspect="1"/>
          </p:cNvPicPr>
          <p:nvPr>
            <p:ph sz="half" idx="1"/>
          </p:nvPr>
        </p:nvPicPr>
        <p:blipFill>
          <a:blip r:embed="rId2"/>
          <a:stretch>
            <a:fillRect/>
          </a:stretch>
        </p:blipFill>
        <p:spPr>
          <a:xfrm>
            <a:off x="507695" y="2126222"/>
            <a:ext cx="6394755" cy="2861557"/>
          </a:xfrm>
        </p:spPr>
      </p:pic>
      <p:sp>
        <p:nvSpPr>
          <p:cNvPr id="4" name="Θέση περιεχομένου 3">
            <a:extLst>
              <a:ext uri="{FF2B5EF4-FFF2-40B4-BE49-F238E27FC236}">
                <a16:creationId xmlns:a16="http://schemas.microsoft.com/office/drawing/2014/main" id="{BEB231BE-692D-48F5-BAF7-E0C7F5D275A1}"/>
              </a:ext>
            </a:extLst>
          </p:cNvPr>
          <p:cNvSpPr>
            <a:spLocks noGrp="1"/>
          </p:cNvSpPr>
          <p:nvPr>
            <p:ph sz="half" idx="2"/>
          </p:nvPr>
        </p:nvSpPr>
        <p:spPr/>
        <p:txBody>
          <a:bodyPr/>
          <a:lstStyle/>
          <a:p>
            <a:pPr algn="just"/>
            <a:r>
              <a:rPr lang="el-GR" dirty="0"/>
              <a:t>Πατώντας </a:t>
            </a:r>
            <a:r>
              <a:rPr lang="en-US" b="1" dirty="0"/>
              <a:t>log in</a:t>
            </a:r>
            <a:r>
              <a:rPr lang="el-GR" dirty="0"/>
              <a:t>, βάζετε τα στοιχεία του λογαριασμού σας</a:t>
            </a:r>
            <a:r>
              <a:rPr lang="en-US" dirty="0"/>
              <a:t> </a:t>
            </a:r>
            <a:r>
              <a:rPr lang="en-US" b="1" dirty="0"/>
              <a:t>EU</a:t>
            </a:r>
            <a:r>
              <a:rPr lang="en-US" dirty="0"/>
              <a:t>. </a:t>
            </a:r>
            <a:r>
              <a:rPr lang="el-GR" dirty="0"/>
              <a:t>Οι οδηγίες για να αποκτήσετε Ε</a:t>
            </a:r>
            <a:r>
              <a:rPr lang="en-US" dirty="0"/>
              <a:t>U </a:t>
            </a:r>
            <a:r>
              <a:rPr lang="el-GR" dirty="0"/>
              <a:t>λογαριασμό παρουσιάζονται αναλυτικά και βήμα-βήμα σε ξεχωριστό </a:t>
            </a:r>
            <a:r>
              <a:rPr lang="en-US" dirty="0"/>
              <a:t>pdf </a:t>
            </a:r>
            <a:r>
              <a:rPr lang="el-GR" dirty="0"/>
              <a:t>αρχείο που θα σας αποσταλεί στα προσωπικά στα ηλεκτρονικά ταχυδρομεία. </a:t>
            </a:r>
          </a:p>
        </p:txBody>
      </p:sp>
    </p:spTree>
    <p:extLst>
      <p:ext uri="{BB962C8B-B14F-4D97-AF65-F5344CB8AC3E}">
        <p14:creationId xmlns:p14="http://schemas.microsoft.com/office/powerpoint/2010/main" val="113738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010CFC-8AFB-47DA-BED6-1976AE964659}"/>
              </a:ext>
            </a:extLst>
          </p:cNvPr>
          <p:cNvSpPr>
            <a:spLocks noGrp="1"/>
          </p:cNvSpPr>
          <p:nvPr>
            <p:ph type="title"/>
          </p:nvPr>
        </p:nvSpPr>
        <p:spPr/>
        <p:txBody>
          <a:bodyPr/>
          <a:lstStyle/>
          <a:p>
            <a:r>
              <a:rPr lang="el-GR" b="1" dirty="0"/>
              <a:t>Εισαγωγή στοιχείων Ε</a:t>
            </a:r>
            <a:r>
              <a:rPr lang="en-US" b="1" dirty="0"/>
              <a:t>U </a:t>
            </a:r>
            <a:r>
              <a:rPr lang="el-GR" b="1" dirty="0"/>
              <a:t>και σύνδεση</a:t>
            </a:r>
          </a:p>
        </p:txBody>
      </p:sp>
      <p:pic>
        <p:nvPicPr>
          <p:cNvPr id="6" name="Θέση περιεχομένου 5">
            <a:extLst>
              <a:ext uri="{FF2B5EF4-FFF2-40B4-BE49-F238E27FC236}">
                <a16:creationId xmlns:a16="http://schemas.microsoft.com/office/drawing/2014/main" id="{E6C8C34E-CBA2-4D2A-9DB1-7889C22B7EAE}"/>
              </a:ext>
            </a:extLst>
          </p:cNvPr>
          <p:cNvPicPr>
            <a:picLocks noGrp="1" noChangeAspect="1"/>
          </p:cNvPicPr>
          <p:nvPr>
            <p:ph sz="half" idx="1"/>
          </p:nvPr>
        </p:nvPicPr>
        <p:blipFill>
          <a:blip r:embed="rId2"/>
          <a:stretch>
            <a:fillRect/>
          </a:stretch>
        </p:blipFill>
        <p:spPr>
          <a:xfrm>
            <a:off x="2822138" y="2126222"/>
            <a:ext cx="3839902" cy="3785628"/>
          </a:xfrm>
        </p:spPr>
      </p:pic>
      <p:sp>
        <p:nvSpPr>
          <p:cNvPr id="4" name="Θέση περιεχομένου 3">
            <a:extLst>
              <a:ext uri="{FF2B5EF4-FFF2-40B4-BE49-F238E27FC236}">
                <a16:creationId xmlns:a16="http://schemas.microsoft.com/office/drawing/2014/main" id="{7A9DD338-0CCA-450E-BDE9-790A92802947}"/>
              </a:ext>
            </a:extLst>
          </p:cNvPr>
          <p:cNvSpPr>
            <a:spLocks noGrp="1"/>
          </p:cNvSpPr>
          <p:nvPr>
            <p:ph sz="half" idx="2"/>
          </p:nvPr>
        </p:nvSpPr>
        <p:spPr/>
        <p:txBody>
          <a:bodyPr/>
          <a:lstStyle/>
          <a:p>
            <a:pPr algn="just"/>
            <a:r>
              <a:rPr lang="el-GR" dirty="0"/>
              <a:t>Μεγάλη προσοχή πρέπει να δώσετε στο κυκλωμένο πλαίσιο. Αν δε σας εμφανίζεται η επιλογή </a:t>
            </a:r>
            <a:r>
              <a:rPr lang="en-US" b="1" dirty="0"/>
              <a:t>Password</a:t>
            </a:r>
            <a:r>
              <a:rPr lang="el-GR" dirty="0"/>
              <a:t> όπως φαίνεται στη διπλανή εικόνα, πατήστε το βελάκι, αναζητήστε την και επιλέξτε την. Αλλιώς δε θα σας αναγνωρίζει η πλατφόρμα και δε θα μπορέσετε να συνδεθείτε επιτυχώς. </a:t>
            </a:r>
          </a:p>
        </p:txBody>
      </p:sp>
    </p:spTree>
    <p:extLst>
      <p:ext uri="{BB962C8B-B14F-4D97-AF65-F5344CB8AC3E}">
        <p14:creationId xmlns:p14="http://schemas.microsoft.com/office/powerpoint/2010/main" val="250587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325BE6-A6C1-4CD6-A752-0851B39280E8}"/>
              </a:ext>
            </a:extLst>
          </p:cNvPr>
          <p:cNvSpPr>
            <a:spLocks noGrp="1"/>
          </p:cNvSpPr>
          <p:nvPr>
            <p:ph type="title"/>
          </p:nvPr>
        </p:nvSpPr>
        <p:spPr/>
        <p:txBody>
          <a:bodyPr/>
          <a:lstStyle/>
          <a:p>
            <a:r>
              <a:rPr lang="el-GR" b="1" dirty="0"/>
              <a:t>Αναζήτηση </a:t>
            </a:r>
            <a:r>
              <a:rPr lang="en-US" b="1" dirty="0"/>
              <a:t>eTwinning projects</a:t>
            </a:r>
            <a:endParaRPr lang="el-GR" b="1" dirty="0"/>
          </a:p>
        </p:txBody>
      </p:sp>
      <p:pic>
        <p:nvPicPr>
          <p:cNvPr id="6" name="Θέση περιεχομένου 5">
            <a:extLst>
              <a:ext uri="{FF2B5EF4-FFF2-40B4-BE49-F238E27FC236}">
                <a16:creationId xmlns:a16="http://schemas.microsoft.com/office/drawing/2014/main" id="{8EB50C29-2959-4036-BC5F-8880DF166523}"/>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3216472E-119D-4F6C-AF0A-9CCC06A0B29A}"/>
              </a:ext>
            </a:extLst>
          </p:cNvPr>
          <p:cNvSpPr>
            <a:spLocks noGrp="1"/>
          </p:cNvSpPr>
          <p:nvPr>
            <p:ph sz="half" idx="2"/>
          </p:nvPr>
        </p:nvSpPr>
        <p:spPr/>
        <p:txBody>
          <a:bodyPr/>
          <a:lstStyle/>
          <a:p>
            <a:pPr algn="just"/>
            <a:r>
              <a:rPr lang="el-GR" dirty="0"/>
              <a:t>Αρχικά, ελέγξτε αν εμφανίζεται το δικό σας προφίλ, έτσι όπως εγγραφήκατε σύμφωνα με τις οδηγίες του </a:t>
            </a:r>
            <a:r>
              <a:rPr lang="en-US" dirty="0"/>
              <a:t>pdf</a:t>
            </a:r>
            <a:r>
              <a:rPr lang="el-GR" dirty="0"/>
              <a:t> αρχείου. Αν όλα είναι σωστά επιλέγετε το </a:t>
            </a:r>
            <a:r>
              <a:rPr lang="en-US" b="1" dirty="0"/>
              <a:t>Connect</a:t>
            </a:r>
            <a:r>
              <a:rPr lang="en-US" dirty="0"/>
              <a:t> </a:t>
            </a:r>
            <a:r>
              <a:rPr lang="el-GR" dirty="0"/>
              <a:t>και στη συνέχεια </a:t>
            </a:r>
            <a:r>
              <a:rPr lang="en-US" b="1" dirty="0"/>
              <a:t>Partner search </a:t>
            </a:r>
            <a:r>
              <a:rPr lang="el-GR" dirty="0"/>
              <a:t>για να μπορέσετε να ψάξετε τους κατάλληλους για εσάς συνεργάτες. </a:t>
            </a:r>
          </a:p>
        </p:txBody>
      </p:sp>
    </p:spTree>
    <p:extLst>
      <p:ext uri="{BB962C8B-B14F-4D97-AF65-F5344CB8AC3E}">
        <p14:creationId xmlns:p14="http://schemas.microsoft.com/office/powerpoint/2010/main" val="89692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08B4C-271A-4EB4-8CC6-D7BA06DFCEC3}"/>
              </a:ext>
            </a:extLst>
          </p:cNvPr>
          <p:cNvSpPr>
            <a:spLocks noGrp="1"/>
          </p:cNvSpPr>
          <p:nvPr>
            <p:ph type="title"/>
          </p:nvPr>
        </p:nvSpPr>
        <p:spPr/>
        <p:txBody>
          <a:bodyPr/>
          <a:lstStyle/>
          <a:p>
            <a:r>
              <a:rPr lang="el-GR" b="1" dirty="0"/>
              <a:t>Εύρεση συνεργατών</a:t>
            </a:r>
          </a:p>
        </p:txBody>
      </p:sp>
      <p:pic>
        <p:nvPicPr>
          <p:cNvPr id="6" name="Θέση περιεχομένου 5">
            <a:extLst>
              <a:ext uri="{FF2B5EF4-FFF2-40B4-BE49-F238E27FC236}">
                <a16:creationId xmlns:a16="http://schemas.microsoft.com/office/drawing/2014/main" id="{10F3D398-B4C0-4431-BEF8-1F08E20E5211}"/>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7DD59B0E-AF11-4AAE-B9B7-ADFDBE2AC448}"/>
              </a:ext>
            </a:extLst>
          </p:cNvPr>
          <p:cNvSpPr>
            <a:spLocks noGrp="1"/>
          </p:cNvSpPr>
          <p:nvPr>
            <p:ph sz="half" idx="2"/>
          </p:nvPr>
        </p:nvSpPr>
        <p:spPr/>
        <p:txBody>
          <a:bodyPr/>
          <a:lstStyle/>
          <a:p>
            <a:pPr algn="just"/>
            <a:r>
              <a:rPr lang="el-GR" dirty="0"/>
              <a:t>Αν σας ενδιαφέρει να εμφανιστούν επιλογές ΜΟΝΟ για </a:t>
            </a:r>
            <a:r>
              <a:rPr lang="en-US" b="1" dirty="0"/>
              <a:t>eTwinning projects </a:t>
            </a:r>
            <a:r>
              <a:rPr lang="el-GR" dirty="0"/>
              <a:t>θα επικεντρωθείτε στη δεξιά μεριά της οθόνης. Η αριστερή αναφέρεται στα προγράμματα </a:t>
            </a:r>
            <a:r>
              <a:rPr lang="en-US" dirty="0"/>
              <a:t>Erasmus+. </a:t>
            </a:r>
            <a:r>
              <a:rPr lang="el-GR" dirty="0"/>
              <a:t>Επιλέγετε λοιπόν την ηλικιακή ομάδα που σας ενδιαφέρει και συνεχίζετε με τα υπόλοιπα φίλτρα όπως αυτά παρουσιάζονται στην επόμενη διαφάνεια.</a:t>
            </a:r>
          </a:p>
        </p:txBody>
      </p:sp>
    </p:spTree>
    <p:extLst>
      <p:ext uri="{BB962C8B-B14F-4D97-AF65-F5344CB8AC3E}">
        <p14:creationId xmlns:p14="http://schemas.microsoft.com/office/powerpoint/2010/main" val="84431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5E7F9A-A959-41FA-94F0-A739917710F9}"/>
              </a:ext>
            </a:extLst>
          </p:cNvPr>
          <p:cNvSpPr>
            <a:spLocks noGrp="1"/>
          </p:cNvSpPr>
          <p:nvPr>
            <p:ph type="title"/>
          </p:nvPr>
        </p:nvSpPr>
        <p:spPr/>
        <p:txBody>
          <a:bodyPr/>
          <a:lstStyle/>
          <a:p>
            <a:r>
              <a:rPr lang="el-GR" b="1" dirty="0"/>
              <a:t>Επιλογή φίλτρων για αποτελεσματικότερη αναζήτηση</a:t>
            </a:r>
          </a:p>
        </p:txBody>
      </p:sp>
      <p:pic>
        <p:nvPicPr>
          <p:cNvPr id="6" name="Θέση περιεχομένου 5">
            <a:extLst>
              <a:ext uri="{FF2B5EF4-FFF2-40B4-BE49-F238E27FC236}">
                <a16:creationId xmlns:a16="http://schemas.microsoft.com/office/drawing/2014/main" id="{C5C44CAF-A9E5-41BA-BC90-AE9D49141DD9}"/>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2BF7E5FD-538D-4812-8285-D967BBEBA409}"/>
              </a:ext>
            </a:extLst>
          </p:cNvPr>
          <p:cNvSpPr>
            <a:spLocks noGrp="1"/>
          </p:cNvSpPr>
          <p:nvPr>
            <p:ph sz="half" idx="2"/>
          </p:nvPr>
        </p:nvSpPr>
        <p:spPr/>
        <p:txBody>
          <a:bodyPr/>
          <a:lstStyle/>
          <a:p>
            <a:pPr algn="just"/>
            <a:r>
              <a:rPr lang="el-GR" dirty="0"/>
              <a:t>Επιλέγοντας κάποιο ή όλα από τα φίλτρα στο αριστερό μέρος της οθόνης σας, παρατηρείτε ότι τα αποτελέσματα (προτεινόμενα προγράμματα) στο δεξί μέρος της οθόνης μειώνονται για μια όσο το δυνατόν πιο </a:t>
            </a:r>
            <a:r>
              <a:rPr lang="el-GR" dirty="0" err="1"/>
              <a:t>στοχευμένη</a:t>
            </a:r>
            <a:r>
              <a:rPr lang="el-GR" dirty="0"/>
              <a:t> αναζήτηση συνεργατών και προγραμμάτων. </a:t>
            </a:r>
          </a:p>
        </p:txBody>
      </p:sp>
    </p:spTree>
    <p:extLst>
      <p:ext uri="{BB962C8B-B14F-4D97-AF65-F5344CB8AC3E}">
        <p14:creationId xmlns:p14="http://schemas.microsoft.com/office/powerpoint/2010/main" val="3655954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AE7A44-EB77-4365-AD5D-016ED82B5A47}"/>
              </a:ext>
            </a:extLst>
          </p:cNvPr>
          <p:cNvSpPr>
            <a:spLocks noGrp="1"/>
          </p:cNvSpPr>
          <p:nvPr>
            <p:ph type="title"/>
          </p:nvPr>
        </p:nvSpPr>
        <p:spPr/>
        <p:txBody>
          <a:bodyPr/>
          <a:lstStyle/>
          <a:p>
            <a:r>
              <a:rPr lang="el-GR" b="1" dirty="0"/>
              <a:t>Επικοινωνία με επιλεγμένους συνεργάτες</a:t>
            </a:r>
          </a:p>
        </p:txBody>
      </p:sp>
      <p:pic>
        <p:nvPicPr>
          <p:cNvPr id="6" name="Θέση περιεχομένου 5">
            <a:extLst>
              <a:ext uri="{FF2B5EF4-FFF2-40B4-BE49-F238E27FC236}">
                <a16:creationId xmlns:a16="http://schemas.microsoft.com/office/drawing/2014/main" id="{8FD13AC9-F997-453B-BF1E-607234EAD03B}"/>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2AF32C9F-2758-41A9-A684-78A93EFF75A9}"/>
              </a:ext>
            </a:extLst>
          </p:cNvPr>
          <p:cNvSpPr>
            <a:spLocks noGrp="1"/>
          </p:cNvSpPr>
          <p:nvPr>
            <p:ph sz="half" idx="2"/>
          </p:nvPr>
        </p:nvSpPr>
        <p:spPr/>
        <p:txBody>
          <a:bodyPr/>
          <a:lstStyle/>
          <a:p>
            <a:pPr algn="just"/>
            <a:r>
              <a:rPr lang="el-GR" dirty="0"/>
              <a:t>Έστω λοιπόν θεωρητικά ότι βρήκατε ένα έργο που σας αρέσει και θέλετε να επικοινωνήσετε για να γίνετε μέλος του προγράμματος. Πατάτε πάνω στο όνομα του προγράμματος και εμφανίζονται οι διπλανές επιλογές. Μπορείτε να δείτε το άτομο που ανέβασε το πρόγραμμα στην πλατφόρμα (και πολύ πιθανόν να είναι ο ιδρυτής του). Αν πατήσετε πάνω στο όνομά του έχετε τις παρακάτω δυο επιλογές. </a:t>
            </a:r>
          </a:p>
        </p:txBody>
      </p:sp>
    </p:spTree>
    <p:extLst>
      <p:ext uri="{BB962C8B-B14F-4D97-AF65-F5344CB8AC3E}">
        <p14:creationId xmlns:p14="http://schemas.microsoft.com/office/powerpoint/2010/main" val="4118981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FAAF4-A94C-4D5E-A2EF-FF24CD4AF2F3}"/>
              </a:ext>
            </a:extLst>
          </p:cNvPr>
          <p:cNvSpPr>
            <a:spLocks noGrp="1"/>
          </p:cNvSpPr>
          <p:nvPr>
            <p:ph type="title"/>
          </p:nvPr>
        </p:nvSpPr>
        <p:spPr/>
        <p:txBody>
          <a:bodyPr/>
          <a:lstStyle/>
          <a:p>
            <a:r>
              <a:rPr lang="el-GR" b="1" dirty="0"/>
              <a:t>Τρόποι επικοινωνίας με πιθανούς συνεργάτες</a:t>
            </a:r>
          </a:p>
        </p:txBody>
      </p:sp>
      <p:pic>
        <p:nvPicPr>
          <p:cNvPr id="6" name="Θέση περιεχομένου 5">
            <a:extLst>
              <a:ext uri="{FF2B5EF4-FFF2-40B4-BE49-F238E27FC236}">
                <a16:creationId xmlns:a16="http://schemas.microsoft.com/office/drawing/2014/main" id="{CE1ED9FB-0B91-4F04-98FF-C83C4F7E8F96}"/>
              </a:ext>
            </a:extLst>
          </p:cNvPr>
          <p:cNvPicPr>
            <a:picLocks noGrp="1" noChangeAspect="1"/>
          </p:cNvPicPr>
          <p:nvPr>
            <p:ph sz="half" idx="1"/>
          </p:nvPr>
        </p:nvPicPr>
        <p:blipFill>
          <a:blip r:embed="rId2"/>
          <a:stretch>
            <a:fillRect/>
          </a:stretch>
        </p:blipFill>
        <p:spPr>
          <a:xfrm>
            <a:off x="183399" y="2126222"/>
            <a:ext cx="6719052" cy="3777621"/>
          </a:xfrm>
        </p:spPr>
      </p:pic>
      <p:sp>
        <p:nvSpPr>
          <p:cNvPr id="4" name="Θέση περιεχομένου 3">
            <a:extLst>
              <a:ext uri="{FF2B5EF4-FFF2-40B4-BE49-F238E27FC236}">
                <a16:creationId xmlns:a16="http://schemas.microsoft.com/office/drawing/2014/main" id="{1EF39D48-E588-4552-A500-AB9E36BE4A7B}"/>
              </a:ext>
            </a:extLst>
          </p:cNvPr>
          <p:cNvSpPr>
            <a:spLocks noGrp="1"/>
          </p:cNvSpPr>
          <p:nvPr>
            <p:ph sz="half" idx="2"/>
          </p:nvPr>
        </p:nvSpPr>
        <p:spPr/>
        <p:txBody>
          <a:bodyPr>
            <a:normAutofit fontScale="92500" lnSpcReduction="20000"/>
          </a:bodyPr>
          <a:lstStyle/>
          <a:p>
            <a:pPr algn="just"/>
            <a:r>
              <a:rPr lang="el-GR" dirty="0"/>
              <a:t>1</a:t>
            </a:r>
            <a:r>
              <a:rPr lang="el-GR" baseline="30000" dirty="0"/>
              <a:t>ον</a:t>
            </a:r>
            <a:r>
              <a:rPr lang="el-GR" dirty="0"/>
              <a:t> μπορείτε να τον/την προσθέσετε στη λίστα των επαφών σας</a:t>
            </a:r>
            <a:r>
              <a:rPr lang="en-US" dirty="0"/>
              <a:t> (</a:t>
            </a:r>
            <a:r>
              <a:rPr lang="en-US" b="1" dirty="0"/>
              <a:t>add as contact)</a:t>
            </a:r>
            <a:r>
              <a:rPr lang="en-US" dirty="0"/>
              <a:t>.</a:t>
            </a:r>
            <a:r>
              <a:rPr lang="el-GR" dirty="0"/>
              <a:t> Γενικά, είναι καλό να φαίνεται στο προφίλ σας ότι έχτε κάποιες επαφές. Αν σας αναζητήσει κάποιος για πιθανή συνεργασία να δει ότι έχετε έστω κάποια υποτυπώδη αλληλεπίδραση με άλλους εγγεγραμμένους στην πλατφόρμα χρήστες (</a:t>
            </a:r>
            <a:r>
              <a:rPr lang="en-US" dirty="0" err="1"/>
              <a:t>etwinners</a:t>
            </a:r>
            <a:r>
              <a:rPr lang="en-US" dirty="0"/>
              <a:t>). </a:t>
            </a:r>
            <a:endParaRPr lang="el-GR" dirty="0"/>
          </a:p>
          <a:p>
            <a:pPr algn="just"/>
            <a:r>
              <a:rPr lang="el-GR" dirty="0"/>
              <a:t>2</a:t>
            </a:r>
            <a:r>
              <a:rPr lang="el-GR" baseline="30000" dirty="0"/>
              <a:t>ον</a:t>
            </a:r>
            <a:r>
              <a:rPr lang="el-GR" dirty="0"/>
              <a:t> μπορείτε να στείλετε πρώτα ένα προσωπικό μήνυμα στο συγκεκριμένο χρήστη</a:t>
            </a:r>
            <a:r>
              <a:rPr lang="en-US" dirty="0"/>
              <a:t> </a:t>
            </a:r>
            <a:r>
              <a:rPr lang="en-US" b="1" dirty="0"/>
              <a:t>(send a message)</a:t>
            </a:r>
            <a:r>
              <a:rPr lang="el-GR" dirty="0"/>
              <a:t> και αν σας αποδεχθεί στο πρόγραμμα μπορείτε μετά να τον προσθέσετε στις επαφές σας.</a:t>
            </a:r>
          </a:p>
        </p:txBody>
      </p:sp>
    </p:spTree>
    <p:extLst>
      <p:ext uri="{BB962C8B-B14F-4D97-AF65-F5344CB8AC3E}">
        <p14:creationId xmlns:p14="http://schemas.microsoft.com/office/powerpoint/2010/main" val="1923012080"/>
      </p:ext>
    </p:extLst>
  </p:cSld>
  <p:clrMapOvr>
    <a:masterClrMapping/>
  </p:clrMapOvr>
</p:sld>
</file>

<file path=ppt/theme/theme1.xml><?xml version="1.0" encoding="utf-8"?>
<a:theme xmlns:a="http://schemas.openxmlformats.org/drawingml/2006/main" name="Θρόισμα">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261</TotalTime>
  <Words>1172</Words>
  <Application>Microsoft Office PowerPoint</Application>
  <PresentationFormat>Ευρεία οθόνη</PresentationFormat>
  <Paragraphs>50</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Century Gothic</vt:lpstr>
      <vt:lpstr>Wingdings 3</vt:lpstr>
      <vt:lpstr>Θρόισμα</vt:lpstr>
      <vt:lpstr>Mentoring Σχ. Έτος 2025-26</vt:lpstr>
      <vt:lpstr>Αναζήτηση στο διαδίκτυο</vt:lpstr>
      <vt:lpstr>Είσοδος για εγγεγραμμένους χρήστες</vt:lpstr>
      <vt:lpstr>Εισαγωγή στοιχείων ΕU και σύνδεση</vt:lpstr>
      <vt:lpstr>Αναζήτηση eTwinning projects</vt:lpstr>
      <vt:lpstr>Εύρεση συνεργατών</vt:lpstr>
      <vt:lpstr>Επιλογή φίλτρων για αποτελεσματικότερη αναζήτηση</vt:lpstr>
      <vt:lpstr>Επικοινωνία με επιλεγμένους συνεργάτες</vt:lpstr>
      <vt:lpstr>Τρόποι επικοινωνίας με πιθανούς συνεργάτες</vt:lpstr>
      <vt:lpstr>Εναλλακτικός τρόπος επικοινωνίας</vt:lpstr>
      <vt:lpstr>Αποδοχή σε etwinning project</vt:lpstr>
      <vt:lpstr>Τρόπος εργασίας σε ένα Twinspace</vt:lpstr>
      <vt:lpstr>Πώς χειρίζομαι ένα Twinboard</vt:lpstr>
      <vt:lpstr>Προσθήκη εικόνας και κειμένου ανάρτησης (1)</vt:lpstr>
      <vt:lpstr>Προσθήκη εικόνας και κειμένου ανάρτησης (2)</vt:lpstr>
      <vt:lpstr>Προσωπικά δεδομένα μαθητών και συναίνεση γονέων</vt:lpstr>
      <vt:lpstr>Διαμοιρασμός εργασιών και ενεργός συμμετοχή</vt:lpstr>
      <vt:lpstr>Διάχυση προγράμματος</vt:lpstr>
      <vt:lpstr>Αίτηση για ετικέτα ποιότητας</vt:lpstr>
      <vt:lpstr>Βεβαιώσεις και πιστοποιητικά</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Mentoring Σχ. Έτος 2025-26</dc:title>
  <dc:creator>Afentia Tsatsioy</dc:creator>
  <cp:lastModifiedBy>Afentia Tsatsioy</cp:lastModifiedBy>
  <cp:revision>25</cp:revision>
  <dcterms:created xsi:type="dcterms:W3CDTF">2026-06-03T14:46:42Z</dcterms:created>
  <dcterms:modified xsi:type="dcterms:W3CDTF">2026-06-03T19:48:21Z</dcterms:modified>
</cp:coreProperties>
</file>