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media/image10.svg" ContentType="image/svg+xml"/>
  <Override PartName="/ppt/media/image12.svg" ContentType="image/svg+xml"/>
  <Override PartName="/ppt/media/image14.svg" ContentType="image/svg+xml"/>
  <Override PartName="/ppt/media/image16.svg" ContentType="image/svg+xml"/>
  <Override PartName="/ppt/media/image18.svg" ContentType="image/svg+xml"/>
  <Override PartName="/ppt/media/image2.svg" ContentType="image/svg+xml"/>
  <Override PartName="/ppt/media/image20.svg" ContentType="image/svg+xml"/>
  <Override PartName="/ppt/media/image22.svg" ContentType="image/svg+xml"/>
  <Override PartName="/ppt/media/image29.svg" ContentType="image/svg+xml"/>
  <Override PartName="/ppt/media/image4.svg" ContentType="image/svg+xml"/>
  <Override PartName="/ppt/media/image6.svg" ContentType="image/svg+xml"/>
  <Override PartName="/ppt/media/image8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3"/>
    <p:sldId id="257" r:id="rId4"/>
    <p:sldId id="258" r:id="rId5"/>
    <p:sldId id="260" r:id="rId6"/>
    <p:sldId id="275" r:id="rId7"/>
    <p:sldId id="277" r:id="rId8"/>
    <p:sldId id="276" r:id="rId9"/>
    <p:sldId id="262" r:id="rId10"/>
    <p:sldId id="261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</p:sldIdLst>
  <p:sldSz cx="18288000" cy="10287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 showGuides="1">
      <p:cViewPr varScale="1">
        <p:scale>
          <a:sx n="68" d="100"/>
          <a:sy n="68" d="100"/>
        </p:scale>
        <p:origin x="84" y="3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font" Target="fonts/font4.fntdata"/><Relationship Id="rId28" Type="http://schemas.openxmlformats.org/officeDocument/2006/relationships/font" Target="fonts/font3.fntdata"/><Relationship Id="rId27" Type="http://schemas.openxmlformats.org/officeDocument/2006/relationships/font" Target="fonts/font2.fntdata"/><Relationship Id="rId26" Type="http://schemas.openxmlformats.org/officeDocument/2006/relationships/font" Target="fonts/font1.fntdata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svg"/><Relationship Id="rId7" Type="http://schemas.openxmlformats.org/officeDocument/2006/relationships/image" Target="../media/image7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12.svg"/><Relationship Id="rId11" Type="http://schemas.openxmlformats.org/officeDocument/2006/relationships/image" Target="../media/image11.png"/><Relationship Id="rId10" Type="http://schemas.openxmlformats.org/officeDocument/2006/relationships/image" Target="../media/image10.sv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3" Type="http://schemas.openxmlformats.org/officeDocument/2006/relationships/image" Target="../media/image30.jpeg"/><Relationship Id="rId2" Type="http://schemas.openxmlformats.org/officeDocument/2006/relationships/image" Target="../media/image29.svg"/><Relationship Id="rId1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0.svg"/><Relationship Id="rId1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2.svg"/><Relationship Id="rId1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2.svg"/><Relationship Id="rId1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2.svg"/><Relationship Id="rId1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2.svg"/><Relationship Id="rId1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4B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509411" y="1171575"/>
            <a:ext cx="8217084" cy="4098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000">
                <a:solidFill>
                  <a:srgbClr val="F7B4A7"/>
                </a:solidFill>
                <a:latin typeface="Clear Sans Bold"/>
              </a:rPr>
              <a:t>Υλοποίηση εκπαιδευτικών ψηφιακών σελίδων τάξεων </a:t>
            </a:r>
            <a:endParaRPr lang="en-US" sz="8000">
              <a:solidFill>
                <a:srgbClr val="F7B4A7"/>
              </a:solidFill>
              <a:latin typeface="Clear Sans 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8626309" y="6296080"/>
            <a:ext cx="8217084" cy="738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0"/>
              </a:lnSpc>
            </a:pPr>
            <a:r>
              <a:rPr lang="en-US" sz="4300">
                <a:solidFill>
                  <a:srgbClr val="94DDDE"/>
                </a:solidFill>
                <a:latin typeface="Clear Sans Bold"/>
              </a:rPr>
              <a:t>Δημοτικό Σχολείο Νενήτων</a:t>
            </a:r>
            <a:endParaRPr lang="en-US" sz="4300">
              <a:solidFill>
                <a:srgbClr val="94DDDE"/>
              </a:solidFill>
              <a:latin typeface="Clear Sans Bold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182834" y="-1921745"/>
            <a:ext cx="6755642" cy="4114800"/>
          </a:xfrm>
          <a:custGeom>
            <a:avLst/>
            <a:gdLst/>
            <a:ahLst/>
            <a:cxnLst/>
            <a:rect l="l" t="t" r="r" b="b"/>
            <a:pathLst>
              <a:path w="6755642" h="4114800">
                <a:moveTo>
                  <a:pt x="0" y="0"/>
                </a:moveTo>
                <a:lnTo>
                  <a:pt x="6755642" y="0"/>
                </a:lnTo>
                <a:lnTo>
                  <a:pt x="67556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303834" y="1790711"/>
            <a:ext cx="1194327" cy="2586142"/>
          </a:xfrm>
          <a:custGeom>
            <a:avLst/>
            <a:gdLst/>
            <a:ahLst/>
            <a:cxnLst/>
            <a:rect l="l" t="t" r="r" b="b"/>
            <a:pathLst>
              <a:path w="1194327" h="2586142">
                <a:moveTo>
                  <a:pt x="0" y="0"/>
                </a:moveTo>
                <a:lnTo>
                  <a:pt x="1194327" y="0"/>
                </a:lnTo>
                <a:lnTo>
                  <a:pt x="1194327" y="2586142"/>
                </a:lnTo>
                <a:lnTo>
                  <a:pt x="0" y="25861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2095190" y="2021154"/>
            <a:ext cx="5357753" cy="5591583"/>
          </a:xfrm>
          <a:custGeom>
            <a:avLst/>
            <a:gdLst/>
            <a:ahLst/>
            <a:cxnLst/>
            <a:rect l="l" t="t" r="r" b="b"/>
            <a:pathLst>
              <a:path w="5357753" h="5591583">
                <a:moveTo>
                  <a:pt x="5357753" y="0"/>
                </a:moveTo>
                <a:lnTo>
                  <a:pt x="0" y="0"/>
                </a:lnTo>
                <a:lnTo>
                  <a:pt x="0" y="5591582"/>
                </a:lnTo>
                <a:lnTo>
                  <a:pt x="5357753" y="5591582"/>
                </a:lnTo>
                <a:lnTo>
                  <a:pt x="535775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947148" y="1264426"/>
            <a:ext cx="3144039" cy="2440918"/>
          </a:xfrm>
          <a:custGeom>
            <a:avLst/>
            <a:gdLst/>
            <a:ahLst/>
            <a:cxnLst/>
            <a:rect l="l" t="t" r="r" b="b"/>
            <a:pathLst>
              <a:path w="3144039" h="2440918">
                <a:moveTo>
                  <a:pt x="0" y="0"/>
                </a:moveTo>
                <a:lnTo>
                  <a:pt x="3144040" y="0"/>
                </a:lnTo>
                <a:lnTo>
                  <a:pt x="3144040" y="2440918"/>
                </a:lnTo>
                <a:lnTo>
                  <a:pt x="0" y="24409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24872" y="5005800"/>
            <a:ext cx="1894295" cy="4252500"/>
          </a:xfrm>
          <a:custGeom>
            <a:avLst/>
            <a:gdLst/>
            <a:ahLst/>
            <a:cxnLst/>
            <a:rect l="l" t="t" r="r" b="b"/>
            <a:pathLst>
              <a:path w="1894295" h="4252500">
                <a:moveTo>
                  <a:pt x="0" y="0"/>
                </a:moveTo>
                <a:lnTo>
                  <a:pt x="1894295" y="0"/>
                </a:lnTo>
                <a:lnTo>
                  <a:pt x="1894295" y="4252500"/>
                </a:lnTo>
                <a:lnTo>
                  <a:pt x="0" y="42525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011803" y="7612736"/>
            <a:ext cx="3486358" cy="4114800"/>
          </a:xfrm>
          <a:custGeom>
            <a:avLst/>
            <a:gdLst/>
            <a:ahLst/>
            <a:cxnLst/>
            <a:rect l="l" t="t" r="r" b="b"/>
            <a:pathLst>
              <a:path w="3486358" h="4114800">
                <a:moveTo>
                  <a:pt x="0" y="0"/>
                </a:moveTo>
                <a:lnTo>
                  <a:pt x="3486358" y="0"/>
                </a:lnTo>
                <a:lnTo>
                  <a:pt x="34863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8993586" y="7390178"/>
            <a:ext cx="8217084" cy="1064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40"/>
              </a:lnSpc>
            </a:pPr>
            <a:r>
              <a:rPr lang="en-US" sz="3100">
                <a:solidFill>
                  <a:srgbClr val="D9D9D9"/>
                </a:solidFill>
                <a:latin typeface="Clear Sans"/>
              </a:rPr>
              <a:t>Συντελεστές:Αστερία Μπαλλή ΠΕ70, Στέλλα Μπογιατζή ΠΕ70, Μαρία Μπισμπιρούλα ΠΕ70</a:t>
            </a:r>
            <a:endParaRPr lang="en-US" sz="3100">
              <a:solidFill>
                <a:srgbClr val="D9D9D9"/>
              </a:solidFill>
              <a:latin typeface="Clear San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25606"/>
            <a:ext cx="12785686" cy="9132694"/>
          </a:xfrm>
          <a:custGeom>
            <a:avLst/>
            <a:gdLst/>
            <a:ahLst/>
            <a:cxnLst/>
            <a:rect l="l" t="t" r="r" b="b"/>
            <a:pathLst>
              <a:path w="12785686" h="9132694">
                <a:moveTo>
                  <a:pt x="0" y="0"/>
                </a:moveTo>
                <a:lnTo>
                  <a:pt x="12785686" y="0"/>
                </a:lnTo>
                <a:lnTo>
                  <a:pt x="12785686" y="9132694"/>
                </a:lnTo>
                <a:lnTo>
                  <a:pt x="0" y="9132694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44044" r="-2011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3200098" y="3335874"/>
            <a:ext cx="4209499" cy="4388174"/>
            <a:chOff x="0" y="0"/>
            <a:chExt cx="5612665" cy="5850899"/>
          </a:xfrm>
        </p:grpSpPr>
        <p:sp>
          <p:nvSpPr>
            <p:cNvPr id="4" name="TextBox 4"/>
            <p:cNvSpPr txBox="1"/>
            <p:nvPr/>
          </p:nvSpPr>
          <p:spPr>
            <a:xfrm>
              <a:off x="0" y="76200"/>
              <a:ext cx="5612665" cy="21013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20"/>
                </a:lnSpc>
              </a:pPr>
              <a:r>
                <a:rPr lang="en-US" sz="5730">
                  <a:solidFill>
                    <a:srgbClr val="2B4B82"/>
                  </a:solidFill>
                  <a:latin typeface="Clear Sans Bold"/>
                </a:rPr>
                <a:t> “Έλα στην τάξη μας”</a:t>
              </a:r>
              <a:endParaRPr lang="en-US" sz="5730">
                <a:solidFill>
                  <a:srgbClr val="2B4B82"/>
                </a:solidFill>
                <a:latin typeface="Clear Sans Bold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2794281"/>
              <a:ext cx="5612665" cy="6460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005"/>
                </a:lnSpc>
              </a:p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4227611"/>
              <a:ext cx="5612665" cy="16232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50"/>
                </a:lnSpc>
              </a:pPr>
              <a:r>
                <a:rPr lang="en-US" sz="3535">
                  <a:solidFill>
                    <a:srgbClr val="2B4B82"/>
                  </a:solidFill>
                  <a:latin typeface="Clear Sans"/>
                </a:rPr>
                <a:t>Η ιστοσελίδα της Β΄ τάξης</a:t>
              </a:r>
              <a:endParaRPr lang="en-US" sz="3535">
                <a:solidFill>
                  <a:srgbClr val="2B4B82"/>
                </a:solidFill>
                <a:latin typeface="Clear San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4B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487941" y="928502"/>
            <a:ext cx="11050555" cy="7145098"/>
          </a:xfrm>
          <a:custGeom>
            <a:avLst/>
            <a:gdLst/>
            <a:ahLst/>
            <a:cxnLst/>
            <a:rect l="l" t="t" r="r" b="b"/>
            <a:pathLst>
              <a:path w="11050555" h="7145098">
                <a:moveTo>
                  <a:pt x="0" y="0"/>
                </a:moveTo>
                <a:lnTo>
                  <a:pt x="11050555" y="0"/>
                </a:lnTo>
                <a:lnTo>
                  <a:pt x="11050555" y="7145098"/>
                </a:lnTo>
                <a:lnTo>
                  <a:pt x="0" y="7145098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20259" r="-413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3854486"/>
            <a:ext cx="7214986" cy="2578027"/>
            <a:chOff x="0" y="0"/>
            <a:chExt cx="9619982" cy="3437370"/>
          </a:xfrm>
        </p:grpSpPr>
        <p:sp>
          <p:nvSpPr>
            <p:cNvPr id="4" name="TextBox 4"/>
            <p:cNvSpPr txBox="1"/>
            <p:nvPr/>
          </p:nvSpPr>
          <p:spPr>
            <a:xfrm>
              <a:off x="0" y="85725"/>
              <a:ext cx="9619982" cy="12071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720"/>
                </a:lnSpc>
              </a:pPr>
              <a:r>
                <a:rPr lang="en-US" sz="6400">
                  <a:solidFill>
                    <a:srgbClr val="F7B4A7"/>
                  </a:solidFill>
                  <a:latin typeface="Clear Sans Bold"/>
                </a:rPr>
                <a:t>“Η κυρία Αστερία”</a:t>
              </a:r>
              <a:endParaRPr lang="en-US" sz="6400">
                <a:solidFill>
                  <a:srgbClr val="F7B4A7"/>
                </a:solidFill>
                <a:latin typeface="Clear Sans Bold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2792844"/>
              <a:ext cx="7658563" cy="6445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94DDDE"/>
                  </a:solidFill>
                  <a:latin typeface="Clear Sans"/>
                </a:rPr>
                <a:t> Ιστοσελίδα Ε΄   τάξης </a:t>
              </a:r>
              <a:endParaRPr lang="en-US" sz="3000">
                <a:solidFill>
                  <a:srgbClr val="94DDDE"/>
                </a:solidFill>
                <a:latin typeface="Clear San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DD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50297"/>
            <a:ext cx="9850086" cy="7901981"/>
          </a:xfrm>
          <a:custGeom>
            <a:avLst/>
            <a:gdLst/>
            <a:ahLst/>
            <a:cxnLst/>
            <a:rect l="l" t="t" r="r" b="b"/>
            <a:pathLst>
              <a:path w="9850086" h="7901981">
                <a:moveTo>
                  <a:pt x="0" y="0"/>
                </a:moveTo>
                <a:lnTo>
                  <a:pt x="9850086" y="0"/>
                </a:lnTo>
                <a:lnTo>
                  <a:pt x="9850086" y="7901980"/>
                </a:lnTo>
                <a:lnTo>
                  <a:pt x="0" y="790198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28083" r="-4655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596108" y="1844050"/>
            <a:ext cx="6844614" cy="4561535"/>
            <a:chOff x="0" y="0"/>
            <a:chExt cx="9126151" cy="6082047"/>
          </a:xfrm>
        </p:grpSpPr>
        <p:sp>
          <p:nvSpPr>
            <p:cNvPr id="4" name="TextBox 4"/>
            <p:cNvSpPr txBox="1"/>
            <p:nvPr/>
          </p:nvSpPr>
          <p:spPr>
            <a:xfrm>
              <a:off x="0" y="85725"/>
              <a:ext cx="9126151" cy="23374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20"/>
                </a:lnSpc>
              </a:pPr>
              <a:r>
                <a:rPr lang="en-US" sz="6400">
                  <a:solidFill>
                    <a:srgbClr val="2B4B82"/>
                  </a:solidFill>
                  <a:latin typeface="Clear Sans Bold"/>
                </a:rPr>
                <a:t>“Πάμε για μάθημα;;”</a:t>
              </a:r>
              <a:endParaRPr lang="en-US" sz="6400">
                <a:solidFill>
                  <a:srgbClr val="2B4B82"/>
                </a:solidFill>
                <a:latin typeface="Clear Sans Bold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5179499"/>
              <a:ext cx="9126151" cy="9025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40"/>
                </a:lnSpc>
              </a:pPr>
              <a:r>
                <a:rPr lang="en-US" sz="4100">
                  <a:solidFill>
                    <a:srgbClr val="2B4B82"/>
                  </a:solidFill>
                  <a:latin typeface="Clear Sans"/>
                </a:rPr>
                <a:t>Η ιστοσελίδα της ΣΤ΄ τάξης</a:t>
              </a:r>
              <a:endParaRPr lang="en-US" sz="4100">
                <a:solidFill>
                  <a:srgbClr val="2B4B82"/>
                </a:solidFill>
                <a:latin typeface="Clear San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4B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372867" y="433172"/>
            <a:ext cx="5886433" cy="8971126"/>
          </a:xfrm>
          <a:custGeom>
            <a:avLst/>
            <a:gdLst/>
            <a:ahLst/>
            <a:cxnLst/>
            <a:rect l="l" t="t" r="r" b="b"/>
            <a:pathLst>
              <a:path w="5886433" h="8971126">
                <a:moveTo>
                  <a:pt x="0" y="0"/>
                </a:moveTo>
                <a:lnTo>
                  <a:pt x="5886433" y="0"/>
                </a:lnTo>
                <a:lnTo>
                  <a:pt x="5886433" y="8971127"/>
                </a:lnTo>
                <a:lnTo>
                  <a:pt x="0" y="8971127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157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46580" y="992327"/>
            <a:ext cx="7268114" cy="2447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00"/>
              </a:lnSpc>
            </a:pPr>
            <a:r>
              <a:rPr lang="en-US" sz="8000">
                <a:solidFill>
                  <a:srgbClr val="F7B4A7"/>
                </a:solidFill>
                <a:latin typeface="Clear Sans Bold"/>
              </a:rPr>
              <a:t>Τοίχος ιστοσελίδας</a:t>
            </a:r>
            <a:endParaRPr lang="en-US" sz="8000">
              <a:solidFill>
                <a:srgbClr val="F7B4A7"/>
              </a:solidFill>
              <a:latin typeface="Clear Sans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0" y="3703494"/>
            <a:ext cx="8916534" cy="4650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F7B4A7"/>
                </a:solidFill>
                <a:latin typeface="Clear Sans"/>
              </a:rPr>
              <a:t>Μόνιμο</a:t>
            </a:r>
            <a:r>
              <a:rPr lang="en-US" sz="4400" dirty="0">
                <a:solidFill>
                  <a:srgbClr val="F7B4A7"/>
                </a:solidFill>
                <a:latin typeface="Clear Sans"/>
              </a:rPr>
              <a:t> </a:t>
            </a:r>
            <a:r>
              <a:rPr lang="en-US" sz="4400" dirty="0" err="1">
                <a:solidFill>
                  <a:srgbClr val="F7B4A7"/>
                </a:solidFill>
                <a:latin typeface="Clear Sans"/>
              </a:rPr>
              <a:t>άρθρο</a:t>
            </a:r>
            <a:r>
              <a:rPr lang="en-US" sz="4400" dirty="0">
                <a:solidFill>
                  <a:srgbClr val="F7B4A7"/>
                </a:solidFill>
                <a:latin typeface="Clear Sans"/>
              </a:rPr>
              <a:t> </a:t>
            </a:r>
            <a:r>
              <a:rPr lang="en-US" sz="4400" dirty="0" err="1">
                <a:solidFill>
                  <a:srgbClr val="F7B4A7"/>
                </a:solidFill>
                <a:latin typeface="Clear Sans"/>
              </a:rPr>
              <a:t>έν</a:t>
            </a:r>
            <a:r>
              <a:rPr lang="en-US" sz="4400" dirty="0">
                <a:solidFill>
                  <a:srgbClr val="F7B4A7"/>
                </a:solidFill>
                <a:latin typeface="Clear Sans"/>
              </a:rPr>
              <a:t>α padlet  </a:t>
            </a:r>
            <a:endParaRPr lang="en-US" sz="4400" dirty="0">
              <a:solidFill>
                <a:srgbClr val="F7B4A7"/>
              </a:solidFill>
              <a:latin typeface="Clear Sans"/>
            </a:endParaRPr>
          </a:p>
          <a:p>
            <a:pPr algn="ctr">
              <a:lnSpc>
                <a:spcPts val="6160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F7B4A7"/>
                </a:solidFill>
                <a:latin typeface="Clear Sans"/>
              </a:rPr>
              <a:t>Εκεί</a:t>
            </a:r>
            <a:r>
              <a:rPr lang="en-US" sz="4400" dirty="0">
                <a:solidFill>
                  <a:srgbClr val="F7B4A7"/>
                </a:solidFill>
                <a:latin typeface="Clear Sans"/>
              </a:rPr>
              <a:t> ανα</a:t>
            </a:r>
            <a:r>
              <a:rPr lang="en-US" sz="4400" dirty="0" err="1">
                <a:solidFill>
                  <a:srgbClr val="F7B4A7"/>
                </a:solidFill>
                <a:latin typeface="Clear Sans"/>
              </a:rPr>
              <a:t>ρτούμε</a:t>
            </a:r>
            <a:r>
              <a:rPr lang="en-US" sz="4400" dirty="0">
                <a:solidFill>
                  <a:srgbClr val="F7B4A7"/>
                </a:solidFill>
                <a:latin typeface="Clear Sans"/>
              </a:rPr>
              <a:t> </a:t>
            </a:r>
            <a:r>
              <a:rPr lang="en-US" sz="4400" dirty="0" err="1">
                <a:solidFill>
                  <a:srgbClr val="F7B4A7"/>
                </a:solidFill>
                <a:latin typeface="Clear Sans"/>
              </a:rPr>
              <a:t>το</a:t>
            </a:r>
            <a:r>
              <a:rPr lang="en-US" sz="4400" dirty="0">
                <a:solidFill>
                  <a:srgbClr val="F7B4A7"/>
                </a:solidFill>
                <a:latin typeface="Clear Sans"/>
              </a:rPr>
              <a:t> π</a:t>
            </a:r>
            <a:r>
              <a:rPr lang="en-US" sz="4400" dirty="0" err="1">
                <a:solidFill>
                  <a:srgbClr val="F7B4A7"/>
                </a:solidFill>
                <a:latin typeface="Clear Sans"/>
              </a:rPr>
              <a:t>ρόγρ</a:t>
            </a:r>
            <a:r>
              <a:rPr lang="en-US" sz="4400" dirty="0">
                <a:solidFill>
                  <a:srgbClr val="F7B4A7"/>
                </a:solidFill>
                <a:latin typeface="Clear Sans"/>
              </a:rPr>
              <a:t>αμμα της επόμενης μέρας με τις εργασίες που έχουμε αναθέσει στα παιδιά και τα παιδιά αναρτούν τις δικές τους εργασίες. </a:t>
            </a:r>
            <a:endParaRPr lang="en-US" sz="4400" dirty="0">
              <a:solidFill>
                <a:srgbClr val="F7B4A7"/>
              </a:solidFill>
              <a:latin typeface="Clear San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4B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6973183" cy="10287000"/>
          </a:xfrm>
          <a:custGeom>
            <a:avLst/>
            <a:gdLst/>
            <a:ahLst/>
            <a:cxnLst/>
            <a:rect l="l" t="t" r="r" b="b"/>
            <a:pathLst>
              <a:path w="6973183" h="10287000">
                <a:moveTo>
                  <a:pt x="0" y="0"/>
                </a:moveTo>
                <a:lnTo>
                  <a:pt x="6973183" y="0"/>
                </a:lnTo>
                <a:lnTo>
                  <a:pt x="697318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852" b="-85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501290" y="3848496"/>
            <a:ext cx="9319119" cy="2070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60"/>
              </a:lnSpc>
            </a:pPr>
            <a:r>
              <a:rPr lang="en-US" sz="5200" dirty="0" err="1">
                <a:solidFill>
                  <a:srgbClr val="94DDDE"/>
                </a:solidFill>
                <a:latin typeface="Clear Sans Bold"/>
              </a:rPr>
              <a:t>Εύχρηστο</a:t>
            </a:r>
            <a:r>
              <a:rPr lang="en-US" sz="5200" dirty="0">
                <a:solidFill>
                  <a:srgbClr val="94DDDE"/>
                </a:solidFill>
                <a:latin typeface="Clear Sans Bold"/>
              </a:rPr>
              <a:t> </a:t>
            </a:r>
            <a:r>
              <a:rPr lang="en-US" sz="5200" dirty="0" err="1">
                <a:solidFill>
                  <a:srgbClr val="94DDDE"/>
                </a:solidFill>
                <a:latin typeface="Clear Sans Bold"/>
              </a:rPr>
              <a:t>Μενού</a:t>
            </a:r>
            <a:r>
              <a:rPr lang="en-US" sz="5200" dirty="0">
                <a:solidFill>
                  <a:srgbClr val="94DDDE"/>
                </a:solidFill>
                <a:latin typeface="Clear Sans Bold"/>
              </a:rPr>
              <a:t> </a:t>
            </a:r>
            <a:r>
              <a:rPr lang="en-US" sz="5200" dirty="0" err="1">
                <a:solidFill>
                  <a:srgbClr val="94DDDE"/>
                </a:solidFill>
                <a:latin typeface="Clear Sans Bold"/>
              </a:rPr>
              <a:t>με</a:t>
            </a:r>
            <a:r>
              <a:rPr lang="en-US" sz="5200" dirty="0">
                <a:solidFill>
                  <a:srgbClr val="94DDDE"/>
                </a:solidFill>
                <a:latin typeface="Clear Sans Bold"/>
              </a:rPr>
              <a:t> τα μα</a:t>
            </a:r>
            <a:r>
              <a:rPr lang="en-US" sz="5200" dirty="0" err="1">
                <a:solidFill>
                  <a:srgbClr val="94DDDE"/>
                </a:solidFill>
                <a:latin typeface="Clear Sans Bold"/>
              </a:rPr>
              <a:t>θήμ</a:t>
            </a:r>
            <a:r>
              <a:rPr lang="en-US" sz="5200" dirty="0">
                <a:solidFill>
                  <a:srgbClr val="94DDDE"/>
                </a:solidFill>
                <a:latin typeface="Clear Sans Bold"/>
              </a:rPr>
              <a:t>ατα χωρισμένα σε ενότητες και κεφάλαια</a:t>
            </a:r>
            <a:endParaRPr lang="en-US" sz="5200" dirty="0">
              <a:solidFill>
                <a:srgbClr val="94DDDE"/>
              </a:solidFill>
              <a:latin typeface="Clear Sans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B4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867267" y="-373905"/>
            <a:ext cx="4743003" cy="4251455"/>
          </a:xfrm>
          <a:custGeom>
            <a:avLst/>
            <a:gdLst/>
            <a:ahLst/>
            <a:cxnLst/>
            <a:rect l="l" t="t" r="r" b="b"/>
            <a:pathLst>
              <a:path w="4743003" h="4251455">
                <a:moveTo>
                  <a:pt x="0" y="0"/>
                </a:moveTo>
                <a:lnTo>
                  <a:pt x="4743003" y="0"/>
                </a:lnTo>
                <a:lnTo>
                  <a:pt x="4743003" y="4251455"/>
                </a:lnTo>
                <a:lnTo>
                  <a:pt x="0" y="4251455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3388" y="2605153"/>
            <a:ext cx="4644050" cy="6513353"/>
          </a:xfrm>
          <a:custGeom>
            <a:avLst/>
            <a:gdLst/>
            <a:ahLst/>
            <a:cxnLst/>
            <a:rect l="l" t="t" r="r" b="b"/>
            <a:pathLst>
              <a:path w="4644050" h="6513353">
                <a:moveTo>
                  <a:pt x="0" y="0"/>
                </a:moveTo>
                <a:lnTo>
                  <a:pt x="4644049" y="0"/>
                </a:lnTo>
                <a:lnTo>
                  <a:pt x="4644049" y="6513353"/>
                </a:lnTo>
                <a:lnTo>
                  <a:pt x="0" y="65133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237914" y="2605153"/>
            <a:ext cx="5259661" cy="6513353"/>
          </a:xfrm>
          <a:custGeom>
            <a:avLst/>
            <a:gdLst/>
            <a:ahLst/>
            <a:cxnLst/>
            <a:rect l="l" t="t" r="r" b="b"/>
            <a:pathLst>
              <a:path w="5259661" h="6513353">
                <a:moveTo>
                  <a:pt x="0" y="0"/>
                </a:moveTo>
                <a:lnTo>
                  <a:pt x="5259661" y="0"/>
                </a:lnTo>
                <a:lnTo>
                  <a:pt x="5259661" y="6513353"/>
                </a:lnTo>
                <a:lnTo>
                  <a:pt x="0" y="65133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113" r="-2256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598987" y="2374822"/>
            <a:ext cx="4749782" cy="6465397"/>
          </a:xfrm>
          <a:custGeom>
            <a:avLst/>
            <a:gdLst/>
            <a:ahLst/>
            <a:cxnLst/>
            <a:rect l="l" t="t" r="r" b="b"/>
            <a:pathLst>
              <a:path w="4749782" h="6465397">
                <a:moveTo>
                  <a:pt x="0" y="0"/>
                </a:moveTo>
                <a:lnTo>
                  <a:pt x="4749782" y="0"/>
                </a:lnTo>
                <a:lnTo>
                  <a:pt x="4749782" y="6465398"/>
                </a:lnTo>
                <a:lnTo>
                  <a:pt x="0" y="64653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56310" y="1490902"/>
            <a:ext cx="13622869" cy="883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720"/>
              </a:lnSpc>
            </a:pPr>
            <a:r>
              <a:rPr lang="en-US" sz="6400">
                <a:solidFill>
                  <a:srgbClr val="2B4B82"/>
                </a:solidFill>
                <a:latin typeface="Clear Sans Bold"/>
              </a:rPr>
              <a:t>Διαδραστικά παιχνίδια </a:t>
            </a:r>
            <a:endParaRPr lang="en-US" sz="6400">
              <a:solidFill>
                <a:srgbClr val="2B4B82"/>
              </a:solidFill>
              <a:latin typeface="Clear Sans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195145" y="255284"/>
          <a:ext cx="10172153" cy="2286000"/>
        </p:xfrm>
        <a:graphic>
          <a:graphicData uri="http://schemas.openxmlformats.org/drawingml/2006/table">
            <a:tbl>
              <a:tblPr/>
              <a:tblGrid>
                <a:gridCol w="10172153"/>
              </a:tblGrid>
              <a:tr h="2286000">
                <a:tc>
                  <a:txBody>
                    <a:bodyPr/>
                    <a:lstStyle/>
                    <a:p>
                      <a:pPr algn="l">
                        <a:lnSpc>
                          <a:spcPts val="6720"/>
                        </a:lnSpc>
                        <a:defRPr/>
                      </a:pPr>
                      <a:r>
                        <a:rPr lang="en-US" sz="4800" dirty="0" err="1">
                          <a:solidFill>
                            <a:srgbClr val="2B4B82"/>
                          </a:solidFill>
                          <a:latin typeface="Clear Sans Bold"/>
                        </a:rPr>
                        <a:t>Άρθρ</a:t>
                      </a:r>
                      <a:r>
                        <a:rPr lang="en-US" sz="4800" dirty="0">
                          <a:solidFill>
                            <a:srgbClr val="2B4B82"/>
                          </a:solidFill>
                          <a:latin typeface="Clear Sans Bold"/>
                        </a:rPr>
                        <a:t>α με τις δραστηριότητές μας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Freeform 3"/>
          <p:cNvSpPr/>
          <p:nvPr/>
        </p:nvSpPr>
        <p:spPr>
          <a:xfrm>
            <a:off x="476985" y="2541284"/>
            <a:ext cx="5361415" cy="7127563"/>
          </a:xfrm>
          <a:custGeom>
            <a:avLst/>
            <a:gdLst/>
            <a:ahLst/>
            <a:cxnLst/>
            <a:rect l="l" t="t" r="r" b="b"/>
            <a:pathLst>
              <a:path w="5361415" h="7127563">
                <a:moveTo>
                  <a:pt x="0" y="0"/>
                </a:moveTo>
                <a:lnTo>
                  <a:pt x="5361415" y="0"/>
                </a:lnTo>
                <a:lnTo>
                  <a:pt x="5361415" y="7127564"/>
                </a:lnTo>
                <a:lnTo>
                  <a:pt x="0" y="7127564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6936" r="-693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854289" y="2438156"/>
            <a:ext cx="5292627" cy="7230691"/>
          </a:xfrm>
          <a:custGeom>
            <a:avLst/>
            <a:gdLst/>
            <a:ahLst/>
            <a:cxnLst/>
            <a:rect l="l" t="t" r="r" b="b"/>
            <a:pathLst>
              <a:path w="5292627" h="7230691">
                <a:moveTo>
                  <a:pt x="0" y="0"/>
                </a:moveTo>
                <a:lnTo>
                  <a:pt x="5292627" y="0"/>
                </a:lnTo>
                <a:lnTo>
                  <a:pt x="5292627" y="7230692"/>
                </a:lnTo>
                <a:lnTo>
                  <a:pt x="0" y="72306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860" r="-5860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342100" y="2213088"/>
            <a:ext cx="5389969" cy="7455759"/>
          </a:xfrm>
          <a:custGeom>
            <a:avLst/>
            <a:gdLst/>
            <a:ahLst/>
            <a:cxnLst/>
            <a:rect l="l" t="t" r="r" b="b"/>
            <a:pathLst>
              <a:path w="5389969" h="7455759">
                <a:moveTo>
                  <a:pt x="0" y="0"/>
                </a:moveTo>
                <a:lnTo>
                  <a:pt x="5389970" y="0"/>
                </a:lnTo>
                <a:lnTo>
                  <a:pt x="5389970" y="7455760"/>
                </a:lnTo>
                <a:lnTo>
                  <a:pt x="0" y="74557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91" t="-2015" r="-485" b="-754"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4B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521565" y="508727"/>
            <a:ext cx="7370472" cy="4634773"/>
          </a:xfrm>
          <a:custGeom>
            <a:avLst/>
            <a:gdLst/>
            <a:ahLst/>
            <a:cxnLst/>
            <a:rect l="l" t="t" r="r" b="b"/>
            <a:pathLst>
              <a:path w="7370472" h="4634773">
                <a:moveTo>
                  <a:pt x="0" y="0"/>
                </a:moveTo>
                <a:lnTo>
                  <a:pt x="7370472" y="0"/>
                </a:lnTo>
                <a:lnTo>
                  <a:pt x="7370472" y="4634773"/>
                </a:lnTo>
                <a:lnTo>
                  <a:pt x="0" y="4634773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r="-3166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692002" y="5143500"/>
            <a:ext cx="8320508" cy="5043848"/>
          </a:xfrm>
          <a:custGeom>
            <a:avLst/>
            <a:gdLst/>
            <a:ahLst/>
            <a:cxnLst/>
            <a:rect l="l" t="t" r="r" b="b"/>
            <a:pathLst>
              <a:path w="8320508" h="5043848">
                <a:moveTo>
                  <a:pt x="0" y="0"/>
                </a:moveTo>
                <a:lnTo>
                  <a:pt x="8320508" y="0"/>
                </a:lnTo>
                <a:lnTo>
                  <a:pt x="8320508" y="5043848"/>
                </a:lnTo>
                <a:lnTo>
                  <a:pt x="0" y="50438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28105" y="1721729"/>
            <a:ext cx="6452766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5400">
                <a:solidFill>
                  <a:srgbClr val="94DDDE"/>
                </a:solidFill>
                <a:latin typeface="Clear Sans Bold"/>
              </a:rPr>
              <a:t>Ημερολόγιο </a:t>
            </a:r>
            <a:endParaRPr lang="en-US" sz="5400">
              <a:solidFill>
                <a:srgbClr val="94DDDE"/>
              </a:solidFill>
              <a:latin typeface="Clear Sans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28700" y="5745983"/>
            <a:ext cx="9976404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20"/>
              </a:lnSpc>
            </a:pPr>
          </a:p>
        </p:txBody>
      </p:sp>
      <p:sp>
        <p:nvSpPr>
          <p:cNvPr id="6" name="TextBox 6"/>
          <p:cNvSpPr txBox="1"/>
          <p:nvPr/>
        </p:nvSpPr>
        <p:spPr>
          <a:xfrm>
            <a:off x="410811" y="3543356"/>
            <a:ext cx="5606091" cy="1257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800">
                <a:solidFill>
                  <a:srgbClr val="F0ABC1"/>
                </a:solidFill>
                <a:latin typeface="Clear Sans Bold"/>
              </a:rPr>
              <a:t>Βιβλίο ύλης που ενσωματώσαμε από το grafis.sch.gr ή από το e-class</a:t>
            </a:r>
            <a:endParaRPr lang="en-US" sz="2800">
              <a:solidFill>
                <a:srgbClr val="F0ABC1"/>
              </a:solidFill>
              <a:latin typeface="Clear Sans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B4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71600" y="771524"/>
            <a:ext cx="15544800" cy="87439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DD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71600" y="600074"/>
            <a:ext cx="15849600" cy="89154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4B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4800" y="190500"/>
            <a:ext cx="5243442" cy="6652549"/>
            <a:chOff x="0" y="0"/>
            <a:chExt cx="8080692" cy="88700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6060" cy="6830128"/>
            </a:xfrm>
            <a:custGeom>
              <a:avLst/>
              <a:gdLst/>
              <a:ahLst/>
              <a:cxnLst/>
              <a:rect l="l" t="t" r="r" b="b"/>
              <a:pathLst>
                <a:path w="5166060" h="6830128">
                  <a:moveTo>
                    <a:pt x="0" y="0"/>
                  </a:moveTo>
                  <a:lnTo>
                    <a:pt x="5166060" y="0"/>
                  </a:lnTo>
                  <a:lnTo>
                    <a:pt x="5166060" y="6830128"/>
                  </a:lnTo>
                  <a:lnTo>
                    <a:pt x="0" y="68301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428290" y="1054304"/>
              <a:ext cx="5166060" cy="6830128"/>
            </a:xfrm>
            <a:custGeom>
              <a:avLst/>
              <a:gdLst/>
              <a:ahLst/>
              <a:cxnLst/>
              <a:rect l="l" t="t" r="r" b="b"/>
              <a:pathLst>
                <a:path w="5166060" h="6830128">
                  <a:moveTo>
                    <a:pt x="0" y="0"/>
                  </a:moveTo>
                  <a:lnTo>
                    <a:pt x="5166060" y="0"/>
                  </a:lnTo>
                  <a:lnTo>
                    <a:pt x="5166060" y="6830128"/>
                  </a:lnTo>
                  <a:lnTo>
                    <a:pt x="0" y="68301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2914631" y="2039937"/>
              <a:ext cx="5166060" cy="6830128"/>
            </a:xfrm>
            <a:custGeom>
              <a:avLst/>
              <a:gdLst/>
              <a:ahLst/>
              <a:cxnLst/>
              <a:rect l="l" t="t" r="r" b="b"/>
              <a:pathLst>
                <a:path w="5166060" h="6830128">
                  <a:moveTo>
                    <a:pt x="0" y="0"/>
                  </a:moveTo>
                  <a:lnTo>
                    <a:pt x="5166061" y="0"/>
                  </a:lnTo>
                  <a:lnTo>
                    <a:pt x="5166061" y="6830128"/>
                  </a:lnTo>
                  <a:lnTo>
                    <a:pt x="0" y="68301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aphicFrame>
        <p:nvGraphicFramePr>
          <p:cNvPr id="6" name="Table 6"/>
          <p:cNvGraphicFramePr>
            <a:graphicFrameLocks noGrp="1"/>
          </p:cNvGraphicFramePr>
          <p:nvPr/>
        </p:nvGraphicFramePr>
        <p:xfrm>
          <a:off x="6096000" y="0"/>
          <a:ext cx="11431829" cy="9232211"/>
        </p:xfrm>
        <a:graphic>
          <a:graphicData uri="http://schemas.openxmlformats.org/drawingml/2006/table">
            <a:tbl>
              <a:tblPr/>
              <a:tblGrid>
                <a:gridCol w="11431829"/>
              </a:tblGrid>
              <a:tr h="2399801">
                <a:tc>
                  <a:txBody>
                    <a:bodyPr/>
                    <a:lstStyle/>
                    <a:p>
                      <a:pPr algn="l">
                        <a:lnSpc>
                          <a:spcPts val="7140"/>
                        </a:lnSpc>
                        <a:defRPr/>
                      </a:pPr>
                      <a:r>
                        <a:rPr lang="en-US" sz="5100" dirty="0" err="1">
                          <a:solidFill>
                            <a:srgbClr val="F7B4A7"/>
                          </a:solidFill>
                          <a:latin typeface="Clear Sans Bold" panose="020B0604020202020204" charset="0"/>
                          <a:cs typeface="Clear Sans Bold" panose="020B0604020202020204" charset="0"/>
                        </a:rPr>
                        <a:t>Περιγρ</a:t>
                      </a:r>
                      <a:r>
                        <a:rPr lang="en-US" sz="5100" dirty="0">
                          <a:solidFill>
                            <a:srgbClr val="F7B4A7"/>
                          </a:solidFill>
                          <a:latin typeface="Clear Sans Bold" panose="020B0604020202020204" charset="0"/>
                          <a:cs typeface="Clear Sans Bold" panose="020B0604020202020204" charset="0"/>
                        </a:rPr>
                        <a:t>αφή της καλής πρακτικής</a:t>
                      </a:r>
                      <a:r>
                        <a:rPr lang="en-US" sz="5100" dirty="0">
                          <a:solidFill>
                            <a:srgbClr val="F7B4A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90500" marR="190500" marT="190500" marB="190500" anchor="ctr">
                    <a:lnL w="66675" cap="flat" cmpd="sng" algn="ctr">
                      <a:solidFill>
                        <a:srgbClr val="2B4B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6675" cap="flat" cmpd="sng" algn="ctr">
                      <a:solidFill>
                        <a:srgbClr val="2B4B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6675" cap="flat" cmpd="sng" algn="ctr">
                      <a:solidFill>
                        <a:srgbClr val="2B4B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6675" cap="flat" cmpd="sng" algn="ctr">
                      <a:solidFill>
                        <a:srgbClr val="2B4B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25278">
                <a:tc>
                  <a:txBody>
                    <a:bodyPr/>
                    <a:lstStyle/>
                    <a:p>
                      <a:pPr algn="l">
                        <a:lnSpc>
                          <a:spcPts val="3920"/>
                        </a:lnSpc>
                        <a:defRPr/>
                      </a:pPr>
                      <a:r>
                        <a:rPr lang="en-US" sz="4400" dirty="0">
                          <a:solidFill>
                            <a:srgbClr val="94DDDE"/>
                          </a:solidFill>
                          <a:latin typeface="Clear Sans" panose="020B0604020202020204" charset="0"/>
                          <a:cs typeface="Clear Sans" panose="020B0604020202020204" charset="0"/>
                        </a:rPr>
                        <a:t>Η π</a:t>
                      </a:r>
                      <a:r>
                        <a:rPr lang="en-US" sz="4400" dirty="0" err="1">
                          <a:solidFill>
                            <a:srgbClr val="94DDDE"/>
                          </a:solidFill>
                          <a:latin typeface="Clear Sans" panose="020B0604020202020204" charset="0"/>
                          <a:cs typeface="Clear Sans" panose="020B0604020202020204" charset="0"/>
                        </a:rPr>
                        <a:t>ρωτο</a:t>
                      </a:r>
                      <a:r>
                        <a:rPr lang="en-US" sz="4400" dirty="0">
                          <a:solidFill>
                            <a:srgbClr val="94DDDE"/>
                          </a:solidFill>
                          <a:latin typeface="Clear Sans" panose="020B0604020202020204" charset="0"/>
                          <a:cs typeface="Clear Sans" panose="020B0604020202020204" charset="0"/>
                        </a:rPr>
                        <a:t>βουλία μας αφορά τη δημιουργία ιστοσελίδων για τις τάξεις Β', Ε' και Στ' του σχολείου μας, χρησιμοποιώντας την πλατφόρμα Blogs.sch.gr. </a:t>
                      </a:r>
                      <a:r>
                        <a:rPr lang="en-US" sz="4400" dirty="0" err="1">
                          <a:solidFill>
                            <a:srgbClr val="94DDDE"/>
                          </a:solidFill>
                          <a:latin typeface="Clear Sans" panose="020B0604020202020204" charset="0"/>
                          <a:cs typeface="Clear Sans" panose="020B0604020202020204" charset="0"/>
                        </a:rPr>
                        <a:t>Αυτή</a:t>
                      </a:r>
                      <a:r>
                        <a:rPr lang="en-US" sz="4400" dirty="0">
                          <a:solidFill>
                            <a:srgbClr val="94DDDE"/>
                          </a:solidFill>
                          <a:latin typeface="Clear Sans" panose="020B0604020202020204" charset="0"/>
                          <a:cs typeface="Clear Sans" panose="020B0604020202020204" charset="0"/>
                        </a:rPr>
                        <a:t> η π</a:t>
                      </a:r>
                      <a:r>
                        <a:rPr lang="en-US" sz="4400" dirty="0" err="1">
                          <a:solidFill>
                            <a:srgbClr val="94DDDE"/>
                          </a:solidFill>
                          <a:latin typeface="Clear Sans" panose="020B0604020202020204" charset="0"/>
                          <a:cs typeface="Clear Sans" panose="020B0604020202020204" charset="0"/>
                        </a:rPr>
                        <a:t>ροσέγγιση</a:t>
                      </a:r>
                      <a:r>
                        <a:rPr lang="en-US" sz="4400" dirty="0">
                          <a:solidFill>
                            <a:srgbClr val="94DDDE"/>
                          </a:solidFill>
                          <a:latin typeface="Clear Sans" panose="020B0604020202020204" charset="0"/>
                          <a:cs typeface="Clear Sans" panose="020B0604020202020204" charset="0"/>
                        </a:rPr>
                        <a:t> π</a:t>
                      </a:r>
                      <a:r>
                        <a:rPr lang="en-US" sz="4400" dirty="0" err="1">
                          <a:solidFill>
                            <a:srgbClr val="94DDDE"/>
                          </a:solidFill>
                          <a:latin typeface="Clear Sans" panose="020B0604020202020204" charset="0"/>
                          <a:cs typeface="Clear Sans" panose="020B0604020202020204" charset="0"/>
                        </a:rPr>
                        <a:t>ροωθεί</a:t>
                      </a:r>
                      <a:r>
                        <a:rPr lang="en-US" sz="4400" dirty="0">
                          <a:solidFill>
                            <a:srgbClr val="94DDDE"/>
                          </a:solidFill>
                          <a:latin typeface="Clear Sans" panose="020B0604020202020204" charset="0"/>
                          <a:cs typeface="Clear Sans" panose="020B060402020202020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94DDDE"/>
                          </a:solidFill>
                          <a:latin typeface="Clear Sans" panose="020B0604020202020204" charset="0"/>
                          <a:cs typeface="Clear Sans" panose="020B0604020202020204" charset="0"/>
                        </a:rPr>
                        <a:t>την</a:t>
                      </a:r>
                      <a:r>
                        <a:rPr lang="en-US" sz="4400" dirty="0">
                          <a:solidFill>
                            <a:srgbClr val="94DDDE"/>
                          </a:solidFill>
                          <a:latin typeface="Clear Sans" panose="020B0604020202020204" charset="0"/>
                          <a:cs typeface="Clear Sans" panose="020B060402020202020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94DDDE"/>
                          </a:solidFill>
                          <a:latin typeface="Clear Sans" panose="020B0604020202020204" charset="0"/>
                          <a:cs typeface="Clear Sans" panose="020B0604020202020204" charset="0"/>
                        </a:rPr>
                        <a:t>ενεργητική</a:t>
                      </a:r>
                      <a:r>
                        <a:rPr lang="en-US" sz="4400" dirty="0">
                          <a:solidFill>
                            <a:srgbClr val="94DDDE"/>
                          </a:solidFill>
                          <a:latin typeface="Clear Sans" panose="020B0604020202020204" charset="0"/>
                          <a:cs typeface="Clear Sans" panose="020B060402020202020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94DDDE"/>
                          </a:solidFill>
                          <a:latin typeface="Clear Sans" panose="020B0604020202020204" charset="0"/>
                          <a:cs typeface="Clear Sans" panose="020B0604020202020204" charset="0"/>
                        </a:rPr>
                        <a:t>μάθηση</a:t>
                      </a:r>
                      <a:r>
                        <a:rPr lang="en-US" sz="4400" dirty="0">
                          <a:solidFill>
                            <a:srgbClr val="94DDDE"/>
                          </a:solidFill>
                          <a:latin typeface="Clear Sans" panose="020B0604020202020204" charset="0"/>
                          <a:cs typeface="Clear Sans" panose="020B0604020202020204" charset="0"/>
                        </a:rPr>
                        <a:t> και </a:t>
                      </a:r>
                      <a:r>
                        <a:rPr lang="en-US" sz="4400" dirty="0" err="1">
                          <a:solidFill>
                            <a:srgbClr val="94DDDE"/>
                          </a:solidFill>
                          <a:latin typeface="Clear Sans" panose="020B0604020202020204" charset="0"/>
                          <a:cs typeface="Clear Sans" panose="020B0604020202020204" charset="0"/>
                        </a:rPr>
                        <a:t>την</a:t>
                      </a:r>
                      <a:r>
                        <a:rPr lang="en-US" sz="4400" dirty="0">
                          <a:solidFill>
                            <a:srgbClr val="94DDDE"/>
                          </a:solidFill>
                          <a:latin typeface="Clear Sans" panose="020B0604020202020204" charset="0"/>
                          <a:cs typeface="Clear Sans" panose="020B060402020202020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94DDDE"/>
                          </a:solidFill>
                          <a:latin typeface="Clear Sans" panose="020B0604020202020204" charset="0"/>
                          <a:cs typeface="Clear Sans" panose="020B0604020202020204" charset="0"/>
                        </a:rPr>
                        <a:t>εμ</a:t>
                      </a:r>
                      <a:r>
                        <a:rPr lang="en-US" sz="4400" dirty="0">
                          <a:solidFill>
                            <a:srgbClr val="94DDDE"/>
                          </a:solidFill>
                          <a:latin typeface="Clear Sans" panose="020B0604020202020204" charset="0"/>
                          <a:cs typeface="Clear Sans" panose="020B0604020202020204" charset="0"/>
                        </a:rPr>
                        <a:t>πλοκή των μαθητών, ενσωματώνοντας την τεχνολογία στη διδασκαλία και αναπτύσσοντας τις δεξιότητες των μαθητών στον τομέα της πληροφορικής. </a:t>
                      </a:r>
                      <a:r>
                        <a:rPr lang="en-US" sz="4400" dirty="0" err="1">
                          <a:solidFill>
                            <a:srgbClr val="94DDDE"/>
                          </a:solidFill>
                          <a:latin typeface="Clear Sans" panose="020B0604020202020204" charset="0"/>
                          <a:cs typeface="Clear Sans" panose="020B0604020202020204" charset="0"/>
                        </a:rPr>
                        <a:t>Με</a:t>
                      </a:r>
                      <a:r>
                        <a:rPr lang="en-US" sz="4400" dirty="0">
                          <a:solidFill>
                            <a:srgbClr val="94DDDE"/>
                          </a:solidFill>
                          <a:latin typeface="Clear Sans" panose="020B0604020202020204" charset="0"/>
                          <a:cs typeface="Clear Sans" panose="020B0604020202020204" charset="0"/>
                        </a:rPr>
                        <a:t> α</a:t>
                      </a:r>
                      <a:r>
                        <a:rPr lang="en-US" sz="4400" dirty="0" err="1">
                          <a:solidFill>
                            <a:srgbClr val="94DDDE"/>
                          </a:solidFill>
                          <a:latin typeface="Clear Sans" panose="020B0604020202020204" charset="0"/>
                          <a:cs typeface="Clear Sans" panose="020B0604020202020204" charset="0"/>
                        </a:rPr>
                        <a:t>υτόν</a:t>
                      </a:r>
                      <a:r>
                        <a:rPr lang="en-US" sz="4400" dirty="0">
                          <a:solidFill>
                            <a:srgbClr val="94DDDE"/>
                          </a:solidFill>
                          <a:latin typeface="Clear Sans" panose="020B0604020202020204" charset="0"/>
                          <a:cs typeface="Clear Sans" panose="020B060402020202020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94DDDE"/>
                          </a:solidFill>
                          <a:latin typeface="Clear Sans" panose="020B0604020202020204" charset="0"/>
                          <a:cs typeface="Clear Sans" panose="020B0604020202020204" charset="0"/>
                        </a:rPr>
                        <a:t>τον</a:t>
                      </a:r>
                      <a:r>
                        <a:rPr lang="en-US" sz="4400" dirty="0">
                          <a:solidFill>
                            <a:srgbClr val="94DDDE"/>
                          </a:solidFill>
                          <a:latin typeface="Clear Sans" panose="020B0604020202020204" charset="0"/>
                          <a:cs typeface="Clear Sans" panose="020B060402020202020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94DDDE"/>
                          </a:solidFill>
                          <a:latin typeface="Clear Sans" panose="020B0604020202020204" charset="0"/>
                          <a:cs typeface="Clear Sans" panose="020B0604020202020204" charset="0"/>
                        </a:rPr>
                        <a:t>τρό</a:t>
                      </a:r>
                      <a:r>
                        <a:rPr lang="en-US" sz="4400" dirty="0">
                          <a:solidFill>
                            <a:srgbClr val="94DDDE"/>
                          </a:solidFill>
                          <a:latin typeface="Clear Sans" panose="020B0604020202020204" charset="0"/>
                          <a:cs typeface="Clear Sans" panose="020B0604020202020204" charset="0"/>
                        </a:rPr>
                        <a:t>πο, ενισχύουμε τη μαθησιακή διαδικασία και προετοιμάζουμε τους μαθητές για τις μελλοντικές προκλήσεις</a:t>
                      </a:r>
                      <a:r>
                        <a:rPr lang="en-US" sz="3600" dirty="0">
                          <a:solidFill>
                            <a:srgbClr val="94DDDE"/>
                          </a:solidFill>
                          <a:latin typeface="Clear Sans" panose="020B0604020202020204" charset="0"/>
                          <a:cs typeface="Clear Sans" panose="020B0604020202020204" charset="0"/>
                        </a:rPr>
                        <a:t>.</a:t>
                      </a:r>
                      <a:endParaRPr lang="en-US" sz="1400" dirty="0">
                        <a:latin typeface="Clear Sans" panose="020B0604020202020204" charset="0"/>
                        <a:cs typeface="Clear Sans" panose="020B0604020202020204" charset="0"/>
                      </a:endParaRPr>
                    </a:p>
                  </a:txBody>
                  <a:tcPr marL="190500" marR="190500" marT="190500" marB="190500" anchor="ctr">
                    <a:lnL w="66675" cap="flat" cmpd="sng" algn="ctr">
                      <a:solidFill>
                        <a:srgbClr val="2B4B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6675" cap="flat" cmpd="sng" algn="ctr">
                      <a:solidFill>
                        <a:srgbClr val="2B4B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6675" cap="flat" cmpd="sng" algn="ctr">
                      <a:solidFill>
                        <a:srgbClr val="2B4B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6675" cap="flat" cmpd="sng" algn="ctr">
                      <a:solidFill>
                        <a:srgbClr val="2B4B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7" name="Group 7"/>
          <p:cNvGrpSpPr/>
          <p:nvPr/>
        </p:nvGrpSpPr>
        <p:grpSpPr>
          <a:xfrm>
            <a:off x="0" y="9427634"/>
            <a:ext cx="18288000" cy="859366"/>
            <a:chOff x="0" y="0"/>
            <a:chExt cx="13796730" cy="64831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796730" cy="648318"/>
            </a:xfrm>
            <a:custGeom>
              <a:avLst/>
              <a:gdLst/>
              <a:ahLst/>
              <a:cxnLst/>
              <a:rect l="l" t="t" r="r" b="b"/>
              <a:pathLst>
                <a:path w="13796730" h="648318">
                  <a:moveTo>
                    <a:pt x="0" y="0"/>
                  </a:moveTo>
                  <a:lnTo>
                    <a:pt x="13796730" y="0"/>
                  </a:lnTo>
                  <a:lnTo>
                    <a:pt x="13796730" y="648318"/>
                  </a:lnTo>
                  <a:lnTo>
                    <a:pt x="0" y="648318"/>
                  </a:lnTo>
                  <a:close/>
                </a:path>
              </a:pathLst>
            </a:custGeom>
            <a:solidFill>
              <a:srgbClr val="FEFEFE"/>
            </a:solidFill>
            <a:ln cap="sq">
              <a:noFill/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13796730" cy="676893"/>
            </a:xfrm>
            <a:prstGeom prst="rect">
              <a:avLst/>
            </a:prstGeom>
          </p:spPr>
          <p:txBody>
            <a:bodyPr lIns="127000" tIns="127000" rIns="127000" bIns="127000" rtlCol="0" anchor="ctr"/>
            <a:lstStyle/>
            <a:p>
              <a:pPr algn="ctr">
                <a:lnSpc>
                  <a:spcPts val="2100"/>
                </a:lnSpc>
              </a:pPr>
              <a:r>
                <a:rPr lang="en-US" sz="1500">
                  <a:solidFill>
                    <a:srgbClr val="2B4B82"/>
                  </a:solidFill>
                  <a:latin typeface="Clear Sans Medium"/>
                </a:rPr>
                <a:t>Tip: </a:t>
              </a:r>
              <a:r>
                <a:rPr lang="en-US" sz="1500">
                  <a:solidFill>
                    <a:srgbClr val="2B4B82"/>
                  </a:solidFill>
                  <a:latin typeface="Clear Sans"/>
                </a:rPr>
                <a:t>Use links to go to a different page inside your presentation. </a:t>
              </a:r>
              <a:endParaRPr lang="en-US" sz="1500">
                <a:solidFill>
                  <a:srgbClr val="2B4B82"/>
                </a:solidFill>
                <a:latin typeface="Clear Sans"/>
              </a:endParaRPr>
            </a:p>
            <a:p>
              <a:pPr algn="ctr">
                <a:lnSpc>
                  <a:spcPts val="2100"/>
                </a:lnSpc>
              </a:pPr>
              <a:r>
                <a:rPr lang="en-US" sz="1500">
                  <a:solidFill>
                    <a:srgbClr val="2B4B82"/>
                  </a:solidFill>
                  <a:latin typeface="Clear Sans Medium"/>
                </a:rPr>
                <a:t>How: </a:t>
              </a:r>
              <a:r>
                <a:rPr lang="en-US" sz="1500">
                  <a:solidFill>
                    <a:srgbClr val="2B4B82"/>
                  </a:solidFill>
                  <a:latin typeface="Clear Sans"/>
                </a:rPr>
                <a:t>Highlight text, click on the link symbol on the toolbar, and select the page in your presentation you want to connect.</a:t>
              </a:r>
              <a:endParaRPr lang="en-US" sz="1500">
                <a:solidFill>
                  <a:srgbClr val="2B4B82"/>
                </a:solidFill>
                <a:latin typeface="Clear San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B4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400050" y="-828526"/>
            <a:ext cx="17259300" cy="9467255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500"/>
              </a:lnSpc>
            </a:pPr>
          </a:p>
        </p:txBody>
      </p:sp>
      <p:sp>
        <p:nvSpPr>
          <p:cNvPr id="11" name="Freeform 11"/>
          <p:cNvSpPr/>
          <p:nvPr/>
        </p:nvSpPr>
        <p:spPr>
          <a:xfrm>
            <a:off x="12420600" y="3162299"/>
            <a:ext cx="4876800" cy="6127723"/>
          </a:xfrm>
          <a:custGeom>
            <a:avLst/>
            <a:gdLst/>
            <a:ahLst/>
            <a:cxnLst/>
            <a:rect l="l" t="t" r="r" b="b"/>
            <a:pathLst>
              <a:path w="3703719" h="5956673">
                <a:moveTo>
                  <a:pt x="0" y="0"/>
                </a:moveTo>
                <a:lnTo>
                  <a:pt x="3703719" y="0"/>
                </a:lnTo>
                <a:lnTo>
                  <a:pt x="3703719" y="5956672"/>
                </a:lnTo>
                <a:lnTo>
                  <a:pt x="0" y="5956672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90600" y="3162300"/>
            <a:ext cx="4876800" cy="6140032"/>
          </a:xfrm>
          <a:custGeom>
            <a:avLst/>
            <a:gdLst/>
            <a:ahLst/>
            <a:cxnLst/>
            <a:rect l="l" t="t" r="r" b="b"/>
            <a:pathLst>
              <a:path w="3683048" h="5856474">
                <a:moveTo>
                  <a:pt x="0" y="0"/>
                </a:moveTo>
                <a:lnTo>
                  <a:pt x="3683048" y="0"/>
                </a:lnTo>
                <a:lnTo>
                  <a:pt x="3683048" y="5856474"/>
                </a:lnTo>
                <a:lnTo>
                  <a:pt x="0" y="58564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630143" y="3162300"/>
            <a:ext cx="5027714" cy="6127723"/>
          </a:xfrm>
          <a:custGeom>
            <a:avLst/>
            <a:gdLst/>
            <a:ahLst/>
            <a:cxnLst/>
            <a:rect l="l" t="t" r="r" b="b"/>
            <a:pathLst>
              <a:path w="3446424" h="5839775">
                <a:moveTo>
                  <a:pt x="0" y="0"/>
                </a:moveTo>
                <a:lnTo>
                  <a:pt x="3446425" y="0"/>
                </a:lnTo>
                <a:lnTo>
                  <a:pt x="3446425" y="5839774"/>
                </a:lnTo>
                <a:lnTo>
                  <a:pt x="0" y="58397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l-GR" dirty="0"/>
          </a:p>
        </p:txBody>
      </p:sp>
      <p:sp>
        <p:nvSpPr>
          <p:cNvPr id="14" name="TextBox 14"/>
          <p:cNvSpPr txBox="1"/>
          <p:nvPr/>
        </p:nvSpPr>
        <p:spPr>
          <a:xfrm>
            <a:off x="1066800" y="984668"/>
            <a:ext cx="7962900" cy="16383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5400" dirty="0" err="1">
                <a:solidFill>
                  <a:srgbClr val="2B4B82"/>
                </a:solidFill>
                <a:latin typeface="Clear Sans Bold"/>
              </a:rPr>
              <a:t>Ευχ</a:t>
            </a:r>
            <a:r>
              <a:rPr lang="en-US" sz="5400" dirty="0">
                <a:solidFill>
                  <a:srgbClr val="2B4B82"/>
                </a:solidFill>
                <a:latin typeface="Clear Sans Bold"/>
              </a:rPr>
              <a:t>αριστούμε για την προσοχή σας!!!</a:t>
            </a:r>
            <a:endParaRPr lang="en-US" sz="5400" dirty="0">
              <a:solidFill>
                <a:srgbClr val="2B4B82"/>
              </a:solidFill>
              <a:latin typeface="Clear Sans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DD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876152" y="3086100"/>
            <a:ext cx="5131837" cy="4114800"/>
          </a:xfrm>
          <a:custGeom>
            <a:avLst/>
            <a:gdLst/>
            <a:ahLst/>
            <a:cxnLst/>
            <a:rect l="l" t="t" r="r" b="b"/>
            <a:pathLst>
              <a:path w="5131837" h="4114800">
                <a:moveTo>
                  <a:pt x="0" y="0"/>
                </a:moveTo>
                <a:lnTo>
                  <a:pt x="5131837" y="0"/>
                </a:lnTo>
                <a:lnTo>
                  <a:pt x="513183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85053" y="812660"/>
            <a:ext cx="11141195" cy="6388240"/>
            <a:chOff x="0" y="749359"/>
            <a:chExt cx="14854927" cy="8517653"/>
          </a:xfrm>
        </p:grpSpPr>
        <p:sp>
          <p:nvSpPr>
            <p:cNvPr id="4" name="TextBox 4"/>
            <p:cNvSpPr txBox="1"/>
            <p:nvPr/>
          </p:nvSpPr>
          <p:spPr>
            <a:xfrm>
              <a:off x="0" y="749359"/>
              <a:ext cx="14854927" cy="2529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665"/>
                </a:lnSpc>
              </a:pPr>
              <a:r>
                <a:rPr lang="en-US" sz="5400" dirty="0" err="1">
                  <a:solidFill>
                    <a:srgbClr val="31356E"/>
                  </a:solidFill>
                  <a:latin typeface="Clear Sans Bold"/>
                </a:rPr>
                <a:t>Ενσωμάτωση</a:t>
              </a:r>
              <a:r>
                <a:rPr lang="en-US" sz="5400" dirty="0">
                  <a:solidFill>
                    <a:srgbClr val="31356E"/>
                  </a:solidFill>
                  <a:latin typeface="Clear Sans Bold"/>
                </a:rPr>
                <a:t> </a:t>
              </a:r>
              <a:r>
                <a:rPr lang="en-US" sz="5400" dirty="0" err="1">
                  <a:solidFill>
                    <a:srgbClr val="31356E"/>
                  </a:solidFill>
                  <a:latin typeface="Clear Sans Bold"/>
                </a:rPr>
                <a:t>της</a:t>
              </a:r>
              <a:r>
                <a:rPr lang="en-US" sz="5400" dirty="0">
                  <a:solidFill>
                    <a:srgbClr val="31356E"/>
                  </a:solidFill>
                  <a:latin typeface="Clear Sans Bold"/>
                </a:rPr>
                <a:t> </a:t>
              </a:r>
              <a:r>
                <a:rPr lang="en-US" sz="5400" dirty="0" err="1">
                  <a:solidFill>
                    <a:srgbClr val="31356E"/>
                  </a:solidFill>
                  <a:latin typeface="Clear Sans Bold"/>
                </a:rPr>
                <a:t>Τεχνολογί</a:t>
              </a:r>
              <a:r>
                <a:rPr lang="en-US" sz="5400" dirty="0">
                  <a:solidFill>
                    <a:srgbClr val="31356E"/>
                  </a:solidFill>
                  <a:latin typeface="Clear Sans Bold"/>
                </a:rPr>
                <a:t>ας στην Εκπαίδευση</a:t>
              </a:r>
              <a:endParaRPr lang="en-US" sz="5400" dirty="0">
                <a:solidFill>
                  <a:srgbClr val="31356E"/>
                </a:solidFill>
                <a:latin typeface="Clear Sans Bold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6183586"/>
              <a:ext cx="14232463" cy="30834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630"/>
                </a:lnSpc>
              </a:pPr>
              <a:r>
                <a:rPr lang="en-US" sz="3600" dirty="0" err="1">
                  <a:solidFill>
                    <a:srgbClr val="2B4B82"/>
                  </a:solidFill>
                  <a:latin typeface="Clear Sans" panose="020B0604020202020204" charset="0"/>
                  <a:cs typeface="Clear Sans" panose="020B0604020202020204" charset="0"/>
                </a:rPr>
                <a:t>Το</a:t>
              </a:r>
              <a:r>
                <a:rPr lang="en-US" sz="3600" dirty="0">
                  <a:solidFill>
                    <a:srgbClr val="2B4B82"/>
                  </a:solidFill>
                  <a:latin typeface="Clear Sans" panose="020B0604020202020204" charset="0"/>
                  <a:cs typeface="Clear Sans" panose="020B0604020202020204" charset="0"/>
                </a:rPr>
                <a:t> </a:t>
              </a:r>
              <a:r>
                <a:rPr lang="en-US" sz="3600" dirty="0" err="1">
                  <a:solidFill>
                    <a:srgbClr val="2B4B82"/>
                  </a:solidFill>
                  <a:latin typeface="Clear Sans" panose="020B0604020202020204" charset="0"/>
                  <a:cs typeface="Clear Sans" panose="020B0604020202020204" charset="0"/>
                </a:rPr>
                <a:t>σχολείο</a:t>
              </a:r>
              <a:r>
                <a:rPr lang="en-US" sz="3600" dirty="0">
                  <a:solidFill>
                    <a:srgbClr val="2B4B82"/>
                  </a:solidFill>
                  <a:latin typeface="Clear Sans" panose="020B0604020202020204" charset="0"/>
                  <a:cs typeface="Clear Sans" panose="020B0604020202020204" charset="0"/>
                </a:rPr>
                <a:t> μας α</a:t>
              </a:r>
              <a:r>
                <a:rPr lang="en-US" sz="3600" dirty="0" err="1">
                  <a:solidFill>
                    <a:srgbClr val="2B4B82"/>
                  </a:solidFill>
                  <a:latin typeface="Clear Sans" panose="020B0604020202020204" charset="0"/>
                  <a:cs typeface="Clear Sans" panose="020B0604020202020204" charset="0"/>
                </a:rPr>
                <a:t>νέ</a:t>
              </a:r>
              <a:r>
                <a:rPr lang="en-US" sz="3600" dirty="0">
                  <a:solidFill>
                    <a:srgbClr val="2B4B82"/>
                  </a:solidFill>
                  <a:latin typeface="Clear Sans" panose="020B0604020202020204" charset="0"/>
                  <a:cs typeface="Clear Sans" panose="020B0604020202020204" charset="0"/>
                </a:rPr>
                <a:t>πτυξε σχέδιο δράσης  στόχο την ενίσχυση της μαθησιακής διαδικασίας και την ενσωμάτωση της τεχνολογίας στην εκπαίδευση.</a:t>
              </a:r>
              <a:endParaRPr lang="en-US" sz="3600" dirty="0">
                <a:solidFill>
                  <a:srgbClr val="2B4B82"/>
                </a:solidFill>
                <a:latin typeface="Clear Sans" panose="020B0604020202020204" charset="0"/>
                <a:cs typeface="Clear Sans" panose="020B0604020202020204" charset="0"/>
              </a:endParaRPr>
            </a:p>
            <a:p>
              <a:pPr algn="l">
                <a:lnSpc>
                  <a:spcPts val="4630"/>
                </a:lnSpc>
              </a:pPr>
              <a:endParaRPr lang="en-US" sz="3305" dirty="0">
                <a:solidFill>
                  <a:srgbClr val="2B4B82"/>
                </a:solidFill>
                <a:latin typeface="Clear San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B4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599676" y="-1095217"/>
            <a:ext cx="5258152" cy="5436059"/>
          </a:xfrm>
          <a:custGeom>
            <a:avLst/>
            <a:gdLst/>
            <a:ahLst/>
            <a:cxnLst/>
            <a:rect l="l" t="t" r="r" b="b"/>
            <a:pathLst>
              <a:path w="5258152" h="5436059">
                <a:moveTo>
                  <a:pt x="0" y="0"/>
                </a:moveTo>
                <a:lnTo>
                  <a:pt x="5258152" y="0"/>
                </a:lnTo>
                <a:lnTo>
                  <a:pt x="5258152" y="5436059"/>
                </a:lnTo>
                <a:lnTo>
                  <a:pt x="0" y="5436059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946160" y="910315"/>
            <a:ext cx="9569415" cy="1731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20"/>
              </a:lnSpc>
            </a:pPr>
            <a:r>
              <a:rPr lang="en-US" sz="6400" dirty="0" err="1">
                <a:solidFill>
                  <a:srgbClr val="2B4B82"/>
                </a:solidFill>
                <a:latin typeface="Clear Sans Bold"/>
              </a:rPr>
              <a:t>Οφέλη</a:t>
            </a:r>
            <a:r>
              <a:rPr lang="en-US" sz="6400" dirty="0">
                <a:solidFill>
                  <a:srgbClr val="2B4B82"/>
                </a:solidFill>
                <a:latin typeface="Clear Sans Bold"/>
              </a:rPr>
              <a:t> </a:t>
            </a:r>
            <a:r>
              <a:rPr lang="en-US" sz="6400" dirty="0" err="1">
                <a:solidFill>
                  <a:srgbClr val="2B4B82"/>
                </a:solidFill>
                <a:latin typeface="Clear Sans Bold"/>
              </a:rPr>
              <a:t>της</a:t>
            </a:r>
            <a:r>
              <a:rPr lang="en-US" sz="6400" dirty="0">
                <a:solidFill>
                  <a:srgbClr val="2B4B82"/>
                </a:solidFill>
                <a:latin typeface="Clear Sans Bold"/>
              </a:rPr>
              <a:t> Κα</a:t>
            </a:r>
            <a:r>
              <a:rPr lang="en-US" sz="6400" dirty="0" err="1">
                <a:solidFill>
                  <a:srgbClr val="2B4B82"/>
                </a:solidFill>
                <a:latin typeface="Clear Sans Bold"/>
              </a:rPr>
              <a:t>ινοτόμου</a:t>
            </a:r>
            <a:r>
              <a:rPr lang="en-US" sz="6400" dirty="0">
                <a:solidFill>
                  <a:srgbClr val="2B4B82"/>
                </a:solidFill>
                <a:latin typeface="Clear Sans Bold"/>
              </a:rPr>
              <a:t> </a:t>
            </a:r>
            <a:r>
              <a:rPr lang="en-US" sz="6400" dirty="0" err="1">
                <a:solidFill>
                  <a:srgbClr val="2B4B82"/>
                </a:solidFill>
                <a:latin typeface="Clear Sans Bold"/>
              </a:rPr>
              <a:t>Προσέγγισης</a:t>
            </a:r>
            <a:endParaRPr lang="en-US" sz="6400" dirty="0">
              <a:solidFill>
                <a:srgbClr val="2B4B82"/>
              </a:solidFill>
              <a:latin typeface="Clear Sans Bold"/>
            </a:endParaRPr>
          </a:p>
        </p:txBody>
      </p:sp>
      <p:graphicFrame>
        <p:nvGraphicFramePr>
          <p:cNvPr id="4" name="Table 4"/>
          <p:cNvGraphicFramePr>
            <a:graphicFrameLocks noGrp="1"/>
          </p:cNvGraphicFramePr>
          <p:nvPr/>
        </p:nvGraphicFramePr>
        <p:xfrm>
          <a:off x="1219200" y="4152900"/>
          <a:ext cx="10896599" cy="4051644"/>
        </p:xfrm>
        <a:graphic>
          <a:graphicData uri="http://schemas.openxmlformats.org/drawingml/2006/table">
            <a:tbl>
              <a:tblPr/>
              <a:tblGrid>
                <a:gridCol w="10896599"/>
              </a:tblGrid>
              <a:tr h="4051644">
                <a:tc>
                  <a:txBody>
                    <a:bodyPr/>
                    <a:lstStyle/>
                    <a:p>
                      <a:pPr algn="l">
                        <a:lnSpc>
                          <a:spcPts val="3920"/>
                        </a:lnSpc>
                        <a:defRPr/>
                      </a:pPr>
                      <a:r>
                        <a:rPr lang="el-GR" sz="4400" dirty="0">
                          <a:solidFill>
                            <a:srgbClr val="2B4B82"/>
                          </a:solidFill>
                          <a:latin typeface="Clear Sans Bold"/>
                        </a:rPr>
                        <a:t>Α) </a:t>
                      </a:r>
                      <a:r>
                        <a:rPr lang="en-US" sz="4400" dirty="0" err="1">
                          <a:solidFill>
                            <a:srgbClr val="2B4B82"/>
                          </a:solidFill>
                          <a:latin typeface="Clear Sans Bold"/>
                        </a:rPr>
                        <a:t>Οφέλη</a:t>
                      </a:r>
                      <a:r>
                        <a:rPr lang="en-US" sz="4400" dirty="0">
                          <a:solidFill>
                            <a:srgbClr val="2B4B82"/>
                          </a:solidFill>
                          <a:latin typeface="Clear Sans Bold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2B4B82"/>
                          </a:solidFill>
                          <a:latin typeface="Clear Sans Bold"/>
                        </a:rPr>
                        <a:t>γι</a:t>
                      </a:r>
                      <a:r>
                        <a:rPr lang="en-US" sz="4400" dirty="0">
                          <a:solidFill>
                            <a:srgbClr val="2B4B82"/>
                          </a:solidFill>
                          <a:latin typeface="Clear Sans Bold"/>
                        </a:rPr>
                        <a:t>α το Σχολείο</a:t>
                      </a:r>
                      <a:endParaRPr lang="en-US" sz="2000" dirty="0"/>
                    </a:p>
                    <a:p>
                      <a:pPr algn="l">
                        <a:lnSpc>
                          <a:spcPts val="3920"/>
                        </a:lnSpc>
                      </a:pPr>
                      <a:r>
                        <a:rPr lang="en-US" sz="4400" dirty="0">
                          <a:solidFill>
                            <a:srgbClr val="2B4B82"/>
                          </a:solidFill>
                          <a:latin typeface="Clear Sans"/>
                        </a:rPr>
                        <a:t>1. </a:t>
                      </a:r>
                      <a:r>
                        <a:rPr lang="en-US" sz="3600" dirty="0" err="1">
                          <a:solidFill>
                            <a:srgbClr val="2B4B82"/>
                          </a:solidFill>
                          <a:latin typeface="Clear Sans"/>
                        </a:rPr>
                        <a:t>Ενίσχυση</a:t>
                      </a:r>
                      <a:r>
                        <a:rPr lang="en-US" sz="3600" dirty="0">
                          <a:solidFill>
                            <a:srgbClr val="2B4B82"/>
                          </a:solidFill>
                          <a:latin typeface="Clear Sans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2B4B82"/>
                          </a:solidFill>
                          <a:latin typeface="Clear Sans"/>
                        </a:rPr>
                        <a:t>της</a:t>
                      </a:r>
                      <a:r>
                        <a:rPr lang="en-US" sz="3600" dirty="0">
                          <a:solidFill>
                            <a:srgbClr val="2B4B82"/>
                          </a:solidFill>
                          <a:latin typeface="Clear Sans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2B4B82"/>
                          </a:solidFill>
                          <a:latin typeface="Clear Sans"/>
                        </a:rPr>
                        <a:t>εικόν</a:t>
                      </a:r>
                      <a:r>
                        <a:rPr lang="en-US" sz="3600" dirty="0">
                          <a:solidFill>
                            <a:srgbClr val="2B4B82"/>
                          </a:solidFill>
                          <a:latin typeface="Clear Sans"/>
                        </a:rPr>
                        <a:t>ας του σχολείου.</a:t>
                      </a:r>
                      <a:endParaRPr lang="en-US" sz="3600" dirty="0">
                        <a:solidFill>
                          <a:srgbClr val="2B4B82"/>
                        </a:solidFill>
                        <a:latin typeface="Clear Sans"/>
                      </a:endParaRPr>
                    </a:p>
                    <a:p>
                      <a:pPr algn="l">
                        <a:lnSpc>
                          <a:spcPts val="3920"/>
                        </a:lnSpc>
                      </a:pPr>
                      <a:r>
                        <a:rPr lang="en-US" sz="3600" dirty="0">
                          <a:solidFill>
                            <a:srgbClr val="2B4B82"/>
                          </a:solidFill>
                          <a:latin typeface="Clear Sans"/>
                        </a:rPr>
                        <a:t>2. </a:t>
                      </a:r>
                      <a:r>
                        <a:rPr lang="en-US" sz="3600" dirty="0" err="1">
                          <a:solidFill>
                            <a:srgbClr val="2B4B82"/>
                          </a:solidFill>
                          <a:latin typeface="Clear Sans"/>
                        </a:rPr>
                        <a:t>Βελτιστο</a:t>
                      </a:r>
                      <a:r>
                        <a:rPr lang="en-US" sz="3600" dirty="0">
                          <a:solidFill>
                            <a:srgbClr val="2B4B82"/>
                          </a:solidFill>
                          <a:latin typeface="Clear Sans"/>
                        </a:rPr>
                        <a:t>ποίηση της επικοινωνίας</a:t>
                      </a:r>
                      <a:endParaRPr lang="en-US" sz="3600" dirty="0">
                        <a:solidFill>
                          <a:srgbClr val="2B4B82"/>
                        </a:solidFill>
                        <a:latin typeface="Clear Sans"/>
                      </a:endParaRPr>
                    </a:p>
                    <a:p>
                      <a:pPr algn="l">
                        <a:lnSpc>
                          <a:spcPts val="3920"/>
                        </a:lnSpc>
                      </a:pPr>
                      <a:r>
                        <a:rPr lang="en-US" sz="3600" dirty="0">
                          <a:solidFill>
                            <a:srgbClr val="2B4B82"/>
                          </a:solidFill>
                          <a:latin typeface="Clear Sans"/>
                        </a:rPr>
                        <a:t>3. Κα</a:t>
                      </a:r>
                      <a:r>
                        <a:rPr lang="en-US" sz="3600" dirty="0" err="1">
                          <a:solidFill>
                            <a:srgbClr val="2B4B82"/>
                          </a:solidFill>
                          <a:latin typeface="Clear Sans"/>
                        </a:rPr>
                        <a:t>λύτερη</a:t>
                      </a:r>
                      <a:r>
                        <a:rPr lang="en-US" sz="3600" dirty="0">
                          <a:solidFill>
                            <a:srgbClr val="2B4B82"/>
                          </a:solidFill>
                          <a:latin typeface="Clear Sans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2B4B82"/>
                          </a:solidFill>
                          <a:latin typeface="Clear Sans"/>
                        </a:rPr>
                        <a:t>οργάνωση</a:t>
                      </a:r>
                      <a:endParaRPr lang="en-US" sz="3600" dirty="0">
                        <a:solidFill>
                          <a:srgbClr val="2B4B82"/>
                        </a:solidFill>
                        <a:latin typeface="Clear Sans"/>
                      </a:endParaRPr>
                    </a:p>
                    <a:p>
                      <a:pPr algn="l">
                        <a:lnSpc>
                          <a:spcPts val="3360"/>
                        </a:lnSpc>
                        <a:defRPr/>
                      </a:pPr>
                      <a:r>
                        <a:rPr lang="en-US" sz="2400" dirty="0">
                          <a:solidFill>
                            <a:srgbClr val="2B4B82"/>
                          </a:solidFill>
                          <a:latin typeface="Clear Sans"/>
                        </a:rPr>
                        <a:t>.</a:t>
                      </a:r>
                      <a:endParaRPr lang="en-US" sz="1100" dirty="0"/>
                    </a:p>
                    <a:p>
                      <a:pPr algn="l">
                        <a:lnSpc>
                          <a:spcPts val="3360"/>
                        </a:lnSpc>
                      </a:pPr>
                      <a:endParaRPr lang="en-US" sz="1100" dirty="0"/>
                    </a:p>
                  </a:txBody>
                  <a:tcPr marL="190500" marR="190500" marT="190500" marB="190500" anchor="b">
                    <a:lnL w="47625" cap="flat" cmpd="sng" algn="ctr">
                      <a:solidFill>
                        <a:srgbClr val="F7B4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F7B4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F7B4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F7B4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5"/>
          <p:cNvSpPr txBox="1"/>
          <p:nvPr/>
        </p:nvSpPr>
        <p:spPr>
          <a:xfrm>
            <a:off x="8515811" y="2823181"/>
            <a:ext cx="5249079" cy="1462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endParaRPr dirty="0"/>
          </a:p>
          <a:p>
            <a:pPr algn="ctr">
              <a:lnSpc>
                <a:spcPts val="3920"/>
              </a:lnSpc>
            </a:pPr>
            <a:endParaRPr dirty="0"/>
          </a:p>
          <a:p>
            <a:pPr algn="ctr">
              <a:lnSpc>
                <a:spcPts val="3920"/>
              </a:lnSpc>
              <a:spcBef>
                <a:spcPct val="0"/>
              </a:spcBef>
            </a:pPr>
            <a:endParaRPr lang="en-US" sz="2800" dirty="0">
              <a:solidFill>
                <a:srgbClr val="2B4B82"/>
              </a:solidFill>
              <a:latin typeface="Clear San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573000" y="266700"/>
            <a:ext cx="5258152" cy="5436059"/>
          </a:xfrm>
          <a:custGeom>
            <a:avLst/>
            <a:gdLst/>
            <a:ahLst/>
            <a:cxnLst/>
            <a:rect l="l" t="t" r="r" b="b"/>
            <a:pathLst>
              <a:path w="5258152" h="5436059">
                <a:moveTo>
                  <a:pt x="0" y="0"/>
                </a:moveTo>
                <a:lnTo>
                  <a:pt x="5258152" y="0"/>
                </a:lnTo>
                <a:lnTo>
                  <a:pt x="5258152" y="5436059"/>
                </a:lnTo>
                <a:lnTo>
                  <a:pt x="0" y="5436059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946160" y="910315"/>
            <a:ext cx="9569415" cy="1731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20"/>
              </a:lnSpc>
            </a:pPr>
            <a:r>
              <a:rPr lang="en-US" sz="6400">
                <a:solidFill>
                  <a:srgbClr val="2B4B82"/>
                </a:solidFill>
                <a:latin typeface="Clear Sans Bold"/>
              </a:rPr>
              <a:t>Οφέλη της Καινοτόμου Προσέγγισης</a:t>
            </a:r>
            <a:endParaRPr lang="en-US" sz="6400">
              <a:solidFill>
                <a:srgbClr val="2B4B82"/>
              </a:solidFill>
              <a:latin typeface="Clear Sans Bold"/>
            </a:endParaRPr>
          </a:p>
        </p:txBody>
      </p:sp>
      <p:graphicFrame>
        <p:nvGraphicFramePr>
          <p:cNvPr id="4" name="Table 4"/>
          <p:cNvGraphicFramePr>
            <a:graphicFrameLocks noGrp="1"/>
          </p:cNvGraphicFramePr>
          <p:nvPr/>
        </p:nvGraphicFramePr>
        <p:xfrm>
          <a:off x="381000" y="4151884"/>
          <a:ext cx="15886086" cy="10745216"/>
        </p:xfrm>
        <a:graphic>
          <a:graphicData uri="http://schemas.openxmlformats.org/drawingml/2006/table">
            <a:tbl>
              <a:tblPr/>
              <a:tblGrid>
                <a:gridCol w="539660"/>
                <a:gridCol w="15346426"/>
              </a:tblGrid>
              <a:tr h="4114801">
                <a:tc>
                  <a:txBody>
                    <a:bodyPr/>
                    <a:lstStyle/>
                    <a:p>
                      <a:pPr algn="l">
                        <a:lnSpc>
                          <a:spcPts val="3920"/>
                        </a:lnSpc>
                      </a:pPr>
                      <a:endParaRPr lang="en-US" sz="2800" dirty="0">
                        <a:solidFill>
                          <a:srgbClr val="2B4B82"/>
                        </a:solidFill>
                        <a:latin typeface="Clear Sans"/>
                      </a:endParaRPr>
                    </a:p>
                    <a:p>
                      <a:pPr algn="l">
                        <a:lnSpc>
                          <a:spcPts val="3920"/>
                        </a:lnSpc>
                      </a:pPr>
                      <a:endParaRPr lang="en-US" sz="2800" dirty="0">
                        <a:solidFill>
                          <a:srgbClr val="2B4B82"/>
                        </a:solidFill>
                        <a:latin typeface="Clear Sans"/>
                      </a:endParaRPr>
                    </a:p>
                    <a:p>
                      <a:pPr algn="l">
                        <a:lnSpc>
                          <a:spcPts val="3920"/>
                        </a:lnSpc>
                      </a:pPr>
                      <a:endParaRPr lang="en-US" sz="2800" dirty="0">
                        <a:solidFill>
                          <a:srgbClr val="2B4B82"/>
                        </a:solidFill>
                        <a:latin typeface="Clear Sans"/>
                      </a:endParaRPr>
                    </a:p>
                    <a:p>
                      <a:pPr algn="l">
                        <a:lnSpc>
                          <a:spcPts val="3920"/>
                        </a:lnSpc>
                      </a:pPr>
                      <a:endParaRPr lang="en-US" sz="2800" dirty="0">
                        <a:solidFill>
                          <a:srgbClr val="2B4B82"/>
                        </a:solidFill>
                        <a:latin typeface="Clear Sans"/>
                      </a:endParaRPr>
                    </a:p>
                    <a:p>
                      <a:pPr algn="l">
                        <a:lnSpc>
                          <a:spcPts val="3920"/>
                        </a:lnSpc>
                      </a:pPr>
                      <a:endParaRPr lang="en-US" sz="2800" dirty="0">
                        <a:solidFill>
                          <a:srgbClr val="2B4B82"/>
                        </a:solidFill>
                        <a:latin typeface="Clear Sans"/>
                      </a:endParaRPr>
                    </a:p>
                    <a:p>
                      <a:pPr algn="l">
                        <a:lnSpc>
                          <a:spcPts val="3920"/>
                        </a:lnSpc>
                      </a:pPr>
                      <a:endParaRPr lang="en-US" sz="2800" dirty="0">
                        <a:solidFill>
                          <a:srgbClr val="2B4B82"/>
                        </a:solidFill>
                        <a:latin typeface="Clear Sans"/>
                      </a:endParaRPr>
                    </a:p>
                    <a:p>
                      <a:pPr algn="l">
                        <a:lnSpc>
                          <a:spcPts val="3920"/>
                        </a:lnSpc>
                      </a:pPr>
                      <a:endParaRPr lang="en-US" sz="2800" dirty="0">
                        <a:solidFill>
                          <a:srgbClr val="2B4B82"/>
                        </a:solidFill>
                        <a:latin typeface="Clear Sans"/>
                      </a:endParaRPr>
                    </a:p>
                    <a:p>
                      <a:pPr algn="l">
                        <a:lnSpc>
                          <a:spcPts val="3920"/>
                        </a:lnSpc>
                      </a:pPr>
                      <a:endParaRPr lang="en-US" sz="2800" dirty="0">
                        <a:solidFill>
                          <a:srgbClr val="2B4B82"/>
                        </a:solidFill>
                        <a:latin typeface="Clear Sans"/>
                      </a:endParaRPr>
                    </a:p>
                    <a:p>
                      <a:pPr algn="l">
                        <a:lnSpc>
                          <a:spcPts val="3920"/>
                        </a:lnSpc>
                      </a:pPr>
                      <a:endParaRPr lang="en-US" sz="2800" dirty="0">
                        <a:solidFill>
                          <a:srgbClr val="2B4B82"/>
                        </a:solidFill>
                        <a:latin typeface="Clear Sans"/>
                      </a:endParaRPr>
                    </a:p>
                    <a:p>
                      <a:pPr algn="l">
                        <a:lnSpc>
                          <a:spcPts val="3920"/>
                        </a:lnSpc>
                      </a:pPr>
                      <a:endParaRPr lang="en-US" sz="2800" dirty="0">
                        <a:solidFill>
                          <a:srgbClr val="2B4B82"/>
                        </a:solidFill>
                        <a:latin typeface="Clear Sans"/>
                      </a:endParaRPr>
                    </a:p>
                    <a:p>
                      <a:pPr algn="l">
                        <a:lnSpc>
                          <a:spcPts val="3920"/>
                        </a:lnSpc>
                      </a:pPr>
                      <a:endParaRPr lang="en-US" sz="2800" dirty="0">
                        <a:solidFill>
                          <a:srgbClr val="2B4B82"/>
                        </a:solidFill>
                        <a:latin typeface="Clear Sans"/>
                      </a:endParaRPr>
                    </a:p>
                    <a:p>
                      <a:pPr algn="l">
                        <a:lnSpc>
                          <a:spcPts val="3920"/>
                        </a:lnSpc>
                      </a:pPr>
                      <a:endParaRPr lang="en-US" sz="2800" dirty="0">
                        <a:solidFill>
                          <a:srgbClr val="2B4B82"/>
                        </a:solidFill>
                        <a:latin typeface="Clear Sans"/>
                      </a:endParaRPr>
                    </a:p>
                    <a:p>
                      <a:pPr algn="l">
                        <a:lnSpc>
                          <a:spcPts val="3920"/>
                        </a:lnSpc>
                      </a:pPr>
                      <a:endParaRPr lang="en-US" sz="2800" dirty="0">
                        <a:solidFill>
                          <a:srgbClr val="2B4B82"/>
                        </a:solidFill>
                        <a:latin typeface="Clear Sans"/>
                      </a:endParaRPr>
                    </a:p>
                    <a:p>
                      <a:pPr algn="l">
                        <a:lnSpc>
                          <a:spcPts val="3920"/>
                        </a:lnSpc>
                      </a:pPr>
                      <a:endParaRPr lang="en-US" sz="2800" dirty="0">
                        <a:solidFill>
                          <a:srgbClr val="2B4B82"/>
                        </a:solidFill>
                        <a:latin typeface="Clear Sans"/>
                      </a:endParaRPr>
                    </a:p>
                    <a:p>
                      <a:pPr algn="l">
                        <a:lnSpc>
                          <a:spcPts val="3920"/>
                        </a:lnSpc>
                      </a:pPr>
                      <a:endParaRPr lang="en-US" sz="2800" dirty="0">
                        <a:solidFill>
                          <a:srgbClr val="2B4B82"/>
                        </a:solidFill>
                        <a:latin typeface="Clear Sans"/>
                      </a:endParaRPr>
                    </a:p>
                    <a:p>
                      <a:pPr algn="l">
                        <a:lnSpc>
                          <a:spcPts val="3920"/>
                        </a:lnSpc>
                      </a:pPr>
                      <a:endParaRPr lang="en-US" sz="2800" dirty="0">
                        <a:solidFill>
                          <a:srgbClr val="2B4B82"/>
                        </a:solidFill>
                        <a:latin typeface="Clear Sans"/>
                      </a:endParaRPr>
                    </a:p>
                    <a:p>
                      <a:pPr algn="l">
                        <a:lnSpc>
                          <a:spcPts val="3920"/>
                        </a:lnSpc>
                      </a:pPr>
                      <a:endParaRPr lang="en-US" sz="2800" dirty="0">
                        <a:solidFill>
                          <a:srgbClr val="2B4B82"/>
                        </a:solidFill>
                        <a:latin typeface="Clear Sans"/>
                      </a:endParaRPr>
                    </a:p>
                    <a:p>
                      <a:pPr algn="l">
                        <a:lnSpc>
                          <a:spcPts val="3920"/>
                        </a:lnSpc>
                      </a:pPr>
                      <a:endParaRPr lang="en-US" sz="2800" dirty="0">
                        <a:solidFill>
                          <a:srgbClr val="2B4B82"/>
                        </a:solidFill>
                        <a:latin typeface="Clear Sans"/>
                      </a:endParaRPr>
                    </a:p>
                    <a:p>
                      <a:pPr algn="l">
                        <a:lnSpc>
                          <a:spcPts val="3920"/>
                        </a:lnSpc>
                      </a:pPr>
                      <a:endParaRPr lang="en-US" sz="2800" dirty="0">
                        <a:solidFill>
                          <a:srgbClr val="2B4B82"/>
                        </a:solidFill>
                        <a:latin typeface="Clear Sans"/>
                      </a:endParaRPr>
                    </a:p>
                    <a:p>
                      <a:pPr algn="l">
                        <a:lnSpc>
                          <a:spcPts val="3920"/>
                        </a:lnSpc>
                      </a:pPr>
                      <a:endParaRPr lang="en-US" sz="2800" dirty="0">
                        <a:solidFill>
                          <a:srgbClr val="2B4B82"/>
                        </a:solidFill>
                        <a:latin typeface="Clear Sans"/>
                      </a:endParaRPr>
                    </a:p>
                    <a:p>
                      <a:pPr algn="l">
                        <a:lnSpc>
                          <a:spcPts val="3920"/>
                        </a:lnSpc>
                      </a:pPr>
                      <a:endParaRPr lang="en-US" sz="2800" dirty="0">
                        <a:solidFill>
                          <a:srgbClr val="2B4B82"/>
                        </a:solidFill>
                        <a:latin typeface="Clear Sans"/>
                      </a:endParaRPr>
                    </a:p>
                  </a:txBody>
                  <a:tcPr marL="190500" marR="190500" marT="190500" marB="190500" anchor="b">
                    <a:lnL w="476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920"/>
                        </a:lnSpc>
                        <a:defRPr/>
                      </a:pPr>
                      <a:r>
                        <a:rPr lang="el-GR" sz="4800" dirty="0">
                          <a:solidFill>
                            <a:srgbClr val="2B4B82"/>
                          </a:solidFill>
                          <a:latin typeface="Clear Sans Bold"/>
                        </a:rPr>
                        <a:t>Β) </a:t>
                      </a:r>
                      <a:r>
                        <a:rPr lang="en-US" sz="4800" dirty="0" err="1">
                          <a:solidFill>
                            <a:srgbClr val="2B4B82"/>
                          </a:solidFill>
                          <a:latin typeface="Clear Sans Bold"/>
                        </a:rPr>
                        <a:t>Οφέλη</a:t>
                      </a:r>
                      <a:r>
                        <a:rPr lang="en-US" sz="4800" dirty="0">
                          <a:solidFill>
                            <a:srgbClr val="2B4B82"/>
                          </a:solidFill>
                          <a:latin typeface="Clear Sans Bold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2B4B82"/>
                          </a:solidFill>
                          <a:latin typeface="Clear Sans Bold"/>
                        </a:rPr>
                        <a:t>γι</a:t>
                      </a:r>
                      <a:r>
                        <a:rPr lang="en-US" sz="4800" dirty="0">
                          <a:solidFill>
                            <a:srgbClr val="2B4B82"/>
                          </a:solidFill>
                          <a:latin typeface="Clear Sans Bold"/>
                        </a:rPr>
                        <a:t>α τον</a:t>
                      </a:r>
                      <a:r>
                        <a:rPr lang="el-GR" sz="4800" dirty="0">
                          <a:solidFill>
                            <a:srgbClr val="2B4B82"/>
                          </a:solidFill>
                          <a:latin typeface="Clear Sans Bold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2B4B82"/>
                          </a:solidFill>
                          <a:latin typeface="Clear Sans Bold"/>
                        </a:rPr>
                        <a:t>Εκ</a:t>
                      </a:r>
                      <a:r>
                        <a:rPr lang="en-US" sz="4800" dirty="0">
                          <a:solidFill>
                            <a:srgbClr val="2B4B82"/>
                          </a:solidFill>
                          <a:latin typeface="Clear Sans Bold"/>
                        </a:rPr>
                        <a:t>παιδευτικό</a:t>
                      </a:r>
                      <a:endParaRPr lang="en-US" sz="2400" dirty="0"/>
                    </a:p>
                    <a:p>
                      <a:pPr algn="l">
                        <a:lnSpc>
                          <a:spcPts val="3920"/>
                        </a:lnSpc>
                      </a:pPr>
                      <a:r>
                        <a:rPr lang="en-US" sz="3600" dirty="0">
                          <a:solidFill>
                            <a:srgbClr val="2B4B82"/>
                          </a:solidFill>
                          <a:latin typeface="Clear Sans"/>
                        </a:rPr>
                        <a:t>1</a:t>
                      </a:r>
                      <a:r>
                        <a:rPr lang="en-US" sz="4800" dirty="0">
                          <a:solidFill>
                            <a:srgbClr val="2B4B82"/>
                          </a:solidFill>
                          <a:latin typeface="Clear Sans"/>
                        </a:rPr>
                        <a:t>. </a:t>
                      </a:r>
                      <a:r>
                        <a:rPr lang="en-US" sz="3600" dirty="0" err="1">
                          <a:solidFill>
                            <a:srgbClr val="2B4B82"/>
                          </a:solidFill>
                          <a:latin typeface="Clear Sans"/>
                        </a:rPr>
                        <a:t>Διευκόλυνση</a:t>
                      </a:r>
                      <a:r>
                        <a:rPr lang="en-US" sz="3600" dirty="0">
                          <a:solidFill>
                            <a:srgbClr val="2B4B82"/>
                          </a:solidFill>
                          <a:latin typeface="Clear Sans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2B4B82"/>
                          </a:solidFill>
                          <a:latin typeface="Clear Sans"/>
                        </a:rPr>
                        <a:t>της</a:t>
                      </a:r>
                      <a:r>
                        <a:rPr lang="en-US" sz="3600" dirty="0">
                          <a:solidFill>
                            <a:srgbClr val="2B4B82"/>
                          </a:solidFill>
                          <a:latin typeface="Clear Sans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2B4B82"/>
                          </a:solidFill>
                          <a:latin typeface="Clear Sans"/>
                        </a:rPr>
                        <a:t>διδ</a:t>
                      </a:r>
                      <a:r>
                        <a:rPr lang="en-US" sz="3600" dirty="0">
                          <a:solidFill>
                            <a:srgbClr val="2B4B82"/>
                          </a:solidFill>
                          <a:latin typeface="Clear Sans"/>
                        </a:rPr>
                        <a:t>ασκαλίας</a:t>
                      </a:r>
                      <a:endParaRPr lang="en-US" sz="3600" dirty="0">
                        <a:solidFill>
                          <a:srgbClr val="2B4B82"/>
                        </a:solidFill>
                        <a:latin typeface="Clear Sans"/>
                      </a:endParaRPr>
                    </a:p>
                    <a:p>
                      <a:pPr algn="l">
                        <a:lnSpc>
                          <a:spcPts val="3920"/>
                        </a:lnSpc>
                      </a:pPr>
                      <a:r>
                        <a:rPr lang="en-US" sz="3600" dirty="0">
                          <a:solidFill>
                            <a:srgbClr val="2B4B82"/>
                          </a:solidFill>
                          <a:latin typeface="Clear Sans"/>
                        </a:rPr>
                        <a:t>2. </a:t>
                      </a:r>
                      <a:r>
                        <a:rPr lang="en-US" sz="3600" dirty="0" err="1">
                          <a:solidFill>
                            <a:srgbClr val="2B4B82"/>
                          </a:solidFill>
                          <a:latin typeface="Clear Sans"/>
                        </a:rPr>
                        <a:t>Προσω</a:t>
                      </a:r>
                      <a:r>
                        <a:rPr lang="en-US" sz="3600" dirty="0">
                          <a:solidFill>
                            <a:srgbClr val="2B4B82"/>
                          </a:solidFill>
                          <a:latin typeface="Clear Sans"/>
                        </a:rPr>
                        <a:t>ποποιημένη εκπαίδευση</a:t>
                      </a:r>
                      <a:endParaRPr lang="en-US" sz="3600" dirty="0">
                        <a:solidFill>
                          <a:srgbClr val="2B4B82"/>
                        </a:solidFill>
                        <a:latin typeface="Clear Sans"/>
                      </a:endParaRPr>
                    </a:p>
                    <a:p>
                      <a:pPr algn="l">
                        <a:lnSpc>
                          <a:spcPts val="3920"/>
                        </a:lnSpc>
                      </a:pPr>
                      <a:r>
                        <a:rPr lang="en-US" sz="3600" dirty="0">
                          <a:solidFill>
                            <a:srgbClr val="2B4B82"/>
                          </a:solidFill>
                          <a:latin typeface="Clear Sans"/>
                        </a:rPr>
                        <a:t>3. </a:t>
                      </a:r>
                      <a:r>
                        <a:rPr lang="en-US" sz="3600" dirty="0" err="1">
                          <a:solidFill>
                            <a:srgbClr val="2B4B82"/>
                          </a:solidFill>
                          <a:latin typeface="Clear Sans"/>
                        </a:rPr>
                        <a:t>Εξοικονόμηση</a:t>
                      </a:r>
                      <a:r>
                        <a:rPr lang="en-US" sz="3600" dirty="0">
                          <a:solidFill>
                            <a:srgbClr val="2B4B82"/>
                          </a:solidFill>
                          <a:latin typeface="Clear Sans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2B4B82"/>
                          </a:solidFill>
                          <a:latin typeface="Clear Sans"/>
                        </a:rPr>
                        <a:t>χρόνου</a:t>
                      </a:r>
                      <a:endParaRPr lang="el-GR" sz="3600" dirty="0">
                        <a:solidFill>
                          <a:srgbClr val="2B4B82"/>
                        </a:solidFill>
                        <a:latin typeface="Clear Sans"/>
                      </a:endParaRPr>
                    </a:p>
                    <a:p>
                      <a:pPr algn="l">
                        <a:lnSpc>
                          <a:spcPts val="3920"/>
                        </a:lnSpc>
                      </a:pPr>
                      <a:endParaRPr lang="el-GR" sz="3600" dirty="0">
                        <a:solidFill>
                          <a:srgbClr val="2B4B82"/>
                        </a:solidFill>
                        <a:latin typeface="Clear Sans"/>
                      </a:endParaRPr>
                    </a:p>
                    <a:p>
                      <a:pPr algn="l">
                        <a:lnSpc>
                          <a:spcPts val="3920"/>
                        </a:lnSpc>
                      </a:pPr>
                      <a:endParaRPr lang="el-GR" sz="3600" dirty="0">
                        <a:solidFill>
                          <a:srgbClr val="2B4B82"/>
                        </a:solidFill>
                        <a:latin typeface="Clear Sans"/>
                      </a:endParaRPr>
                    </a:p>
                    <a:p>
                      <a:pPr algn="l">
                        <a:lnSpc>
                          <a:spcPts val="3920"/>
                        </a:lnSpc>
                      </a:pPr>
                      <a:endParaRPr lang="el-GR" sz="3600" dirty="0">
                        <a:solidFill>
                          <a:srgbClr val="2B4B82"/>
                        </a:solidFill>
                        <a:latin typeface="Clear Sans"/>
                      </a:endParaRPr>
                    </a:p>
                    <a:p>
                      <a:pPr algn="l">
                        <a:lnSpc>
                          <a:spcPts val="3920"/>
                        </a:lnSpc>
                      </a:pPr>
                      <a:endParaRPr lang="el-GR" sz="3600" dirty="0">
                        <a:solidFill>
                          <a:srgbClr val="2B4B82"/>
                        </a:solidFill>
                        <a:latin typeface="Clear Sans"/>
                      </a:endParaRPr>
                    </a:p>
                    <a:p>
                      <a:pPr algn="l">
                        <a:lnSpc>
                          <a:spcPts val="3920"/>
                        </a:lnSpc>
                      </a:pPr>
                      <a:endParaRPr lang="el-GR" sz="3600" dirty="0">
                        <a:solidFill>
                          <a:srgbClr val="2B4B82"/>
                        </a:solidFill>
                        <a:latin typeface="Clear Sans"/>
                      </a:endParaRPr>
                    </a:p>
                    <a:p>
                      <a:pPr algn="l">
                        <a:lnSpc>
                          <a:spcPts val="3920"/>
                        </a:lnSpc>
                      </a:pPr>
                      <a:endParaRPr lang="el-GR" sz="3600" dirty="0">
                        <a:solidFill>
                          <a:srgbClr val="2B4B82"/>
                        </a:solidFill>
                        <a:latin typeface="Clear Sans"/>
                      </a:endParaRPr>
                    </a:p>
                    <a:p>
                      <a:pPr algn="l">
                        <a:lnSpc>
                          <a:spcPts val="3920"/>
                        </a:lnSpc>
                      </a:pPr>
                      <a:endParaRPr lang="el-GR" sz="3600" dirty="0">
                        <a:solidFill>
                          <a:srgbClr val="2B4B82"/>
                        </a:solidFill>
                        <a:latin typeface="Clear Sans"/>
                      </a:endParaRPr>
                    </a:p>
                    <a:p>
                      <a:pPr algn="l">
                        <a:lnSpc>
                          <a:spcPts val="3920"/>
                        </a:lnSpc>
                      </a:pPr>
                      <a:endParaRPr lang="el-GR" sz="3600" dirty="0">
                        <a:solidFill>
                          <a:srgbClr val="2B4B82"/>
                        </a:solidFill>
                        <a:latin typeface="Clear Sans"/>
                      </a:endParaRPr>
                    </a:p>
                    <a:p>
                      <a:pPr algn="l">
                        <a:lnSpc>
                          <a:spcPts val="3920"/>
                        </a:lnSpc>
                      </a:pPr>
                      <a:endParaRPr lang="el-GR" sz="3600" dirty="0">
                        <a:solidFill>
                          <a:srgbClr val="2B4B82"/>
                        </a:solidFill>
                        <a:latin typeface="Clear Sans"/>
                      </a:endParaRPr>
                    </a:p>
                    <a:p>
                      <a:pPr algn="l">
                        <a:lnSpc>
                          <a:spcPts val="3920"/>
                        </a:lnSpc>
                      </a:pPr>
                      <a:endParaRPr lang="el-GR" sz="3600" dirty="0">
                        <a:solidFill>
                          <a:srgbClr val="2B4B82"/>
                        </a:solidFill>
                        <a:latin typeface="Clear Sans"/>
                      </a:endParaRPr>
                    </a:p>
                    <a:p>
                      <a:pPr algn="l">
                        <a:lnSpc>
                          <a:spcPts val="3920"/>
                        </a:lnSpc>
                      </a:pPr>
                      <a:endParaRPr lang="el-GR" sz="3600" dirty="0">
                        <a:solidFill>
                          <a:srgbClr val="2B4B82"/>
                        </a:solidFill>
                        <a:latin typeface="Clear Sans"/>
                      </a:endParaRPr>
                    </a:p>
                    <a:p>
                      <a:pPr algn="l">
                        <a:lnSpc>
                          <a:spcPts val="3920"/>
                        </a:lnSpc>
                      </a:pPr>
                      <a:endParaRPr lang="el-GR" sz="3600" dirty="0">
                        <a:solidFill>
                          <a:srgbClr val="2B4B82"/>
                        </a:solidFill>
                        <a:latin typeface="Clear Sans"/>
                      </a:endParaRPr>
                    </a:p>
                    <a:p>
                      <a:pPr algn="l">
                        <a:lnSpc>
                          <a:spcPts val="3920"/>
                        </a:lnSpc>
                      </a:pPr>
                      <a:endParaRPr lang="el-GR" sz="3600" dirty="0">
                        <a:solidFill>
                          <a:srgbClr val="2B4B82"/>
                        </a:solidFill>
                        <a:latin typeface="Clear Sans"/>
                      </a:endParaRPr>
                    </a:p>
                    <a:p>
                      <a:pPr algn="l">
                        <a:lnSpc>
                          <a:spcPts val="3920"/>
                        </a:lnSpc>
                      </a:pPr>
                      <a:endParaRPr lang="en-US" sz="2800" dirty="0">
                        <a:solidFill>
                          <a:srgbClr val="2B4B82"/>
                        </a:solidFill>
                        <a:latin typeface="Clear Sans"/>
                      </a:endParaRPr>
                    </a:p>
                    <a:p>
                      <a:pPr algn="l">
                        <a:lnSpc>
                          <a:spcPts val="3920"/>
                        </a:lnSpc>
                      </a:pPr>
                      <a:endParaRPr lang="en-US" sz="2800" dirty="0">
                        <a:solidFill>
                          <a:srgbClr val="2B4B82"/>
                        </a:solidFill>
                        <a:latin typeface="Clear Sans"/>
                      </a:endParaRPr>
                    </a:p>
                    <a:p>
                      <a:pPr algn="l">
                        <a:lnSpc>
                          <a:spcPts val="3920"/>
                        </a:lnSpc>
                      </a:pPr>
                      <a:endParaRPr lang="en-US" sz="2800" dirty="0">
                        <a:solidFill>
                          <a:srgbClr val="2B4B82"/>
                        </a:solidFill>
                        <a:latin typeface="Clear Sans"/>
                      </a:endParaRPr>
                    </a:p>
                  </a:txBody>
                  <a:tcPr marL="190500" marR="190500" marT="190500" marB="190500" anchor="b">
                    <a:lnL w="476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F7B4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5" name="TextBox 5"/>
          <p:cNvSpPr txBox="1"/>
          <p:nvPr/>
        </p:nvSpPr>
        <p:spPr>
          <a:xfrm>
            <a:off x="8515811" y="2823181"/>
            <a:ext cx="5249079" cy="1462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endParaRPr dirty="0"/>
          </a:p>
          <a:p>
            <a:pPr algn="ctr">
              <a:lnSpc>
                <a:spcPts val="3920"/>
              </a:lnSpc>
            </a:pPr>
            <a:endParaRPr dirty="0"/>
          </a:p>
          <a:p>
            <a:pPr algn="ctr">
              <a:lnSpc>
                <a:spcPts val="3920"/>
              </a:lnSpc>
              <a:spcBef>
                <a:spcPct val="0"/>
              </a:spcBef>
            </a:pPr>
            <a:endParaRPr lang="en-US" sz="2800" dirty="0">
              <a:solidFill>
                <a:srgbClr val="2B4B82"/>
              </a:solidFill>
              <a:latin typeface="Clear San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B4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192000" y="621519"/>
            <a:ext cx="5258152" cy="5436059"/>
          </a:xfrm>
          <a:custGeom>
            <a:avLst/>
            <a:gdLst/>
            <a:ahLst/>
            <a:cxnLst/>
            <a:rect l="l" t="t" r="r" b="b"/>
            <a:pathLst>
              <a:path w="5258152" h="5436059">
                <a:moveTo>
                  <a:pt x="0" y="0"/>
                </a:moveTo>
                <a:lnTo>
                  <a:pt x="5258152" y="0"/>
                </a:lnTo>
                <a:lnTo>
                  <a:pt x="5258152" y="5436059"/>
                </a:lnTo>
                <a:lnTo>
                  <a:pt x="0" y="5436059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946160" y="910315"/>
            <a:ext cx="9569415" cy="1731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400" b="0" i="0" u="none" strike="noStrike" kern="1200" cap="none" spc="0" normalizeH="0" baseline="0" noProof="0">
                <a:ln>
                  <a:noFill/>
                </a:ln>
                <a:solidFill>
                  <a:srgbClr val="2B4B82"/>
                </a:solidFill>
                <a:effectLst/>
                <a:uLnTx/>
                <a:uFillTx/>
                <a:latin typeface="Clear Sans Bold"/>
                <a:ea typeface="+mn-ea"/>
                <a:cs typeface="+mn-cs"/>
              </a:rPr>
              <a:t>Οφέλη της Καινοτόμου Προσέγγισης</a:t>
            </a:r>
            <a:endParaRPr kumimoji="0" lang="en-US" sz="6400" b="0" i="0" u="none" strike="noStrike" kern="1200" cap="none" spc="0" normalizeH="0" baseline="0" noProof="0">
              <a:ln>
                <a:noFill/>
              </a:ln>
              <a:solidFill>
                <a:srgbClr val="2B4B82"/>
              </a:solidFill>
              <a:effectLst/>
              <a:uLnTx/>
              <a:uFillTx/>
              <a:latin typeface="Clear Sans Bold"/>
              <a:ea typeface="+mn-ea"/>
              <a:cs typeface="+mn-c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752600" y="2426334"/>
            <a:ext cx="7010400" cy="54640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3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39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l-GR" sz="3600" b="0" i="0" u="none" strike="noStrike" kern="1200" cap="none" spc="0" normalizeH="0" baseline="0" noProof="0" dirty="0">
                <a:ln>
                  <a:noFill/>
                </a:ln>
                <a:solidFill>
                  <a:srgbClr val="2B4B82"/>
                </a:solidFill>
                <a:effectLst/>
                <a:uLnTx/>
                <a:uFillTx/>
                <a:latin typeface="Clear Sans Bold"/>
                <a:ea typeface="+mn-ea"/>
                <a:cs typeface="+mn-cs"/>
              </a:rPr>
              <a:t>Γ)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B4B82"/>
                </a:solidFill>
                <a:effectLst/>
                <a:uLnTx/>
                <a:uFillTx/>
                <a:latin typeface="Clear Sans Bold"/>
                <a:ea typeface="+mn-ea"/>
                <a:cs typeface="+mn-cs"/>
              </a:rPr>
              <a:t>Οφέλη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B4B82"/>
                </a:solidFill>
                <a:effectLst/>
                <a:uLnTx/>
                <a:uFillTx/>
                <a:latin typeface="Clear Sans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B4B82"/>
                </a:solidFill>
                <a:effectLst/>
                <a:uLnTx/>
                <a:uFillTx/>
                <a:latin typeface="Clear Sans Bold"/>
                <a:ea typeface="+mn-ea"/>
                <a:cs typeface="+mn-cs"/>
              </a:rPr>
              <a:t>γι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B4B82"/>
                </a:solidFill>
                <a:effectLst/>
                <a:uLnTx/>
                <a:uFillTx/>
                <a:latin typeface="Clear Sans Bold"/>
                <a:ea typeface="+mn-ea"/>
                <a:cs typeface="+mn-cs"/>
              </a:rPr>
              <a:t>α τους Μαθητές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B4B82"/>
              </a:solidFill>
              <a:effectLst/>
              <a:uLnTx/>
              <a:uFillTx/>
              <a:latin typeface="Clear Sans Bold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39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B4B82"/>
                </a:solidFill>
                <a:effectLst/>
                <a:uLnTx/>
                <a:uFillTx/>
                <a:latin typeface="Clear Sans"/>
                <a:ea typeface="+mn-ea"/>
                <a:cs typeface="+mn-cs"/>
              </a:rPr>
              <a:t>1.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B4B82"/>
                </a:solidFill>
                <a:effectLst/>
                <a:uLnTx/>
                <a:uFillTx/>
                <a:latin typeface="Clear Sans"/>
                <a:ea typeface="+mn-ea"/>
                <a:cs typeface="+mn-cs"/>
              </a:rPr>
              <a:t>Πρόσ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B4B82"/>
                </a:solidFill>
                <a:effectLst/>
                <a:uLnTx/>
                <a:uFillTx/>
                <a:latin typeface="Clear Sans"/>
                <a:ea typeface="+mn-ea"/>
                <a:cs typeface="+mn-cs"/>
              </a:rPr>
              <a:t>βαση στο υλικό οποιαδήποτε στιγμή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B4B82"/>
              </a:solidFill>
              <a:effectLst/>
              <a:uLnTx/>
              <a:uFillTx/>
              <a:latin typeface="Clear San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39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B4B82"/>
                </a:solidFill>
                <a:effectLst/>
                <a:uLnTx/>
                <a:uFillTx/>
                <a:latin typeface="Clear Sans"/>
                <a:ea typeface="+mn-ea"/>
                <a:cs typeface="+mn-cs"/>
              </a:rPr>
              <a:t>2.Ανάπ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B4B82"/>
                </a:solidFill>
                <a:effectLst/>
                <a:uLnTx/>
                <a:uFillTx/>
                <a:latin typeface="Clear Sans"/>
                <a:ea typeface="+mn-ea"/>
                <a:cs typeface="+mn-cs"/>
              </a:rPr>
              <a:t>τυξη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B4B82"/>
                </a:solidFill>
                <a:effectLst/>
                <a:uLnTx/>
                <a:uFillTx/>
                <a:latin typeface="Clear Sans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B4B82"/>
                </a:solidFill>
                <a:effectLst/>
                <a:uLnTx/>
                <a:uFillTx/>
                <a:latin typeface="Clear Sans"/>
                <a:ea typeface="+mn-ea"/>
                <a:cs typeface="+mn-cs"/>
              </a:rPr>
              <a:t>δεξιοτήτων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B4B82"/>
                </a:solidFill>
                <a:effectLst/>
                <a:uLnTx/>
                <a:uFillTx/>
                <a:latin typeface="Clear Sans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B4B82"/>
                </a:solidFill>
                <a:effectLst/>
                <a:uLnTx/>
                <a:uFillTx/>
                <a:latin typeface="Clear Sans"/>
                <a:ea typeface="+mn-ea"/>
                <a:cs typeface="+mn-cs"/>
              </a:rPr>
              <a:t>τεχνολογί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B4B82"/>
                </a:solidFill>
                <a:effectLst/>
                <a:uLnTx/>
                <a:uFillTx/>
                <a:latin typeface="Clear Sans"/>
                <a:ea typeface="+mn-ea"/>
                <a:cs typeface="+mn-cs"/>
              </a:rPr>
              <a:t>ας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B4B82"/>
              </a:solidFill>
              <a:effectLst/>
              <a:uLnTx/>
              <a:uFillTx/>
              <a:latin typeface="Clear San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39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B4B82"/>
                </a:solidFill>
                <a:effectLst/>
                <a:uLnTx/>
                <a:uFillTx/>
                <a:latin typeface="Clear Sans"/>
                <a:ea typeface="+mn-ea"/>
                <a:cs typeface="+mn-cs"/>
              </a:rPr>
              <a:t>3.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B4B82"/>
                </a:solidFill>
                <a:effectLst/>
                <a:uLnTx/>
                <a:uFillTx/>
                <a:latin typeface="Clear Sans"/>
                <a:ea typeface="+mn-ea"/>
                <a:cs typeface="+mn-cs"/>
              </a:rPr>
              <a:t>Αλληλε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B4B82"/>
                </a:solidFill>
                <a:effectLst/>
                <a:uLnTx/>
                <a:uFillTx/>
                <a:latin typeface="Clear Sans"/>
                <a:ea typeface="+mn-ea"/>
                <a:cs typeface="+mn-cs"/>
              </a:rPr>
              <a:t>πίδραση και συνεργασία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B4B82"/>
              </a:solidFill>
              <a:effectLst/>
              <a:uLnTx/>
              <a:uFillTx/>
              <a:latin typeface="Clear San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39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B4B82"/>
                </a:solidFill>
                <a:effectLst/>
                <a:uLnTx/>
                <a:uFillTx/>
                <a:latin typeface="Clear Sans"/>
                <a:ea typeface="+mn-ea"/>
                <a:cs typeface="+mn-cs"/>
              </a:rPr>
              <a:t>4.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B4B82"/>
                </a:solidFill>
                <a:effectLst/>
                <a:uLnTx/>
                <a:uFillTx/>
                <a:latin typeface="Clear Sans"/>
                <a:ea typeface="+mn-ea"/>
                <a:cs typeface="+mn-cs"/>
              </a:rPr>
              <a:t>Προσ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B4B82"/>
                </a:solidFill>
                <a:effectLst/>
                <a:uLnTx/>
                <a:uFillTx/>
                <a:latin typeface="Clear Sans"/>
                <a:ea typeface="+mn-ea"/>
                <a:cs typeface="+mn-cs"/>
              </a:rPr>
              <a:t>αρμοσμένη μάθηση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B4B82"/>
              </a:solidFill>
              <a:effectLst/>
              <a:uLnTx/>
              <a:uFillTx/>
              <a:latin typeface="Clear San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39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B4B82"/>
              </a:solidFill>
              <a:effectLst/>
              <a:uLnTx/>
              <a:uFillTx/>
              <a:latin typeface="Clear Sans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599676" y="-1095217"/>
            <a:ext cx="5258152" cy="5436059"/>
          </a:xfrm>
          <a:custGeom>
            <a:avLst/>
            <a:gdLst/>
            <a:ahLst/>
            <a:cxnLst/>
            <a:rect l="l" t="t" r="r" b="b"/>
            <a:pathLst>
              <a:path w="5258152" h="5436059">
                <a:moveTo>
                  <a:pt x="0" y="0"/>
                </a:moveTo>
                <a:lnTo>
                  <a:pt x="5258152" y="0"/>
                </a:lnTo>
                <a:lnTo>
                  <a:pt x="5258152" y="5436059"/>
                </a:lnTo>
                <a:lnTo>
                  <a:pt x="0" y="5436059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946160" y="910315"/>
            <a:ext cx="9569415" cy="1731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20"/>
              </a:lnSpc>
            </a:pPr>
            <a:r>
              <a:rPr lang="en-US" sz="6400" dirty="0" err="1">
                <a:solidFill>
                  <a:srgbClr val="2B4B82"/>
                </a:solidFill>
                <a:latin typeface="Clear Sans Bold"/>
              </a:rPr>
              <a:t>Οφέλη</a:t>
            </a:r>
            <a:r>
              <a:rPr lang="en-US" sz="6400" dirty="0">
                <a:solidFill>
                  <a:srgbClr val="2B4B82"/>
                </a:solidFill>
                <a:latin typeface="Clear Sans Bold"/>
              </a:rPr>
              <a:t> </a:t>
            </a:r>
            <a:r>
              <a:rPr lang="en-US" sz="6400" dirty="0" err="1">
                <a:solidFill>
                  <a:srgbClr val="2B4B82"/>
                </a:solidFill>
                <a:latin typeface="Clear Sans Bold"/>
              </a:rPr>
              <a:t>της</a:t>
            </a:r>
            <a:r>
              <a:rPr lang="en-US" sz="6400" dirty="0">
                <a:solidFill>
                  <a:srgbClr val="2B4B82"/>
                </a:solidFill>
                <a:latin typeface="Clear Sans Bold"/>
              </a:rPr>
              <a:t> Κα</a:t>
            </a:r>
            <a:r>
              <a:rPr lang="en-US" sz="6400" dirty="0" err="1">
                <a:solidFill>
                  <a:srgbClr val="2B4B82"/>
                </a:solidFill>
                <a:latin typeface="Clear Sans Bold"/>
              </a:rPr>
              <a:t>ινοτόμου</a:t>
            </a:r>
            <a:r>
              <a:rPr lang="en-US" sz="6400" dirty="0">
                <a:solidFill>
                  <a:srgbClr val="2B4B82"/>
                </a:solidFill>
                <a:latin typeface="Clear Sans Bold"/>
              </a:rPr>
              <a:t> </a:t>
            </a:r>
            <a:r>
              <a:rPr lang="en-US" sz="6400" dirty="0" err="1">
                <a:solidFill>
                  <a:srgbClr val="2B4B82"/>
                </a:solidFill>
                <a:latin typeface="Clear Sans Bold"/>
              </a:rPr>
              <a:t>Προσέγγισης</a:t>
            </a:r>
            <a:endParaRPr lang="en-US" sz="6400" dirty="0">
              <a:solidFill>
                <a:srgbClr val="2B4B82"/>
              </a:solidFill>
              <a:latin typeface="Clear Sans Bold"/>
            </a:endParaRPr>
          </a:p>
        </p:txBody>
      </p:sp>
      <p:graphicFrame>
        <p:nvGraphicFramePr>
          <p:cNvPr id="4" name="Table 4"/>
          <p:cNvGraphicFramePr>
            <a:graphicFrameLocks noGrp="1"/>
          </p:cNvGraphicFramePr>
          <p:nvPr/>
        </p:nvGraphicFramePr>
        <p:xfrm>
          <a:off x="533400" y="3619500"/>
          <a:ext cx="16973258" cy="6324600"/>
        </p:xfrm>
        <a:graphic>
          <a:graphicData uri="http://schemas.openxmlformats.org/drawingml/2006/table">
            <a:tbl>
              <a:tblPr/>
              <a:tblGrid>
                <a:gridCol w="4329525"/>
                <a:gridCol w="12643733"/>
              </a:tblGrid>
              <a:tr h="6324600">
                <a:tc>
                  <a:txBody>
                    <a:bodyPr/>
                    <a:lstStyle/>
                    <a:p>
                      <a:pPr algn="l">
                        <a:lnSpc>
                          <a:spcPts val="3920"/>
                        </a:lnSpc>
                      </a:pPr>
                      <a:endParaRPr lang="en-US" sz="2800" dirty="0">
                        <a:solidFill>
                          <a:srgbClr val="2B4B82"/>
                        </a:solidFill>
                        <a:latin typeface="Clear Sans"/>
                      </a:endParaRPr>
                    </a:p>
                  </a:txBody>
                  <a:tcPr marL="190500" marR="190500" marT="190500" marB="190500" anchor="b">
                    <a:lnL w="476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920"/>
                        </a:lnSpc>
                      </a:pPr>
                      <a:endParaRPr lang="en-US" sz="2800" dirty="0">
                        <a:solidFill>
                          <a:srgbClr val="2B4B82"/>
                        </a:solidFill>
                        <a:latin typeface="Clear Sans"/>
                      </a:endParaRPr>
                    </a:p>
                  </a:txBody>
                  <a:tcPr marL="190500" marR="190500" marT="190500" marB="190500" anchor="b">
                    <a:lnL w="476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F7B4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5" name="TextBox 5"/>
          <p:cNvSpPr txBox="1"/>
          <p:nvPr/>
        </p:nvSpPr>
        <p:spPr>
          <a:xfrm>
            <a:off x="1447801" y="2823181"/>
            <a:ext cx="12317090" cy="34635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endParaRPr dirty="0"/>
          </a:p>
          <a:p>
            <a:pPr algn="ctr">
              <a:lnSpc>
                <a:spcPts val="3920"/>
              </a:lnSpc>
            </a:pPr>
            <a:endParaRPr dirty="0"/>
          </a:p>
          <a:p>
            <a:pPr algn="l">
              <a:lnSpc>
                <a:spcPts val="3920"/>
              </a:lnSpc>
              <a:defRPr/>
            </a:pPr>
            <a:r>
              <a:rPr lang="en-US" sz="4000" dirty="0" err="1">
                <a:solidFill>
                  <a:srgbClr val="2B4B82"/>
                </a:solidFill>
                <a:latin typeface="Clear Sans Bold"/>
              </a:rPr>
              <a:t>Οφέλη</a:t>
            </a:r>
            <a:r>
              <a:rPr lang="en-US" sz="4000" dirty="0">
                <a:solidFill>
                  <a:srgbClr val="2B4B82"/>
                </a:solidFill>
                <a:latin typeface="Clear Sans Bold"/>
              </a:rPr>
              <a:t> </a:t>
            </a:r>
            <a:r>
              <a:rPr lang="en-US" sz="4000" dirty="0" err="1">
                <a:solidFill>
                  <a:srgbClr val="2B4B82"/>
                </a:solidFill>
                <a:latin typeface="Clear Sans Bold"/>
              </a:rPr>
              <a:t>γι</a:t>
            </a:r>
            <a:r>
              <a:rPr lang="en-US" sz="4000" dirty="0">
                <a:solidFill>
                  <a:srgbClr val="2B4B82"/>
                </a:solidFill>
                <a:latin typeface="Clear Sans Bold"/>
              </a:rPr>
              <a:t>α τους Γονείς</a:t>
            </a:r>
            <a:endParaRPr lang="en-US" sz="1600" dirty="0"/>
          </a:p>
          <a:p>
            <a:pPr algn="l">
              <a:lnSpc>
                <a:spcPts val="3920"/>
              </a:lnSpc>
            </a:pPr>
            <a:r>
              <a:rPr lang="en-US" sz="4000" dirty="0">
                <a:solidFill>
                  <a:srgbClr val="2B4B82"/>
                </a:solidFill>
                <a:latin typeface="Clear Sans"/>
              </a:rPr>
              <a:t>1. </a:t>
            </a:r>
            <a:r>
              <a:rPr lang="en-US" sz="4000" dirty="0" err="1">
                <a:solidFill>
                  <a:srgbClr val="2B4B82"/>
                </a:solidFill>
                <a:latin typeface="Clear Sans"/>
              </a:rPr>
              <a:t>Άμεση</a:t>
            </a:r>
            <a:r>
              <a:rPr lang="en-US" sz="4000" dirty="0">
                <a:solidFill>
                  <a:srgbClr val="2B4B82"/>
                </a:solidFill>
                <a:latin typeface="Clear Sans"/>
              </a:rPr>
              <a:t> </a:t>
            </a:r>
            <a:r>
              <a:rPr lang="en-US" sz="4000" dirty="0" err="1">
                <a:solidFill>
                  <a:srgbClr val="2B4B82"/>
                </a:solidFill>
                <a:latin typeface="Clear Sans"/>
              </a:rPr>
              <a:t>ενημέρωση</a:t>
            </a:r>
            <a:endParaRPr lang="en-US" sz="4000" dirty="0">
              <a:solidFill>
                <a:srgbClr val="2B4B82"/>
              </a:solidFill>
              <a:latin typeface="Clear Sans"/>
            </a:endParaRPr>
          </a:p>
          <a:p>
            <a:pPr algn="l">
              <a:lnSpc>
                <a:spcPts val="3920"/>
              </a:lnSpc>
            </a:pPr>
            <a:r>
              <a:rPr lang="en-US" sz="4000" dirty="0">
                <a:solidFill>
                  <a:srgbClr val="2B4B82"/>
                </a:solidFill>
                <a:latin typeface="Clear Sans"/>
              </a:rPr>
              <a:t>2. </a:t>
            </a:r>
            <a:r>
              <a:rPr lang="en-US" sz="4000" dirty="0" err="1">
                <a:solidFill>
                  <a:srgbClr val="2B4B82"/>
                </a:solidFill>
                <a:latin typeface="Clear Sans"/>
              </a:rPr>
              <a:t>Ενίσχυση</a:t>
            </a:r>
            <a:r>
              <a:rPr lang="en-US" sz="4000" dirty="0">
                <a:solidFill>
                  <a:srgbClr val="2B4B82"/>
                </a:solidFill>
                <a:latin typeface="Clear Sans"/>
              </a:rPr>
              <a:t> </a:t>
            </a:r>
            <a:r>
              <a:rPr lang="en-US" sz="4000" dirty="0" err="1">
                <a:solidFill>
                  <a:srgbClr val="2B4B82"/>
                </a:solidFill>
                <a:latin typeface="Clear Sans"/>
              </a:rPr>
              <a:t>της</a:t>
            </a:r>
            <a:r>
              <a:rPr lang="en-US" sz="4000" dirty="0">
                <a:solidFill>
                  <a:srgbClr val="2B4B82"/>
                </a:solidFill>
                <a:latin typeface="Clear Sans"/>
              </a:rPr>
              <a:t> </a:t>
            </a:r>
            <a:r>
              <a:rPr lang="en-US" sz="4000" dirty="0" err="1">
                <a:solidFill>
                  <a:srgbClr val="2B4B82"/>
                </a:solidFill>
                <a:latin typeface="Clear Sans"/>
              </a:rPr>
              <a:t>συνεργ</a:t>
            </a:r>
            <a:r>
              <a:rPr lang="en-US" sz="4000" dirty="0">
                <a:solidFill>
                  <a:srgbClr val="2B4B82"/>
                </a:solidFill>
                <a:latin typeface="Clear Sans"/>
              </a:rPr>
              <a:t>ασίας</a:t>
            </a:r>
            <a:endParaRPr lang="en-US" sz="4000" dirty="0">
              <a:solidFill>
                <a:srgbClr val="2B4B82"/>
              </a:solidFill>
              <a:latin typeface="Clear Sans"/>
            </a:endParaRPr>
          </a:p>
          <a:p>
            <a:pPr algn="l">
              <a:lnSpc>
                <a:spcPts val="3920"/>
              </a:lnSpc>
            </a:pPr>
            <a:r>
              <a:rPr lang="en-US" sz="4000" dirty="0">
                <a:solidFill>
                  <a:srgbClr val="2B4B82"/>
                </a:solidFill>
                <a:latin typeface="Clear Sans"/>
              </a:rPr>
              <a:t>3. Παρα</a:t>
            </a:r>
            <a:r>
              <a:rPr lang="en-US" sz="4000" dirty="0" err="1">
                <a:solidFill>
                  <a:srgbClr val="2B4B82"/>
                </a:solidFill>
                <a:latin typeface="Clear Sans"/>
              </a:rPr>
              <a:t>κολούθηση</a:t>
            </a:r>
            <a:r>
              <a:rPr lang="en-US" sz="4000" dirty="0">
                <a:solidFill>
                  <a:srgbClr val="2B4B82"/>
                </a:solidFill>
                <a:latin typeface="Clear Sans"/>
              </a:rPr>
              <a:t> </a:t>
            </a:r>
            <a:r>
              <a:rPr lang="en-US" sz="4000" dirty="0" err="1">
                <a:solidFill>
                  <a:srgbClr val="2B4B82"/>
                </a:solidFill>
                <a:latin typeface="Clear Sans"/>
              </a:rPr>
              <a:t>της</a:t>
            </a:r>
            <a:r>
              <a:rPr lang="en-US" sz="4000" dirty="0">
                <a:solidFill>
                  <a:srgbClr val="2B4B82"/>
                </a:solidFill>
                <a:latin typeface="Clear Sans"/>
              </a:rPr>
              <a:t> π</a:t>
            </a:r>
            <a:r>
              <a:rPr lang="en-US" sz="4000" dirty="0" err="1">
                <a:solidFill>
                  <a:srgbClr val="2B4B82"/>
                </a:solidFill>
                <a:latin typeface="Clear Sans"/>
              </a:rPr>
              <a:t>ροόδου</a:t>
            </a:r>
            <a:endParaRPr lang="en-US" sz="4000" dirty="0">
              <a:solidFill>
                <a:srgbClr val="2B4B82"/>
              </a:solidFill>
              <a:latin typeface="Clear Sans"/>
            </a:endParaRPr>
          </a:p>
          <a:p>
            <a:pPr algn="ctr">
              <a:lnSpc>
                <a:spcPts val="3920"/>
              </a:lnSpc>
              <a:spcBef>
                <a:spcPct val="0"/>
              </a:spcBef>
            </a:pPr>
            <a:endParaRPr lang="en-US" sz="2800" dirty="0">
              <a:solidFill>
                <a:srgbClr val="2B4B82"/>
              </a:solidFill>
              <a:latin typeface="Clear San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4B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374648" y="2996729"/>
          <a:ext cx="16116300" cy="66449597"/>
        </p:xfrm>
        <a:graphic>
          <a:graphicData uri="http://schemas.openxmlformats.org/drawingml/2006/table">
            <a:tbl>
              <a:tblPr/>
              <a:tblGrid>
                <a:gridCol w="16116300"/>
              </a:tblGrid>
              <a:tr h="18862376">
                <a:tc>
                  <a:txBody>
                    <a:bodyPr/>
                    <a:lstStyle/>
                    <a:p>
                      <a:pPr marL="742950" indent="-742950">
                        <a:buFont typeface="+mj-lt"/>
                        <a:buAutoNum type="arabicPeriod"/>
                      </a:pPr>
                      <a:r>
                        <a:rPr lang="el-GR" sz="3600" b="1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Clear Sans" panose="020B0604020202020204" charset="0"/>
                          <a:cs typeface="Clear Sans" panose="020B0604020202020204" charset="0"/>
                        </a:rPr>
                        <a:t>Συμμετοχή και Δέσμευση των Μαθητών</a:t>
                      </a:r>
                      <a:endParaRPr lang="el-GR" sz="3600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atin typeface="Clear Sans" panose="020B0604020202020204" charset="0"/>
                        <a:cs typeface="Clear Sans" panose="020B0604020202020204" charset="0"/>
                      </a:endParaRPr>
                    </a:p>
                    <a:p>
                      <a:pPr marL="742950" indent="-742950">
                        <a:buFont typeface="+mj-lt"/>
                        <a:buAutoNum type="arabicPeriod"/>
                      </a:pPr>
                      <a:r>
                        <a:rPr lang="el-GR" sz="3600" b="1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Clear Sans" panose="020B0604020202020204" charset="0"/>
                          <a:cs typeface="Clear Sans" panose="020B0604020202020204" charset="0"/>
                        </a:rPr>
                        <a:t>Συνεργατική Μάθηση</a:t>
                      </a:r>
                      <a:endParaRPr lang="el-GR" sz="3600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atin typeface="Clear Sans" panose="020B0604020202020204" charset="0"/>
                        <a:cs typeface="Clear Sans" panose="020B0604020202020204" charset="0"/>
                      </a:endParaRPr>
                    </a:p>
                    <a:p>
                      <a:pPr marL="742950" indent="-742950">
                        <a:buFont typeface="+mj-lt"/>
                        <a:buAutoNum type="arabicPeriod"/>
                      </a:pPr>
                      <a:r>
                        <a:rPr lang="el-GR" sz="3600" b="1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Clear Sans" panose="020B0604020202020204" charset="0"/>
                          <a:cs typeface="Clear Sans" panose="020B0604020202020204" charset="0"/>
                        </a:rPr>
                        <a:t>Ανάπτυξη Κριτικής Σκέψης</a:t>
                      </a:r>
                      <a:endParaRPr lang="el-GR" sz="3600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atin typeface="Clear Sans" panose="020B0604020202020204" charset="0"/>
                        <a:cs typeface="Clear Sans" panose="020B0604020202020204" charset="0"/>
                      </a:endParaRPr>
                    </a:p>
                    <a:p>
                      <a:pPr marL="742950" indent="-742950">
                        <a:buFont typeface="+mj-lt"/>
                        <a:buAutoNum type="arabicPeriod"/>
                      </a:pPr>
                      <a:r>
                        <a:rPr lang="el-GR" sz="3600" b="1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Clear Sans" panose="020B0604020202020204" charset="0"/>
                          <a:cs typeface="Clear Sans" panose="020B0604020202020204" charset="0"/>
                        </a:rPr>
                        <a:t>Διαθεματική Προσέγγιση</a:t>
                      </a:r>
                      <a:endParaRPr lang="el-GR" sz="3600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atin typeface="Clear Sans" panose="020B0604020202020204" charset="0"/>
                        <a:cs typeface="Clear Sans" panose="020B0604020202020204" charset="0"/>
                      </a:endParaRPr>
                    </a:p>
                    <a:p>
                      <a:pPr marL="742950" indent="-742950">
                        <a:buFont typeface="+mj-lt"/>
                        <a:buAutoNum type="arabicPeriod"/>
                      </a:pPr>
                      <a:r>
                        <a:rPr lang="el-GR" sz="3600" b="1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Clear Sans" panose="020B0604020202020204" charset="0"/>
                          <a:cs typeface="Clear Sans" panose="020B0604020202020204" charset="0"/>
                        </a:rPr>
                        <a:t>Αυτονομία και Υπευθυνότητα</a:t>
                      </a:r>
                      <a:endParaRPr lang="el-GR" sz="3600" b="1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atin typeface="Clear Sans" panose="020B0604020202020204" charset="0"/>
                        <a:cs typeface="Clear Sans" panose="020B0604020202020204" charset="0"/>
                      </a:endParaRPr>
                    </a:p>
                    <a:p>
                      <a:pPr>
                        <a:buFont typeface="+mj-lt"/>
                        <a:buNone/>
                      </a:pPr>
                      <a:endParaRPr lang="el-GR" sz="3600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atin typeface="Clear Sans" panose="020B0604020202020204" charset="0"/>
                        <a:cs typeface="Clear Sans" panose="020B0604020202020204" charset="0"/>
                      </a:endParaRPr>
                    </a:p>
                    <a:p>
                      <a:endParaRPr lang="el-GR" sz="3600" baseline="30000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atin typeface="Clear Sans" panose="020B0604020202020204" charset="0"/>
                        <a:cs typeface="Clear Sans" panose="020B0604020202020204" charset="0"/>
                      </a:endParaRPr>
                    </a:p>
                    <a:p>
                      <a:endParaRPr lang="el-GR" sz="3600" baseline="30000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atin typeface="Clear Sans" panose="020B0604020202020204" charset="0"/>
                        <a:cs typeface="Clear Sans" panose="020B0604020202020204" charset="0"/>
                      </a:endParaRPr>
                    </a:p>
                    <a:p>
                      <a:endParaRPr lang="el-GR" sz="3600" baseline="30000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atin typeface="Clear Sans" panose="020B0604020202020204" charset="0"/>
                        <a:cs typeface="Clear Sans" panose="020B0604020202020204" charset="0"/>
                      </a:endParaRPr>
                    </a:p>
                    <a:p>
                      <a:endParaRPr lang="el-GR" sz="3600" baseline="30000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atin typeface="Clear Sans" panose="020B0604020202020204" charset="0"/>
                        <a:cs typeface="Clear Sans" panose="020B0604020202020204" charset="0"/>
                      </a:endParaRPr>
                    </a:p>
                    <a:p>
                      <a:endParaRPr lang="el-GR" sz="3600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atin typeface="Clear Sans" panose="020B0604020202020204" charset="0"/>
                        <a:cs typeface="Clear Sans" panose="020B0604020202020204" charset="0"/>
                      </a:endParaRPr>
                    </a:p>
                    <a:p>
                      <a:endParaRPr lang="el-GR" sz="3600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atin typeface="Clear Sans" panose="020B0604020202020204" charset="0"/>
                        <a:cs typeface="Clear Sans" panose="020B0604020202020204" charset="0"/>
                      </a:endParaRPr>
                    </a:p>
                    <a:p>
                      <a:endParaRPr lang="el-GR" sz="3600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atin typeface="Clear Sans" panose="020B0604020202020204" charset="0"/>
                        <a:cs typeface="Clear Sans" panose="020B0604020202020204" charset="0"/>
                      </a:endParaRPr>
                    </a:p>
                    <a:p>
                      <a:endParaRPr lang="el-GR" sz="3600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atin typeface="Clear Sans" panose="020B0604020202020204" charset="0"/>
                        <a:cs typeface="Clear Sans" panose="020B0604020202020204" charset="0"/>
                      </a:endParaRPr>
                    </a:p>
                    <a:p>
                      <a:endParaRPr lang="el-GR" sz="3600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atin typeface="Clear Sans" panose="020B0604020202020204" charset="0"/>
                        <a:cs typeface="Clear Sans" panose="020B0604020202020204" charset="0"/>
                      </a:endParaRPr>
                    </a:p>
                    <a:p>
                      <a:endParaRPr lang="el-GR" sz="3600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atin typeface="Clear Sans" panose="020B0604020202020204" charset="0"/>
                        <a:cs typeface="Clear Sans" panose="020B0604020202020204" charset="0"/>
                      </a:endParaRPr>
                    </a:p>
                    <a:p>
                      <a:endParaRPr lang="el-GR" sz="3600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atin typeface="Clear Sans" panose="020B0604020202020204" charset="0"/>
                        <a:cs typeface="Clear Sans" panose="020B0604020202020204" charset="0"/>
                      </a:endParaRPr>
                    </a:p>
                    <a:p>
                      <a:endParaRPr lang="el-GR" sz="3600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atin typeface="Clear Sans" panose="020B0604020202020204" charset="0"/>
                        <a:cs typeface="Clear Sans" panose="020B0604020202020204" charset="0"/>
                      </a:endParaRPr>
                    </a:p>
                    <a:p>
                      <a:endParaRPr lang="el-GR" sz="3600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atin typeface="Clear Sans" panose="020B0604020202020204" charset="0"/>
                        <a:cs typeface="Clear Sans" panose="020B0604020202020204" charset="0"/>
                      </a:endParaRPr>
                    </a:p>
                    <a:p>
                      <a:endParaRPr lang="el-GR" sz="3600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atin typeface="Clear Sans" panose="020B0604020202020204" charset="0"/>
                        <a:cs typeface="Clear Sans" panose="020B0604020202020204" charset="0"/>
                      </a:endParaRPr>
                    </a:p>
                    <a:p>
                      <a:endParaRPr lang="el-GR" sz="3600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atin typeface="Clear Sans" panose="020B0604020202020204" charset="0"/>
                        <a:cs typeface="Clear Sans" panose="020B0604020202020204" charset="0"/>
                      </a:endParaRPr>
                    </a:p>
                    <a:p>
                      <a:endParaRPr lang="el-GR" sz="3600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atin typeface="Clear Sans" panose="020B0604020202020204" charset="0"/>
                        <a:cs typeface="Clear Sans" panose="020B0604020202020204" charset="0"/>
                      </a:endParaRPr>
                    </a:p>
                    <a:p>
                      <a:endParaRPr lang="el-GR" sz="3600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atin typeface="Clear Sans" panose="020B0604020202020204" charset="0"/>
                        <a:cs typeface="Clear Sans" panose="020B0604020202020204" charset="0"/>
                      </a:endParaRPr>
                    </a:p>
                    <a:p>
                      <a:endParaRPr lang="el-GR" sz="3600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atin typeface="Clear Sans" panose="020B0604020202020204" charset="0"/>
                        <a:cs typeface="Clear Sans" panose="020B0604020202020204" charset="0"/>
                      </a:endParaRPr>
                    </a:p>
                    <a:p>
                      <a:endParaRPr lang="el-GR" sz="3600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atin typeface="Clear Sans" panose="020B0604020202020204" charset="0"/>
                        <a:cs typeface="Clear Sans" panose="020B0604020202020204" charset="0"/>
                      </a:endParaRPr>
                    </a:p>
                    <a:p>
                      <a:endParaRPr lang="el-GR" sz="3600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atin typeface="Clear Sans" panose="020B0604020202020204" charset="0"/>
                        <a:cs typeface="Clear Sans" panose="020B0604020202020204" charset="0"/>
                      </a:endParaRPr>
                    </a:p>
                    <a:p>
                      <a:endParaRPr lang="el-GR" sz="3600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atin typeface="Clear Sans" panose="020B0604020202020204" charset="0"/>
                        <a:cs typeface="Clear Sans" panose="020B0604020202020204" charset="0"/>
                      </a:endParaRPr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2B4B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2B4B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2B4B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2B4B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880870">
                <a:tc>
                  <a:txBody>
                    <a:bodyPr/>
                    <a:lstStyle/>
                    <a:p>
                      <a:r>
                        <a:rPr lang="el-GR" sz="3600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Clear Sans" panose="020B0604020202020204" charset="0"/>
                          <a:cs typeface="Clear Sans" panose="020B0604020202020204" charset="0"/>
                        </a:rPr>
                        <a:t>Για την εκπόνηση αυτού του σχεδίου δράσης, θα χρησιμοποιήσουμε το παιδαγωγικό μοντέλο της </a:t>
                      </a:r>
                      <a:r>
                        <a:rPr lang="el-GR" sz="3600" b="1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Clear Sans" panose="020B0604020202020204" charset="0"/>
                          <a:cs typeface="Clear Sans" panose="020B0604020202020204" charset="0"/>
                        </a:rPr>
                        <a:t>Ενεργητικής Μάθησης (</a:t>
                      </a:r>
                      <a:r>
                        <a:rPr lang="el-GR" sz="3600" b="1" dirty="0" err="1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Clear Sans" panose="020B0604020202020204" charset="0"/>
                          <a:cs typeface="Clear Sans" panose="020B0604020202020204" charset="0"/>
                        </a:rPr>
                        <a:t>Active</a:t>
                      </a:r>
                      <a:r>
                        <a:rPr lang="el-GR" sz="3600" b="1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Clear Sans" panose="020B0604020202020204" charset="0"/>
                          <a:cs typeface="Clear Sans" panose="020B0604020202020204" charset="0"/>
                        </a:rPr>
                        <a:t> </a:t>
                      </a:r>
                      <a:r>
                        <a:rPr lang="el-GR" sz="3600" b="1" dirty="0" err="1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Clear Sans" panose="020B0604020202020204" charset="0"/>
                          <a:cs typeface="Clear Sans" panose="020B0604020202020204" charset="0"/>
                        </a:rPr>
                        <a:t>Learning</a:t>
                      </a:r>
                      <a:r>
                        <a:rPr lang="el-GR" sz="3600" b="1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Clear Sans" panose="020B0604020202020204" charset="0"/>
                          <a:cs typeface="Clear Sans" panose="020B0604020202020204" charset="0"/>
                        </a:rPr>
                        <a:t>)</a:t>
                      </a:r>
                      <a:r>
                        <a:rPr lang="el-GR" sz="3600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Clear Sans" panose="020B0604020202020204" charset="0"/>
                          <a:cs typeface="Clear Sans" panose="020B0604020202020204" charset="0"/>
                        </a:rPr>
                        <a:t>. Αυτό το μοντέλο επικεντρώνεται στη συμμετοχή των μαθητών στη μαθησιακή διαδικασία μέσω δραστηριοτήτων που τους βοηθούν να αναπτύξουν κρίσιμες δεξιότητες και να εφαρμόσουν τη γνώση στην πράξη.</a:t>
                      </a:r>
                      <a:endParaRPr lang="el-GR" sz="3600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atin typeface="Clear Sans" panose="020B0604020202020204" charset="0"/>
                        <a:cs typeface="Clear Sans" panose="020B0604020202020204" charset="0"/>
                      </a:endParaRPr>
                    </a:p>
                    <a:p>
                      <a:r>
                        <a:rPr lang="el-GR" sz="3600" b="1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Clear Sans" panose="020B0604020202020204" charset="0"/>
                          <a:cs typeface="Clear Sans" panose="020B0604020202020204" charset="0"/>
                        </a:rPr>
                        <a:t>Κύρια χαρακτηριστικά του μοντέλου Ενεργητικής Μάθησης:</a:t>
                      </a:r>
                      <a:endParaRPr lang="el-GR" sz="3600" b="1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atin typeface="Clear Sans" panose="020B0604020202020204" charset="0"/>
                        <a:cs typeface="Clear Sans" panose="020B0604020202020204" charset="0"/>
                      </a:endParaRPr>
                    </a:p>
                    <a:p>
                      <a:pPr>
                        <a:buFont typeface="+mj-lt"/>
                        <a:buAutoNum type="arabicPeriod"/>
                      </a:pPr>
                      <a:r>
                        <a:rPr lang="el-GR" sz="3600" b="1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Clear Sans" panose="020B0604020202020204" charset="0"/>
                          <a:cs typeface="Clear Sans" panose="020B0604020202020204" charset="0"/>
                        </a:rPr>
                        <a:t>Συμμετοχή και Δέσμευση των Μαθητών:</a:t>
                      </a:r>
                      <a:endParaRPr lang="el-GR" sz="3600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atin typeface="Clear Sans" panose="020B0604020202020204" charset="0"/>
                        <a:cs typeface="Clear Sans" panose="020B0604020202020204" charset="0"/>
                      </a:endParaRPr>
                    </a:p>
                    <a:p>
                      <a:pPr marL="742950" lvl="1" indent="-285750">
                        <a:buFont typeface="+mj-lt"/>
                        <a:buAutoNum type="arabicPeriod"/>
                      </a:pPr>
                      <a:r>
                        <a:rPr lang="el-GR" sz="3600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Clear Sans" panose="020B0604020202020204" charset="0"/>
                          <a:cs typeface="Clear Sans" panose="020B0604020202020204" charset="0"/>
                        </a:rPr>
                        <a:t>Οι μαθητές συμμετέχουν ενεργά στη διαδικασία της μάθησης μέσω της δημιουργίας περιεχομένου, της αναζήτησης πληροφοριών και της συμμετοχής σε </a:t>
                      </a:r>
                      <a:r>
                        <a:rPr lang="el-GR" sz="3600" dirty="0" err="1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Clear Sans" panose="020B0604020202020204" charset="0"/>
                          <a:cs typeface="Clear Sans" panose="020B0604020202020204" charset="0"/>
                        </a:rPr>
                        <a:t>διαδραστικές</a:t>
                      </a:r>
                      <a:r>
                        <a:rPr lang="el-GR" sz="3600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Clear Sans" panose="020B0604020202020204" charset="0"/>
                          <a:cs typeface="Clear Sans" panose="020B0604020202020204" charset="0"/>
                        </a:rPr>
                        <a:t> δραστηριότητες.</a:t>
                      </a:r>
                      <a:endParaRPr lang="el-GR" sz="3600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atin typeface="Clear Sans" panose="020B0604020202020204" charset="0"/>
                        <a:cs typeface="Clear Sans" panose="020B0604020202020204" charset="0"/>
                      </a:endParaRPr>
                    </a:p>
                    <a:p>
                      <a:pPr>
                        <a:buFont typeface="+mj-lt"/>
                        <a:buAutoNum type="arabicPeriod"/>
                      </a:pPr>
                      <a:r>
                        <a:rPr lang="el-GR" sz="3600" b="1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Clear Sans" panose="020B0604020202020204" charset="0"/>
                          <a:cs typeface="Clear Sans" panose="020B0604020202020204" charset="0"/>
                        </a:rPr>
                        <a:t>Συνεργατική Μάθηση:</a:t>
                      </a:r>
                      <a:endParaRPr lang="el-GR" sz="3600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atin typeface="Clear Sans" panose="020B0604020202020204" charset="0"/>
                        <a:cs typeface="Clear Sans" panose="020B0604020202020204" charset="0"/>
                      </a:endParaRPr>
                    </a:p>
                    <a:p>
                      <a:pPr marL="742950" lvl="1" indent="-285750">
                        <a:buFont typeface="+mj-lt"/>
                        <a:buAutoNum type="arabicPeriod"/>
                      </a:pPr>
                      <a:r>
                        <a:rPr lang="el-GR" sz="3600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Clear Sans" panose="020B0604020202020204" charset="0"/>
                          <a:cs typeface="Clear Sans" panose="020B0604020202020204" charset="0"/>
                        </a:rPr>
                        <a:t>Οι μαθητές συνεργάζονται με τους συμμαθητές τους για την επίλυση προβλημάτων και την εκπόνηση κοινών έργων, ενισχύοντας τις κοινωνικές και συνεργατικές τους δεξιότητες.</a:t>
                      </a:r>
                      <a:endParaRPr lang="el-GR" sz="3600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atin typeface="Clear Sans" panose="020B0604020202020204" charset="0"/>
                        <a:cs typeface="Clear Sans" panose="020B0604020202020204" charset="0"/>
                      </a:endParaRPr>
                    </a:p>
                    <a:p>
                      <a:pPr>
                        <a:buFont typeface="+mj-lt"/>
                        <a:buAutoNum type="arabicPeriod"/>
                      </a:pPr>
                      <a:r>
                        <a:rPr lang="el-GR" sz="3600" b="1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Clear Sans" panose="020B0604020202020204" charset="0"/>
                          <a:cs typeface="Clear Sans" panose="020B0604020202020204" charset="0"/>
                        </a:rPr>
                        <a:t>Ανάπτυξη Κριτικής Σκέψης:</a:t>
                      </a:r>
                      <a:endParaRPr lang="el-GR" sz="3600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atin typeface="Clear Sans" panose="020B0604020202020204" charset="0"/>
                        <a:cs typeface="Clear Sans" panose="020B0604020202020204" charset="0"/>
                      </a:endParaRPr>
                    </a:p>
                    <a:p>
                      <a:pPr marL="742950" lvl="1" indent="-285750">
                        <a:buFont typeface="+mj-lt"/>
                        <a:buAutoNum type="arabicPeriod"/>
                      </a:pPr>
                      <a:r>
                        <a:rPr lang="el-GR" sz="3600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Clear Sans" panose="020B0604020202020204" charset="0"/>
                          <a:cs typeface="Clear Sans" panose="020B0604020202020204" charset="0"/>
                        </a:rPr>
                        <a:t>Μέσα από τη χρήση τεχνολογικών εργαλείων και διαδικτυακών πόρων, οι μαθητές αναπτύσσουν την ικανότητά τους να αξιολογούν, να αναλύουν και να εφαρμόζουν πληροφορίες κριτικά.</a:t>
                      </a:r>
                      <a:endParaRPr lang="el-GR" sz="3600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atin typeface="Clear Sans" panose="020B0604020202020204" charset="0"/>
                        <a:cs typeface="Clear Sans" panose="020B0604020202020204" charset="0"/>
                      </a:endParaRPr>
                    </a:p>
                    <a:p>
                      <a:pPr>
                        <a:buFont typeface="+mj-lt"/>
                        <a:buAutoNum type="arabicPeriod"/>
                      </a:pPr>
                      <a:r>
                        <a:rPr lang="el-GR" sz="3600" b="1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Clear Sans" panose="020B0604020202020204" charset="0"/>
                          <a:cs typeface="Clear Sans" panose="020B0604020202020204" charset="0"/>
                        </a:rPr>
                        <a:t>Διαθεματική Προσέγγιση:</a:t>
                      </a:r>
                      <a:endParaRPr lang="el-GR" sz="3600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atin typeface="Clear Sans" panose="020B0604020202020204" charset="0"/>
                        <a:cs typeface="Clear Sans" panose="020B0604020202020204" charset="0"/>
                      </a:endParaRPr>
                    </a:p>
                    <a:p>
                      <a:pPr marL="742950" lvl="1" indent="-285750">
                        <a:buFont typeface="+mj-lt"/>
                        <a:buAutoNum type="arabicPeriod"/>
                      </a:pPr>
                      <a:r>
                        <a:rPr lang="el-GR" sz="3600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Clear Sans" panose="020B0604020202020204" charset="0"/>
                          <a:cs typeface="Clear Sans" panose="020B0604020202020204" charset="0"/>
                        </a:rPr>
                        <a:t>Η χρήση των ιστοσελίδων επιτρέπει την ενσωμάτωση διαφόρων γνωστικών αντικειμένων, διευκολύνοντας μια διαθεματική προσέγγιση που συνδέει τη μάθηση με πραγματικές καταστάσεις και προβλήματα.</a:t>
                      </a:r>
                      <a:endParaRPr lang="el-GR" sz="3600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atin typeface="Clear Sans" panose="020B0604020202020204" charset="0"/>
                        <a:cs typeface="Clear Sans" panose="020B0604020202020204" charset="0"/>
                      </a:endParaRPr>
                    </a:p>
                    <a:p>
                      <a:pPr>
                        <a:buFont typeface="+mj-lt"/>
                        <a:buAutoNum type="arabicPeriod"/>
                      </a:pPr>
                      <a:r>
                        <a:rPr lang="el-GR" sz="3600" b="1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Clear Sans" panose="020B0604020202020204" charset="0"/>
                          <a:cs typeface="Clear Sans" panose="020B0604020202020204" charset="0"/>
                        </a:rPr>
                        <a:t>Αυτονομία και Υπευθυνότητα:</a:t>
                      </a:r>
                      <a:endParaRPr lang="el-GR" sz="3600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atin typeface="Clear Sans" panose="020B0604020202020204" charset="0"/>
                        <a:cs typeface="Clear Sans" panose="020B0604020202020204" charset="0"/>
                      </a:endParaRPr>
                    </a:p>
                    <a:p>
                      <a:pPr marL="742950" lvl="1" indent="-285750">
                        <a:buFont typeface="+mj-lt"/>
                        <a:buAutoNum type="arabicPeriod"/>
                      </a:pPr>
                      <a:r>
                        <a:rPr lang="el-GR" sz="3600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Clear Sans" panose="020B0604020202020204" charset="0"/>
                          <a:cs typeface="Clear Sans" panose="020B0604020202020204" charset="0"/>
                        </a:rPr>
                        <a:t>Οι μαθητές ενθαρρύνονται να αναλάβουν πρωτοβουλίες, να διαχειρίζονται τον χρόνο και τα έργα τους και να αναλαμβάνουν την ευθύνη της μάθησής τους.</a:t>
                      </a:r>
                      <a:endParaRPr lang="el-GR" sz="3600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atin typeface="Clear Sans" panose="020B0604020202020204" charset="0"/>
                        <a:cs typeface="Clear Sans" panose="020B0604020202020204" charset="0"/>
                      </a:endParaRPr>
                    </a:p>
                    <a:p>
                      <a:r>
                        <a:rPr lang="el-GR" sz="3600" b="1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Clear Sans" panose="020B0604020202020204" charset="0"/>
                          <a:cs typeface="Clear Sans" panose="020B0604020202020204" charset="0"/>
                        </a:rPr>
                        <a:t>Εφαρμογή του μοντέλου στην πλατφόρμα Blogs.sch.gr:</a:t>
                      </a:r>
                      <a:endParaRPr lang="el-GR" sz="3600" b="1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atin typeface="Clear Sans" panose="020B0604020202020204" charset="0"/>
                        <a:cs typeface="Clear Sans" panose="020B0604020202020204" charset="0"/>
                      </a:endParaRP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el-GR" sz="3600" b="1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Clear Sans" panose="020B0604020202020204" charset="0"/>
                          <a:cs typeface="Clear Sans" panose="020B0604020202020204" charset="0"/>
                        </a:rPr>
                        <a:t>Δημιουργία περιεχομένου:</a:t>
                      </a:r>
                      <a:r>
                        <a:rPr lang="el-GR" sz="3600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Clear Sans" panose="020B0604020202020204" charset="0"/>
                          <a:cs typeface="Clear Sans" panose="020B0604020202020204" charset="0"/>
                        </a:rPr>
                        <a:t> Οι μαθητές δημιουργούν και αναρτούν άρθρα, βίντεο και παρουσιάσεις σχετικά με τα μαθήματα και τα έργα τους.</a:t>
                      </a:r>
                      <a:endParaRPr lang="el-GR" sz="3600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atin typeface="Clear Sans" panose="020B0604020202020204" charset="0"/>
                        <a:cs typeface="Clear Sans" panose="020B0604020202020204" charset="0"/>
                      </a:endParaRP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el-GR" sz="3600" b="1" dirty="0" err="1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Clear Sans" panose="020B0604020202020204" charset="0"/>
                          <a:cs typeface="Clear Sans" panose="020B0604020202020204" charset="0"/>
                        </a:rPr>
                        <a:t>Διαδραστικότητα</a:t>
                      </a:r>
                      <a:r>
                        <a:rPr lang="el-GR" sz="3600" b="1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Clear Sans" panose="020B0604020202020204" charset="0"/>
                          <a:cs typeface="Clear Sans" panose="020B0604020202020204" charset="0"/>
                        </a:rPr>
                        <a:t>:</a:t>
                      </a:r>
                      <a:r>
                        <a:rPr lang="el-GR" sz="3600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Clear Sans" panose="020B0604020202020204" charset="0"/>
                          <a:cs typeface="Clear Sans" panose="020B0604020202020204" charset="0"/>
                        </a:rPr>
                        <a:t> Χρησιμοποιούνται φόρουμ, σχόλια και κουίζ για την ενίσχυση της αλληλεπίδρασης και της συμμετοχής.</a:t>
                      </a:r>
                      <a:endParaRPr lang="el-GR" sz="3600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atin typeface="Clear Sans" panose="020B0604020202020204" charset="0"/>
                        <a:cs typeface="Clear Sans" panose="020B0604020202020204" charset="0"/>
                      </a:endParaRP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el-GR" sz="3600" b="1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Clear Sans" panose="020B0604020202020204" charset="0"/>
                          <a:cs typeface="Clear Sans" panose="020B0604020202020204" charset="0"/>
                        </a:rPr>
                        <a:t>Ανατροφοδότηση:</a:t>
                      </a:r>
                      <a:r>
                        <a:rPr lang="el-GR" sz="3600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Clear Sans" panose="020B0604020202020204" charset="0"/>
                          <a:cs typeface="Clear Sans" panose="020B0604020202020204" charset="0"/>
                        </a:rPr>
                        <a:t> Οι εκπαιδευτικοί παρέχουν συνεχή ανατροφοδότηση και αξιολογήσεις, βοηθώντας τους μαθητές να βελτιώνονται συνεχώς.</a:t>
                      </a:r>
                      <a:endParaRPr lang="el-GR" sz="3600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atin typeface="Clear Sans" panose="020B0604020202020204" charset="0"/>
                        <a:cs typeface="Clear Sans" panose="020B0604020202020204" charset="0"/>
                      </a:endParaRP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el-GR" sz="3600" b="1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Clear Sans" panose="020B0604020202020204" charset="0"/>
                          <a:cs typeface="Clear Sans" panose="020B0604020202020204" charset="0"/>
                        </a:rPr>
                        <a:t>Συνεργασία:</a:t>
                      </a:r>
                      <a:r>
                        <a:rPr lang="el-GR" sz="3600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Clear Sans" panose="020B0604020202020204" charset="0"/>
                          <a:cs typeface="Clear Sans" panose="020B0604020202020204" charset="0"/>
                        </a:rPr>
                        <a:t> Οι μαθητές δουλεύουν σε ομάδες για την εκπόνηση έργων και παρουσιάσεων, ενισχύοντας τις δεξιότητες συνεργασίας τους.</a:t>
                      </a:r>
                      <a:endParaRPr lang="el-GR" sz="3600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atin typeface="Clear Sans" panose="020B0604020202020204" charset="0"/>
                        <a:cs typeface="Clear Sans" panose="020B0604020202020204" charset="0"/>
                      </a:endParaRPr>
                    </a:p>
                    <a:p>
                      <a:r>
                        <a:rPr lang="el-GR" sz="3600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Clear Sans" panose="020B0604020202020204" charset="0"/>
                          <a:cs typeface="Clear Sans" panose="020B0604020202020204" charset="0"/>
                        </a:rPr>
                        <a:t>Με τη χρήση του μοντέλου της Ενεργητικής Μάθησης, στοχεύουμε να ενισχύσουμε την εμπλοκή και την κριτική σκέψη των μαθητών, καθιστώντας τη μαθησιακή διαδικασία πιο δυναμική και αποτελεσματική.</a:t>
                      </a:r>
                      <a:endParaRPr lang="el-GR" sz="3600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atin typeface="Clear Sans" panose="020B0604020202020204" charset="0"/>
                        <a:cs typeface="Clear Sans" panose="020B0604020202020204" charset="0"/>
                      </a:endParaRPr>
                    </a:p>
                    <a:p>
                      <a:r>
                        <a:rPr lang="el-GR" sz="3600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Clear Sans" panose="020B0604020202020204" charset="0"/>
                          <a:cs typeface="Clear Sans" panose="020B0604020202020204" charset="0"/>
                        </a:rPr>
                        <a:t>4o</a:t>
                      </a:r>
                      <a:endParaRPr lang="el-GR" sz="3600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atin typeface="Clear Sans" panose="020B0604020202020204" charset="0"/>
                        <a:cs typeface="Clear Sans" panose="020B0604020202020204" charset="0"/>
                      </a:endParaRPr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2B4B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2B4B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2B4B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9774">
                <a:tc>
                  <a:txBody>
                    <a:bodyPr/>
                    <a:lstStyle/>
                    <a:p>
                      <a:pPr algn="l">
                        <a:lnSpc>
                          <a:spcPts val="3920"/>
                        </a:lnSpc>
                        <a:defRPr/>
                      </a:pPr>
                      <a:r>
                        <a:rPr lang="en-US" sz="360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Clear Sans" panose="020B0604020202020204" charset="0"/>
                          <a:cs typeface="Clear Sans" panose="020B0604020202020204" charset="0"/>
                        </a:rPr>
                        <a:t>Αναζήτηση Πληροφοριών</a:t>
                      </a:r>
                      <a:endParaRPr lang="en-US" sz="360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atin typeface="Clear Sans" panose="020B0604020202020204" charset="0"/>
                        <a:cs typeface="Clear Sans" panose="020B0604020202020204" charset="0"/>
                      </a:endParaRPr>
                    </a:p>
                    <a:p>
                      <a:pPr algn="l">
                        <a:lnSpc>
                          <a:spcPts val="3920"/>
                        </a:lnSpc>
                      </a:pPr>
                      <a:endParaRPr lang="en-US" sz="360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atin typeface="Clear Sans" panose="020B0604020202020204" charset="0"/>
                        <a:cs typeface="Clear Sans" panose="020B0604020202020204" charset="0"/>
                      </a:endParaRPr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2B4B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2B4B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2B4B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6143">
                <a:tc>
                  <a:txBody>
                    <a:bodyPr/>
                    <a:lstStyle/>
                    <a:p>
                      <a:pPr algn="l">
                        <a:lnSpc>
                          <a:spcPts val="3360"/>
                        </a:lnSpc>
                        <a:defRPr/>
                      </a:pPr>
                      <a:r>
                        <a:rPr lang="en-US" sz="360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Clear Sans" panose="020B0604020202020204" charset="0"/>
                          <a:cs typeface="Clear Sans" panose="020B0604020202020204" charset="0"/>
                        </a:rPr>
                        <a:t>Αναζητούν πληροφορίες και συνεργάζονται με τους συμμαθητές τους.</a:t>
                      </a:r>
                      <a:endParaRPr lang="en-US" sz="360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atin typeface="Clear Sans" panose="020B0604020202020204" charset="0"/>
                        <a:cs typeface="Clear Sans" panose="020B0604020202020204" charset="0"/>
                      </a:endParaRPr>
                    </a:p>
                    <a:p>
                      <a:pPr algn="l">
                        <a:lnSpc>
                          <a:spcPts val="3360"/>
                        </a:lnSpc>
                      </a:pPr>
                      <a:endParaRPr lang="en-US" sz="360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atin typeface="Clear Sans" panose="020B0604020202020204" charset="0"/>
                        <a:cs typeface="Clear Sans" panose="020B0604020202020204" charset="0"/>
                      </a:endParaRPr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2B4B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2B4B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2B4B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7633">
                <a:tc>
                  <a:txBody>
                    <a:bodyPr/>
                    <a:lstStyle/>
                    <a:p>
                      <a:pPr algn="l">
                        <a:lnSpc>
                          <a:spcPts val="3920"/>
                        </a:lnSpc>
                        <a:defRPr/>
                      </a:pPr>
                      <a:r>
                        <a:rPr lang="en-US" sz="360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Clear Sans" panose="020B0604020202020204" charset="0"/>
                          <a:cs typeface="Clear Sans" panose="020B0604020202020204" charset="0"/>
                        </a:rPr>
                        <a:t>Ανάπτυξη δεξιοτήτων</a:t>
                      </a:r>
                      <a:endParaRPr lang="en-US" sz="360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atin typeface="Clear Sans" panose="020B0604020202020204" charset="0"/>
                        <a:cs typeface="Clear Sans" panose="020B0604020202020204" charset="0"/>
                      </a:endParaRPr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2B4B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2B4B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2B4B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2308">
                <a:tc>
                  <a:txBody>
                    <a:bodyPr/>
                    <a:lstStyle/>
                    <a:p>
                      <a:pPr algn="l">
                        <a:lnSpc>
                          <a:spcPts val="3360"/>
                        </a:lnSpc>
                        <a:defRPr/>
                      </a:pPr>
                      <a:r>
                        <a:rPr lang="en-US" sz="3600" dirty="0" err="1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Clear Sans" panose="020B0604020202020204" charset="0"/>
                          <a:cs typeface="Clear Sans" panose="020B0604020202020204" charset="0"/>
                        </a:rPr>
                        <a:t>Αν</a:t>
                      </a:r>
                      <a:r>
                        <a:rPr lang="en-US" sz="3600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Clear Sans" panose="020B0604020202020204" charset="0"/>
                          <a:cs typeface="Clear Sans" panose="020B0604020202020204" charset="0"/>
                        </a:rPr>
                        <a:t>απτύσσουν τις δημιουργικές και κριτικές τους ικανότητες.</a:t>
                      </a:r>
                      <a:endParaRPr lang="en-US" sz="3600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atin typeface="Clear Sans" panose="020B0604020202020204" charset="0"/>
                        <a:cs typeface="Clear Sans" panose="020B0604020202020204" charset="0"/>
                      </a:endParaRPr>
                    </a:p>
                    <a:p>
                      <a:pPr algn="l">
                        <a:lnSpc>
                          <a:spcPts val="3360"/>
                        </a:lnSpc>
                      </a:pPr>
                      <a:endParaRPr lang="en-US" sz="3600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atin typeface="Clear Sans" panose="020B0604020202020204" charset="0"/>
                        <a:cs typeface="Clear Sans" panose="020B0604020202020204" charset="0"/>
                      </a:endParaRPr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2B4B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2B4B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2B4B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2B4B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3" name="Group 3"/>
          <p:cNvGrpSpPr/>
          <p:nvPr/>
        </p:nvGrpSpPr>
        <p:grpSpPr>
          <a:xfrm>
            <a:off x="1600200" y="419100"/>
            <a:ext cx="14890748" cy="2577629"/>
            <a:chOff x="0" y="85725"/>
            <a:chExt cx="19854328" cy="3436838"/>
          </a:xfrm>
        </p:grpSpPr>
        <p:sp>
          <p:nvSpPr>
            <p:cNvPr id="4" name="TextBox 4"/>
            <p:cNvSpPr txBox="1"/>
            <p:nvPr/>
          </p:nvSpPr>
          <p:spPr>
            <a:xfrm>
              <a:off x="0" y="85725"/>
              <a:ext cx="19854328" cy="343683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6720"/>
                </a:lnSpc>
              </a:pPr>
              <a:r>
                <a:rPr lang="en-US" sz="6400" dirty="0">
                  <a:solidFill>
                    <a:srgbClr val="94DDDE"/>
                  </a:solidFill>
                  <a:latin typeface="Clear Sans Bold"/>
                </a:rPr>
                <a:t>Πα</a:t>
              </a:r>
              <a:r>
                <a:rPr lang="en-US" sz="6400" dirty="0" err="1">
                  <a:solidFill>
                    <a:srgbClr val="94DDDE"/>
                  </a:solidFill>
                  <a:latin typeface="Clear Sans Bold"/>
                </a:rPr>
                <a:t>ιδ</a:t>
              </a:r>
              <a:r>
                <a:rPr lang="en-US" sz="6400" dirty="0">
                  <a:solidFill>
                    <a:srgbClr val="94DDDE"/>
                  </a:solidFill>
                  <a:latin typeface="Clear Sans Bold"/>
                </a:rPr>
                <a:t>αγωγικό Μοντέλο</a:t>
              </a:r>
              <a:endParaRPr lang="el-GR" sz="6400" dirty="0">
                <a:solidFill>
                  <a:srgbClr val="94DDDE"/>
                </a:solidFill>
                <a:latin typeface="Clear Sans Bold"/>
              </a:endParaRPr>
            </a:p>
            <a:p>
              <a:pPr algn="l">
                <a:lnSpc>
                  <a:spcPts val="6720"/>
                </a:lnSpc>
              </a:pPr>
              <a:r>
                <a:rPr lang="el-GR" sz="6400" dirty="0">
                  <a:solidFill>
                    <a:srgbClr val="94DDDE"/>
                  </a:solidFill>
                  <a:latin typeface="Clear Sans Bold"/>
                </a:rPr>
                <a:t>«Ενεργητικής Μάθησης (</a:t>
              </a:r>
              <a:r>
                <a:rPr lang="el-GR" sz="6400" dirty="0" err="1">
                  <a:solidFill>
                    <a:srgbClr val="94DDDE"/>
                  </a:solidFill>
                  <a:latin typeface="Clear Sans Bold"/>
                </a:rPr>
                <a:t>Active</a:t>
              </a:r>
              <a:r>
                <a:rPr lang="el-GR" sz="6400" dirty="0">
                  <a:solidFill>
                    <a:srgbClr val="94DDDE"/>
                  </a:solidFill>
                  <a:latin typeface="Clear Sans Bold"/>
                </a:rPr>
                <a:t> </a:t>
              </a:r>
              <a:r>
                <a:rPr lang="el-GR" sz="6400" dirty="0" err="1">
                  <a:solidFill>
                    <a:srgbClr val="94DDDE"/>
                  </a:solidFill>
                  <a:latin typeface="Clear Sans Bold"/>
                </a:rPr>
                <a:t>Learning</a:t>
              </a:r>
              <a:r>
                <a:rPr lang="el-GR" sz="6400" dirty="0">
                  <a:solidFill>
                    <a:srgbClr val="94DDDE"/>
                  </a:solidFill>
                  <a:latin typeface="Clear Sans Bold"/>
                </a:rPr>
                <a:t>)» </a:t>
              </a:r>
              <a:endParaRPr lang="en-US" sz="6400" dirty="0">
                <a:solidFill>
                  <a:srgbClr val="94DDDE"/>
                </a:solidFill>
                <a:latin typeface="Clear Sans Bold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2772535"/>
              <a:ext cx="5972555" cy="6447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060"/>
                </a:lnSpc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DD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804010" y="3798744"/>
            <a:ext cx="2530900" cy="28575"/>
          </a:xfrm>
          <a:prstGeom prst="line">
            <a:avLst/>
          </a:prstGeom>
          <a:ln w="28575" cap="flat">
            <a:solidFill>
              <a:srgbClr val="31356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6235623" y="3798744"/>
            <a:ext cx="2362771" cy="28575"/>
          </a:xfrm>
          <a:prstGeom prst="line">
            <a:avLst/>
          </a:prstGeom>
          <a:ln w="28575" cap="flat">
            <a:solidFill>
              <a:srgbClr val="31356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9499106" y="3798744"/>
            <a:ext cx="2657273" cy="28575"/>
          </a:xfrm>
          <a:prstGeom prst="line">
            <a:avLst/>
          </a:prstGeom>
          <a:ln w="28575" cap="flat">
            <a:solidFill>
              <a:srgbClr val="31356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13057092" y="3798744"/>
            <a:ext cx="2426898" cy="28575"/>
          </a:xfrm>
          <a:prstGeom prst="line">
            <a:avLst/>
          </a:prstGeom>
          <a:ln w="28575" cap="flat">
            <a:solidFill>
              <a:srgbClr val="31356E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" name="Group 6"/>
          <p:cNvGrpSpPr/>
          <p:nvPr/>
        </p:nvGrpSpPr>
        <p:grpSpPr>
          <a:xfrm>
            <a:off x="1903298" y="3371020"/>
            <a:ext cx="900712" cy="884024"/>
            <a:chOff x="0" y="0"/>
            <a:chExt cx="825825" cy="81052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25825" cy="810524"/>
            </a:xfrm>
            <a:custGeom>
              <a:avLst/>
              <a:gdLst/>
              <a:ahLst/>
              <a:cxnLst/>
              <a:rect l="l" t="t" r="r" b="b"/>
              <a:pathLst>
                <a:path w="825825" h="810524">
                  <a:moveTo>
                    <a:pt x="0" y="0"/>
                  </a:moveTo>
                  <a:lnTo>
                    <a:pt x="825825" y="0"/>
                  </a:lnTo>
                  <a:lnTo>
                    <a:pt x="825825" y="810524"/>
                  </a:lnTo>
                  <a:lnTo>
                    <a:pt x="0" y="810524"/>
                  </a:lnTo>
                  <a:close/>
                </a:path>
              </a:pathLst>
            </a:custGeom>
            <a:solidFill>
              <a:srgbClr val="94DDDE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76200"/>
              <a:ext cx="825825" cy="88672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6160"/>
                </a:lnSpc>
                <a:spcBef>
                  <a:spcPct val="0"/>
                </a:spcBef>
              </a:pPr>
              <a:r>
                <a:rPr lang="en-US" sz="4400" u="none" spc="752">
                  <a:solidFill>
                    <a:srgbClr val="2B4B82"/>
                  </a:solidFill>
                  <a:latin typeface="Clear Sans Bold"/>
                </a:rPr>
                <a:t>1</a:t>
              </a:r>
              <a:endParaRPr lang="en-US" sz="4400" u="none" spc="752">
                <a:solidFill>
                  <a:srgbClr val="2B4B82"/>
                </a:solidFill>
                <a:latin typeface="Clear Sans Bold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298471" y="3371020"/>
            <a:ext cx="900712" cy="884024"/>
            <a:chOff x="0" y="0"/>
            <a:chExt cx="825825" cy="81052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25825" cy="810524"/>
            </a:xfrm>
            <a:custGeom>
              <a:avLst/>
              <a:gdLst/>
              <a:ahLst/>
              <a:cxnLst/>
              <a:rect l="l" t="t" r="r" b="b"/>
              <a:pathLst>
                <a:path w="825825" h="810524">
                  <a:moveTo>
                    <a:pt x="0" y="0"/>
                  </a:moveTo>
                  <a:lnTo>
                    <a:pt x="825825" y="0"/>
                  </a:lnTo>
                  <a:lnTo>
                    <a:pt x="825825" y="810524"/>
                  </a:lnTo>
                  <a:lnTo>
                    <a:pt x="0" y="810524"/>
                  </a:lnTo>
                  <a:close/>
                </a:path>
              </a:pathLst>
            </a:custGeom>
            <a:solidFill>
              <a:srgbClr val="94DDDE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76200"/>
              <a:ext cx="825825" cy="88672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6160"/>
                </a:lnSpc>
                <a:spcBef>
                  <a:spcPct val="0"/>
                </a:spcBef>
              </a:pPr>
              <a:r>
                <a:rPr lang="en-US" sz="4400" spc="752">
                  <a:solidFill>
                    <a:srgbClr val="2B4B82"/>
                  </a:solidFill>
                  <a:latin typeface="Clear Sans Bold"/>
                </a:rPr>
                <a:t>2</a:t>
              </a:r>
              <a:endParaRPr lang="en-US" sz="4400" spc="752">
                <a:solidFill>
                  <a:srgbClr val="2B4B82"/>
                </a:solidFill>
                <a:latin typeface="Clear Sans Bold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76325" y="1114425"/>
            <a:ext cx="16135350" cy="1731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6400" dirty="0" err="1">
                <a:solidFill>
                  <a:srgbClr val="2B4B82"/>
                </a:solidFill>
                <a:latin typeface="Clear Sans Bold"/>
              </a:rPr>
              <a:t>Στάδι</a:t>
            </a:r>
            <a:r>
              <a:rPr lang="en-US" sz="6400" dirty="0">
                <a:solidFill>
                  <a:srgbClr val="2B4B82"/>
                </a:solidFill>
                <a:latin typeface="Clear Sans Bold"/>
              </a:rPr>
              <a:t>α υλοποίησης της καινοτόμου προσέγγισης </a:t>
            </a:r>
            <a:endParaRPr lang="en-US" sz="6400" dirty="0">
              <a:solidFill>
                <a:srgbClr val="2B4B82"/>
              </a:solidFill>
              <a:latin typeface="Clear Sans Bold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4547992" y="4212181"/>
            <a:ext cx="2401669" cy="2011011"/>
            <a:chOff x="0" y="-57150"/>
            <a:chExt cx="3202226" cy="2681348"/>
          </a:xfrm>
        </p:grpSpPr>
        <p:sp>
          <p:nvSpPr>
            <p:cNvPr id="14" name="TextBox 14"/>
            <p:cNvSpPr txBox="1"/>
            <p:nvPr/>
          </p:nvSpPr>
          <p:spPr>
            <a:xfrm>
              <a:off x="0" y="-57150"/>
              <a:ext cx="3202226" cy="6162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920"/>
                </a:lnSpc>
              </a:pPr>
              <a:r>
                <a:rPr lang="en-US" sz="2800" u="none" spc="279">
                  <a:solidFill>
                    <a:srgbClr val="2B4B82"/>
                  </a:solidFill>
                  <a:latin typeface="Clear Sans Bold"/>
                </a:rPr>
                <a:t>STEP</a:t>
              </a:r>
              <a:endParaRPr lang="en-US" sz="2800" u="none" spc="279">
                <a:solidFill>
                  <a:srgbClr val="2B4B82"/>
                </a:solidFill>
                <a:latin typeface="Clear Sans Bold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925271"/>
              <a:ext cx="3202226" cy="16989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60"/>
                </a:lnSpc>
              </a:pPr>
              <a:r>
                <a:rPr lang="en-US" sz="3600" b="1" dirty="0" err="1">
                  <a:solidFill>
                    <a:srgbClr val="2B4B82"/>
                  </a:solidFill>
                  <a:latin typeface="Clear Sans Medium"/>
                </a:rPr>
                <a:t>Κοινή</a:t>
              </a:r>
              <a:r>
                <a:rPr lang="en-US" sz="3600" b="1" dirty="0">
                  <a:solidFill>
                    <a:srgbClr val="2B4B82"/>
                  </a:solidFill>
                  <a:latin typeface="Clear Sans Medium"/>
                </a:rPr>
                <a:t> </a:t>
              </a:r>
              <a:r>
                <a:rPr lang="en-US" sz="3600" b="1" dirty="0" err="1">
                  <a:solidFill>
                    <a:srgbClr val="2B4B82"/>
                  </a:solidFill>
                  <a:latin typeface="Clear Sans Medium"/>
                </a:rPr>
                <a:t>χρήση</a:t>
              </a:r>
              <a:r>
                <a:rPr lang="en-US" sz="3600" b="1" dirty="0">
                  <a:solidFill>
                    <a:srgbClr val="2B4B82"/>
                  </a:solidFill>
                  <a:latin typeface="Clear Sans Medium"/>
                </a:rPr>
                <a:t> </a:t>
              </a:r>
              <a:endParaRPr lang="en-US" sz="3600" b="1" dirty="0">
                <a:solidFill>
                  <a:srgbClr val="2B4B82"/>
                </a:solidFill>
                <a:latin typeface="Clear Sans Medium"/>
              </a:endParaRPr>
            </a:p>
            <a:p>
              <a:pPr algn="ctr">
                <a:lnSpc>
                  <a:spcPts val="3360"/>
                </a:lnSpc>
              </a:pPr>
              <a:endParaRPr lang="en-US" sz="2400" dirty="0">
                <a:solidFill>
                  <a:srgbClr val="2B4B82"/>
                </a:solidFill>
                <a:latin typeface="Clear Sans Medium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123950" y="4367764"/>
            <a:ext cx="2914650" cy="2916363"/>
            <a:chOff x="0" y="-57150"/>
            <a:chExt cx="3279211" cy="3888483"/>
          </a:xfrm>
        </p:grpSpPr>
        <p:sp>
          <p:nvSpPr>
            <p:cNvPr id="18" name="TextBox 18"/>
            <p:cNvSpPr txBox="1"/>
            <p:nvPr/>
          </p:nvSpPr>
          <p:spPr>
            <a:xfrm>
              <a:off x="0" y="-57150"/>
              <a:ext cx="3279211" cy="6227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20"/>
                </a:lnSpc>
              </a:pPr>
              <a:r>
                <a:rPr lang="en-US" sz="2800" spc="279">
                  <a:solidFill>
                    <a:srgbClr val="2B4B82"/>
                  </a:solidFill>
                  <a:latin typeface="Clear Sans Bold"/>
                </a:rPr>
                <a:t>STEP</a:t>
              </a:r>
              <a:endParaRPr lang="en-US" sz="2800" spc="279">
                <a:solidFill>
                  <a:srgbClr val="2B4B82"/>
                </a:solidFill>
                <a:latin typeface="Clear Sans Bold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919681"/>
              <a:ext cx="3279211" cy="29116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60"/>
                </a:lnSpc>
              </a:pPr>
              <a:r>
                <a:rPr lang="en-US" sz="3600" dirty="0">
                  <a:solidFill>
                    <a:srgbClr val="2B4B82"/>
                  </a:solidFill>
                  <a:latin typeface="Clear Sans Medium"/>
                </a:rPr>
                <a:t>Επ</a:t>
              </a:r>
              <a:r>
                <a:rPr lang="en-US" sz="3600" dirty="0" err="1">
                  <a:solidFill>
                    <a:srgbClr val="2B4B82"/>
                  </a:solidFill>
                  <a:latin typeface="Clear Sans Medium"/>
                </a:rPr>
                <a:t>ιλογή</a:t>
              </a:r>
              <a:r>
                <a:rPr lang="en-US" sz="3600" dirty="0">
                  <a:solidFill>
                    <a:srgbClr val="2B4B82"/>
                  </a:solidFill>
                  <a:latin typeface="Clear Sans Medium"/>
                </a:rPr>
                <a:t> κα</a:t>
              </a:r>
              <a:r>
                <a:rPr lang="en-US" sz="3600" dirty="0" err="1">
                  <a:solidFill>
                    <a:srgbClr val="2B4B82"/>
                  </a:solidFill>
                  <a:latin typeface="Clear Sans Medium"/>
                </a:rPr>
                <a:t>τάλληλης</a:t>
              </a:r>
              <a:r>
                <a:rPr lang="en-US" sz="3600" dirty="0">
                  <a:solidFill>
                    <a:srgbClr val="2B4B82"/>
                  </a:solidFill>
                  <a:latin typeface="Clear Sans Medium"/>
                </a:rPr>
                <a:t> πλα</a:t>
              </a:r>
              <a:r>
                <a:rPr lang="en-US" sz="3600" dirty="0" err="1">
                  <a:solidFill>
                    <a:srgbClr val="2B4B82"/>
                  </a:solidFill>
                  <a:latin typeface="Clear Sans Medium"/>
                </a:rPr>
                <a:t>τφόρμ</a:t>
              </a:r>
              <a:r>
                <a:rPr lang="en-US" sz="3600" dirty="0">
                  <a:solidFill>
                    <a:srgbClr val="2B4B82"/>
                  </a:solidFill>
                  <a:latin typeface="Clear Sans Medium"/>
                </a:rPr>
                <a:t>ας</a:t>
              </a:r>
              <a:endParaRPr lang="en-US" sz="3600" dirty="0">
                <a:solidFill>
                  <a:srgbClr val="2B4B82"/>
                </a:solidFill>
                <a:latin typeface="Clear Sans Medium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844554" y="4373633"/>
            <a:ext cx="2529151" cy="1612505"/>
            <a:chOff x="-92989" y="-57150"/>
            <a:chExt cx="3372202" cy="2150006"/>
          </a:xfrm>
        </p:grpSpPr>
        <p:sp>
          <p:nvSpPr>
            <p:cNvPr id="22" name="TextBox 22"/>
            <p:cNvSpPr txBox="1"/>
            <p:nvPr/>
          </p:nvSpPr>
          <p:spPr>
            <a:xfrm>
              <a:off x="0" y="-57150"/>
              <a:ext cx="3279211" cy="6162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920"/>
                </a:lnSpc>
              </a:pPr>
              <a:r>
                <a:rPr lang="en-US" sz="2800" u="none" spc="279">
                  <a:solidFill>
                    <a:srgbClr val="2B4B82"/>
                  </a:solidFill>
                  <a:latin typeface="Clear Sans Bold"/>
                </a:rPr>
                <a:t>STEP</a:t>
              </a:r>
              <a:endParaRPr lang="en-US" sz="2800" u="none" spc="279">
                <a:solidFill>
                  <a:srgbClr val="2B4B82"/>
                </a:solidFill>
                <a:latin typeface="Clear Sans Bold"/>
              </a:endParaRP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-92989" y="925271"/>
              <a:ext cx="3372202" cy="11675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360"/>
                </a:lnSpc>
              </a:pPr>
              <a:r>
                <a:rPr lang="en-US" sz="3600" b="1" dirty="0" err="1">
                  <a:solidFill>
                    <a:srgbClr val="2B4B82"/>
                  </a:solidFill>
                  <a:latin typeface="Clear Sans Medium"/>
                </a:rPr>
                <a:t>Ομοιογενές</a:t>
              </a:r>
              <a:r>
                <a:rPr lang="en-US" sz="3600" b="1" dirty="0">
                  <a:solidFill>
                    <a:srgbClr val="2B4B82"/>
                  </a:solidFill>
                  <a:latin typeface="Clear Sans Medium"/>
                </a:rPr>
                <a:t> </a:t>
              </a:r>
              <a:r>
                <a:rPr lang="en-US" sz="3600" b="1" dirty="0" err="1">
                  <a:solidFill>
                    <a:srgbClr val="2B4B82"/>
                  </a:solidFill>
                  <a:latin typeface="Clear Sans Medium"/>
                </a:rPr>
                <a:t>Περι</a:t>
              </a:r>
              <a:r>
                <a:rPr lang="en-US" sz="3600" b="1" dirty="0">
                  <a:solidFill>
                    <a:srgbClr val="2B4B82"/>
                  </a:solidFill>
                  <a:latin typeface="Clear Sans Medium"/>
                </a:rPr>
                <a:t>βάλλον</a:t>
              </a:r>
              <a:endParaRPr lang="en-US" sz="3600" b="1" dirty="0">
                <a:solidFill>
                  <a:srgbClr val="2B4B82"/>
                </a:solidFill>
                <a:latin typeface="Clear Sans Medium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0758981" y="4402208"/>
            <a:ext cx="3960440" cy="1059174"/>
            <a:chOff x="-606206" y="-57150"/>
            <a:chExt cx="5280587" cy="1174213"/>
          </a:xfrm>
        </p:grpSpPr>
        <p:sp>
          <p:nvSpPr>
            <p:cNvPr id="26" name="TextBox 26"/>
            <p:cNvSpPr txBox="1"/>
            <p:nvPr/>
          </p:nvSpPr>
          <p:spPr>
            <a:xfrm>
              <a:off x="0" y="-57150"/>
              <a:ext cx="3574179" cy="6162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920"/>
                </a:lnSpc>
              </a:pPr>
              <a:r>
                <a:rPr lang="en-US" sz="2800" u="none" spc="279">
                  <a:solidFill>
                    <a:srgbClr val="2B4B82"/>
                  </a:solidFill>
                  <a:latin typeface="Clear Sans Bold"/>
                </a:rPr>
                <a:t>STEP</a:t>
              </a:r>
              <a:endParaRPr lang="en-US" sz="2800" u="none" spc="279">
                <a:solidFill>
                  <a:srgbClr val="2B4B82"/>
                </a:solidFill>
                <a:latin typeface="Clear Sans Bold"/>
              </a:endParaRP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-606206" y="629637"/>
              <a:ext cx="5280587" cy="48742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360"/>
                </a:lnSpc>
              </a:pPr>
              <a:r>
                <a:rPr lang="en-US" sz="3600" dirty="0" err="1">
                  <a:solidFill>
                    <a:srgbClr val="2B4B82"/>
                  </a:solidFill>
                  <a:latin typeface="Clear Sans Medium"/>
                </a:rPr>
                <a:t>Αν</a:t>
              </a:r>
              <a:r>
                <a:rPr lang="en-US" sz="3600" dirty="0">
                  <a:solidFill>
                    <a:srgbClr val="2B4B82"/>
                  </a:solidFill>
                  <a:latin typeface="Clear Sans Medium"/>
                </a:rPr>
                <a:t>ατροφοδότηση</a:t>
              </a:r>
              <a:endParaRPr lang="en-US" sz="3600" dirty="0">
                <a:solidFill>
                  <a:srgbClr val="2B4B82"/>
                </a:solidFill>
                <a:latin typeface="Clear Sans Medium"/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4521558" y="4367764"/>
            <a:ext cx="3008659" cy="2349953"/>
            <a:chOff x="0" y="-57150"/>
            <a:chExt cx="4011546" cy="3133270"/>
          </a:xfrm>
        </p:grpSpPr>
        <p:sp>
          <p:nvSpPr>
            <p:cNvPr id="30" name="TextBox 30"/>
            <p:cNvSpPr txBox="1"/>
            <p:nvPr/>
          </p:nvSpPr>
          <p:spPr>
            <a:xfrm>
              <a:off x="0" y="-57150"/>
              <a:ext cx="3767435" cy="6162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920"/>
                </a:lnSpc>
              </a:pPr>
              <a:r>
                <a:rPr lang="en-US" sz="2800" u="none" spc="279">
                  <a:solidFill>
                    <a:srgbClr val="2B4B82"/>
                  </a:solidFill>
                  <a:latin typeface="Clear Sans Bold"/>
                </a:rPr>
                <a:t>STEP</a:t>
              </a:r>
              <a:endParaRPr lang="en-US" sz="2800" u="none" spc="279">
                <a:solidFill>
                  <a:srgbClr val="2B4B82"/>
                </a:solidFill>
                <a:latin typeface="Clear Sans Bold"/>
              </a:endParaRP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1792350"/>
              <a:ext cx="3767435" cy="12837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20"/>
                </a:lnSpc>
              </a:pPr>
              <a:r>
                <a:rPr lang="en-US" sz="2800" dirty="0">
                  <a:solidFill>
                    <a:srgbClr val="2B4B82"/>
                  </a:solidFill>
                  <a:latin typeface="Clear Sans"/>
                </a:rPr>
                <a:t>.</a:t>
              </a:r>
              <a:endParaRPr lang="en-US" sz="2800" dirty="0">
                <a:solidFill>
                  <a:srgbClr val="2B4B82"/>
                </a:solidFill>
                <a:latin typeface="Clear Sans"/>
              </a:endParaRPr>
            </a:p>
            <a:p>
              <a:pPr algn="ctr">
                <a:lnSpc>
                  <a:spcPts val="3920"/>
                </a:lnSpc>
              </a:pPr>
              <a:r>
                <a:rPr lang="en-US" sz="2800" dirty="0">
                  <a:solidFill>
                    <a:srgbClr val="2B4B82"/>
                  </a:solidFill>
                  <a:latin typeface="Clear Sans"/>
                </a:rPr>
                <a:t>.</a:t>
              </a:r>
              <a:endParaRPr lang="en-US" sz="2800" dirty="0">
                <a:solidFill>
                  <a:srgbClr val="2B4B82"/>
                </a:solidFill>
                <a:latin typeface="Clear Sans"/>
              </a:endParaRP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244111" y="919680"/>
              <a:ext cx="3767435" cy="5862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60"/>
                </a:lnSpc>
              </a:pPr>
              <a:r>
                <a:rPr lang="en-US" sz="3600" b="1" dirty="0" err="1">
                  <a:solidFill>
                    <a:srgbClr val="2B4B82"/>
                  </a:solidFill>
                  <a:latin typeface="Clear Sans Medium"/>
                </a:rPr>
                <a:t>Συζητήσεις</a:t>
              </a:r>
              <a:endParaRPr lang="en-US" sz="3600" b="1" dirty="0">
                <a:solidFill>
                  <a:srgbClr val="2B4B82"/>
                </a:solidFill>
                <a:latin typeface="Clear Sans Medium"/>
              </a:endParaRP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8693644" y="3371020"/>
            <a:ext cx="900712" cy="884024"/>
            <a:chOff x="0" y="0"/>
            <a:chExt cx="825825" cy="810524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25825" cy="810524"/>
            </a:xfrm>
            <a:custGeom>
              <a:avLst/>
              <a:gdLst/>
              <a:ahLst/>
              <a:cxnLst/>
              <a:rect l="l" t="t" r="r" b="b"/>
              <a:pathLst>
                <a:path w="825825" h="810524">
                  <a:moveTo>
                    <a:pt x="0" y="0"/>
                  </a:moveTo>
                  <a:lnTo>
                    <a:pt x="825825" y="0"/>
                  </a:lnTo>
                  <a:lnTo>
                    <a:pt x="825825" y="810524"/>
                  </a:lnTo>
                  <a:lnTo>
                    <a:pt x="0" y="810524"/>
                  </a:lnTo>
                  <a:close/>
                </a:path>
              </a:pathLst>
            </a:custGeom>
            <a:solidFill>
              <a:srgbClr val="94DDDE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0" y="-76200"/>
              <a:ext cx="825825" cy="88672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6160"/>
                </a:lnSpc>
                <a:spcBef>
                  <a:spcPct val="0"/>
                </a:spcBef>
              </a:pPr>
              <a:r>
                <a:rPr lang="en-US" sz="4400" spc="752">
                  <a:solidFill>
                    <a:srgbClr val="2B4B82"/>
                  </a:solidFill>
                  <a:latin typeface="Clear Sans Bold"/>
                </a:rPr>
                <a:t>3</a:t>
              </a:r>
              <a:endParaRPr lang="en-US" sz="4400" spc="752">
                <a:solidFill>
                  <a:srgbClr val="2B4B82"/>
                </a:solidFill>
                <a:latin typeface="Clear Sans Bold"/>
              </a:endParaRP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12088817" y="3371020"/>
            <a:ext cx="900712" cy="884024"/>
            <a:chOff x="0" y="0"/>
            <a:chExt cx="825825" cy="810524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25825" cy="810524"/>
            </a:xfrm>
            <a:custGeom>
              <a:avLst/>
              <a:gdLst/>
              <a:ahLst/>
              <a:cxnLst/>
              <a:rect l="l" t="t" r="r" b="b"/>
              <a:pathLst>
                <a:path w="825825" h="810524">
                  <a:moveTo>
                    <a:pt x="0" y="0"/>
                  </a:moveTo>
                  <a:lnTo>
                    <a:pt x="825825" y="0"/>
                  </a:lnTo>
                  <a:lnTo>
                    <a:pt x="825825" y="810524"/>
                  </a:lnTo>
                  <a:lnTo>
                    <a:pt x="0" y="810524"/>
                  </a:lnTo>
                  <a:close/>
                </a:path>
              </a:pathLst>
            </a:custGeom>
            <a:solidFill>
              <a:srgbClr val="94DDDE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0" y="-76200"/>
              <a:ext cx="825825" cy="88672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6160"/>
                </a:lnSpc>
                <a:spcBef>
                  <a:spcPct val="0"/>
                </a:spcBef>
              </a:pPr>
              <a:r>
                <a:rPr lang="en-US" sz="4400" spc="752">
                  <a:solidFill>
                    <a:srgbClr val="2B4B82"/>
                  </a:solidFill>
                  <a:latin typeface="Clear Sans Bold"/>
                </a:rPr>
                <a:t>4</a:t>
              </a:r>
              <a:endParaRPr lang="en-US" sz="4400" spc="752">
                <a:solidFill>
                  <a:srgbClr val="2B4B82"/>
                </a:solidFill>
                <a:latin typeface="Clear Sans Bold"/>
              </a:endParaRP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5483990" y="3371020"/>
            <a:ext cx="900712" cy="884024"/>
            <a:chOff x="0" y="0"/>
            <a:chExt cx="825825" cy="810524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25825" cy="810524"/>
            </a:xfrm>
            <a:custGeom>
              <a:avLst/>
              <a:gdLst/>
              <a:ahLst/>
              <a:cxnLst/>
              <a:rect l="l" t="t" r="r" b="b"/>
              <a:pathLst>
                <a:path w="825825" h="810524">
                  <a:moveTo>
                    <a:pt x="0" y="0"/>
                  </a:moveTo>
                  <a:lnTo>
                    <a:pt x="825825" y="0"/>
                  </a:lnTo>
                  <a:lnTo>
                    <a:pt x="825825" y="810524"/>
                  </a:lnTo>
                  <a:lnTo>
                    <a:pt x="0" y="810524"/>
                  </a:lnTo>
                  <a:close/>
                </a:path>
              </a:pathLst>
            </a:custGeom>
            <a:solidFill>
              <a:srgbClr val="94DDDE"/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0" y="-76200"/>
              <a:ext cx="825825" cy="88672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6160"/>
                </a:lnSpc>
                <a:spcBef>
                  <a:spcPct val="0"/>
                </a:spcBef>
              </a:pPr>
              <a:r>
                <a:rPr lang="en-US" sz="4400" spc="752">
                  <a:solidFill>
                    <a:srgbClr val="2B4B82"/>
                  </a:solidFill>
                  <a:latin typeface="Clear Sans Bold"/>
                </a:rPr>
                <a:t>5</a:t>
              </a:r>
              <a:endParaRPr lang="en-US" sz="4400" spc="752">
                <a:solidFill>
                  <a:srgbClr val="2B4B82"/>
                </a:solidFill>
                <a:latin typeface="Clear Sans Bold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4747</Words>
  <Application>WPS Presentation</Application>
  <PresentationFormat>Προσαρμογή</PresentationFormat>
  <Paragraphs>223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5" baseType="lpstr">
      <vt:lpstr>Arial</vt:lpstr>
      <vt:lpstr>SimSun</vt:lpstr>
      <vt:lpstr>Wingdings</vt:lpstr>
      <vt:lpstr>Clear Sans Bold</vt:lpstr>
      <vt:lpstr>Segoe Print</vt:lpstr>
      <vt:lpstr>Clear Sans</vt:lpstr>
      <vt:lpstr>Clear Sans Bold</vt:lpstr>
      <vt:lpstr>Utsaah</vt:lpstr>
      <vt:lpstr>Calibri</vt:lpstr>
      <vt:lpstr>Clear Sans</vt:lpstr>
      <vt:lpstr>Clear Sans Medium</vt:lpstr>
      <vt:lpstr>Calibri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Technology in Education Technology Presentation in Blue Peach Illustrative Style</dc:title>
  <dc:creator>Αστερία Μπαλλή</dc:creator>
  <cp:lastModifiedBy>Marianna_HP</cp:lastModifiedBy>
  <cp:revision>4</cp:revision>
  <dcterms:created xsi:type="dcterms:W3CDTF">2006-08-16T00:00:00Z</dcterms:created>
  <dcterms:modified xsi:type="dcterms:W3CDTF">2024-06-18T10:54:03Z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D11E1DD352DB40DBAB1924870487BA76_13</vt:lpwstr>
  </property>
  <property fmtid="{D5CDD505-2E9C-101B-9397-08002B2CF9AE}" pid="3" name="KSOProductBuildVer">
    <vt:lpwstr>1033-12.2.0.17119</vt:lpwstr>
  </property>
</Properties>
</file>