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754527B-D5A4-439E-9FC7-C74122F850D3}" type="datetimeFigureOut">
              <a:rPr lang="el-GR" smtClean="0"/>
              <a:t>20/2/2024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DD8468F-EB7D-4030-9FCE-EC6624B1EF56}" type="slidenum">
              <a:rPr lang="el-GR" smtClean="0"/>
              <a:t>‹#›</a:t>
            </a:fld>
            <a:endParaRPr lang="el-GR"/>
          </a:p>
        </p:txBody>
      </p:sp>
    </p:spTree>
    <p:extLst>
      <p:ext uri="{BB962C8B-B14F-4D97-AF65-F5344CB8AC3E}">
        <p14:creationId xmlns:p14="http://schemas.microsoft.com/office/powerpoint/2010/main" val="769915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754527B-D5A4-439E-9FC7-C74122F850D3}" type="datetimeFigureOut">
              <a:rPr lang="el-GR" smtClean="0"/>
              <a:t>20/2/2024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DD8468F-EB7D-4030-9FCE-EC6624B1EF56}" type="slidenum">
              <a:rPr lang="el-GR" smtClean="0"/>
              <a:t>‹#›</a:t>
            </a:fld>
            <a:endParaRPr lang="el-GR"/>
          </a:p>
        </p:txBody>
      </p:sp>
    </p:spTree>
    <p:extLst>
      <p:ext uri="{BB962C8B-B14F-4D97-AF65-F5344CB8AC3E}">
        <p14:creationId xmlns:p14="http://schemas.microsoft.com/office/powerpoint/2010/main" val="3882798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754527B-D5A4-439E-9FC7-C74122F850D3}" type="datetimeFigureOut">
              <a:rPr lang="el-GR" smtClean="0"/>
              <a:t>20/2/2024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DD8468F-EB7D-4030-9FCE-EC6624B1EF56}" type="slidenum">
              <a:rPr lang="el-GR" smtClean="0"/>
              <a:t>‹#›</a:t>
            </a:fld>
            <a:endParaRPr lang="el-GR"/>
          </a:p>
        </p:txBody>
      </p:sp>
    </p:spTree>
    <p:extLst>
      <p:ext uri="{BB962C8B-B14F-4D97-AF65-F5344CB8AC3E}">
        <p14:creationId xmlns:p14="http://schemas.microsoft.com/office/powerpoint/2010/main" val="1643554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754527B-D5A4-439E-9FC7-C74122F850D3}" type="datetimeFigureOut">
              <a:rPr lang="el-GR" smtClean="0"/>
              <a:t>20/2/2024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DD8468F-EB7D-4030-9FCE-EC6624B1EF56}" type="slidenum">
              <a:rPr lang="el-GR" smtClean="0"/>
              <a:t>‹#›</a:t>
            </a:fld>
            <a:endParaRPr lang="el-GR"/>
          </a:p>
        </p:txBody>
      </p:sp>
    </p:spTree>
    <p:extLst>
      <p:ext uri="{BB962C8B-B14F-4D97-AF65-F5344CB8AC3E}">
        <p14:creationId xmlns:p14="http://schemas.microsoft.com/office/powerpoint/2010/main" val="3298973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5754527B-D5A4-439E-9FC7-C74122F850D3}" type="datetimeFigureOut">
              <a:rPr lang="el-GR" smtClean="0"/>
              <a:t>20/2/2024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DD8468F-EB7D-4030-9FCE-EC6624B1EF56}" type="slidenum">
              <a:rPr lang="el-GR" smtClean="0"/>
              <a:t>‹#›</a:t>
            </a:fld>
            <a:endParaRPr lang="el-GR"/>
          </a:p>
        </p:txBody>
      </p:sp>
    </p:spTree>
    <p:extLst>
      <p:ext uri="{BB962C8B-B14F-4D97-AF65-F5344CB8AC3E}">
        <p14:creationId xmlns:p14="http://schemas.microsoft.com/office/powerpoint/2010/main" val="1066718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754527B-D5A4-439E-9FC7-C74122F850D3}" type="datetimeFigureOut">
              <a:rPr lang="el-GR" smtClean="0"/>
              <a:t>20/2/2024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DD8468F-EB7D-4030-9FCE-EC6624B1EF56}" type="slidenum">
              <a:rPr lang="el-GR" smtClean="0"/>
              <a:t>‹#›</a:t>
            </a:fld>
            <a:endParaRPr lang="el-GR"/>
          </a:p>
        </p:txBody>
      </p:sp>
    </p:spTree>
    <p:extLst>
      <p:ext uri="{BB962C8B-B14F-4D97-AF65-F5344CB8AC3E}">
        <p14:creationId xmlns:p14="http://schemas.microsoft.com/office/powerpoint/2010/main" val="3616036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5754527B-D5A4-439E-9FC7-C74122F850D3}" type="datetimeFigureOut">
              <a:rPr lang="el-GR" smtClean="0"/>
              <a:t>20/2/2024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DD8468F-EB7D-4030-9FCE-EC6624B1EF56}" type="slidenum">
              <a:rPr lang="el-GR" smtClean="0"/>
              <a:t>‹#›</a:t>
            </a:fld>
            <a:endParaRPr lang="el-GR"/>
          </a:p>
        </p:txBody>
      </p:sp>
    </p:spTree>
    <p:extLst>
      <p:ext uri="{BB962C8B-B14F-4D97-AF65-F5344CB8AC3E}">
        <p14:creationId xmlns:p14="http://schemas.microsoft.com/office/powerpoint/2010/main" val="304977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754527B-D5A4-439E-9FC7-C74122F850D3}" type="datetimeFigureOut">
              <a:rPr lang="el-GR" smtClean="0"/>
              <a:t>20/2/2024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DD8468F-EB7D-4030-9FCE-EC6624B1EF56}" type="slidenum">
              <a:rPr lang="el-GR" smtClean="0"/>
              <a:t>‹#›</a:t>
            </a:fld>
            <a:endParaRPr lang="el-GR"/>
          </a:p>
        </p:txBody>
      </p:sp>
    </p:spTree>
    <p:extLst>
      <p:ext uri="{BB962C8B-B14F-4D97-AF65-F5344CB8AC3E}">
        <p14:creationId xmlns:p14="http://schemas.microsoft.com/office/powerpoint/2010/main" val="3925829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754527B-D5A4-439E-9FC7-C74122F850D3}" type="datetimeFigureOut">
              <a:rPr lang="el-GR" smtClean="0"/>
              <a:t>20/2/2024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DD8468F-EB7D-4030-9FCE-EC6624B1EF56}" type="slidenum">
              <a:rPr lang="el-GR" smtClean="0"/>
              <a:t>‹#›</a:t>
            </a:fld>
            <a:endParaRPr lang="el-GR"/>
          </a:p>
        </p:txBody>
      </p:sp>
    </p:spTree>
    <p:extLst>
      <p:ext uri="{BB962C8B-B14F-4D97-AF65-F5344CB8AC3E}">
        <p14:creationId xmlns:p14="http://schemas.microsoft.com/office/powerpoint/2010/main" val="12759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754527B-D5A4-439E-9FC7-C74122F850D3}" type="datetimeFigureOut">
              <a:rPr lang="el-GR" smtClean="0"/>
              <a:t>20/2/2024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DD8468F-EB7D-4030-9FCE-EC6624B1EF56}" type="slidenum">
              <a:rPr lang="el-GR" smtClean="0"/>
              <a:t>‹#›</a:t>
            </a:fld>
            <a:endParaRPr lang="el-GR"/>
          </a:p>
        </p:txBody>
      </p:sp>
    </p:spTree>
    <p:extLst>
      <p:ext uri="{BB962C8B-B14F-4D97-AF65-F5344CB8AC3E}">
        <p14:creationId xmlns:p14="http://schemas.microsoft.com/office/powerpoint/2010/main" val="551084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754527B-D5A4-439E-9FC7-C74122F850D3}" type="datetimeFigureOut">
              <a:rPr lang="el-GR" smtClean="0"/>
              <a:t>20/2/2024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DD8468F-EB7D-4030-9FCE-EC6624B1EF56}" type="slidenum">
              <a:rPr lang="el-GR" smtClean="0"/>
              <a:t>‹#›</a:t>
            </a:fld>
            <a:endParaRPr lang="el-GR"/>
          </a:p>
        </p:txBody>
      </p:sp>
    </p:spTree>
    <p:extLst>
      <p:ext uri="{BB962C8B-B14F-4D97-AF65-F5344CB8AC3E}">
        <p14:creationId xmlns:p14="http://schemas.microsoft.com/office/powerpoint/2010/main" val="198941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4527B-D5A4-439E-9FC7-C74122F850D3}" type="datetimeFigureOut">
              <a:rPr lang="el-GR" smtClean="0"/>
              <a:t>20/2/2024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8468F-EB7D-4030-9FCE-EC6624B1EF56}" type="slidenum">
              <a:rPr lang="el-GR" smtClean="0"/>
              <a:t>‹#›</a:t>
            </a:fld>
            <a:endParaRPr lang="el-GR"/>
          </a:p>
        </p:txBody>
      </p:sp>
    </p:spTree>
    <p:extLst>
      <p:ext uri="{BB962C8B-B14F-4D97-AF65-F5344CB8AC3E}">
        <p14:creationId xmlns:p14="http://schemas.microsoft.com/office/powerpoint/2010/main" val="1308896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476673"/>
            <a:ext cx="7772400" cy="1224135"/>
          </a:xfrm>
        </p:spPr>
        <p:txBody>
          <a:bodyPr/>
          <a:lstStyle/>
          <a:p>
            <a:r>
              <a:rPr lang="el-GR" dirty="0" smtClean="0"/>
              <a:t>ΤΑ ΑΓΑΠΗΜΕΝΑ ΜΟΥ ΖΩΑ</a:t>
            </a:r>
            <a:endParaRPr lang="el-GR" dirty="0"/>
          </a:p>
        </p:txBody>
      </p:sp>
      <p:sp>
        <p:nvSpPr>
          <p:cNvPr id="3" name="Υπότιτλος 2"/>
          <p:cNvSpPr>
            <a:spLocks noGrp="1"/>
          </p:cNvSpPr>
          <p:nvPr>
            <p:ph type="subTitle" idx="1"/>
          </p:nvPr>
        </p:nvSpPr>
        <p:spPr>
          <a:xfrm>
            <a:off x="1187624" y="2924944"/>
            <a:ext cx="6760840" cy="2520280"/>
          </a:xfrm>
        </p:spPr>
        <p:txBody>
          <a:bodyPr/>
          <a:lstStyle/>
          <a:p>
            <a:endParaRPr lang="el-GR" dirty="0"/>
          </a:p>
        </p:txBody>
      </p:sp>
    </p:spTree>
    <p:extLst>
      <p:ext uri="{BB962C8B-B14F-4D97-AF65-F5344CB8AC3E}">
        <p14:creationId xmlns:p14="http://schemas.microsoft.com/office/powerpoint/2010/main" val="3138815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ΛΥΚΟΣ</a:t>
            </a:r>
            <a:endParaRPr lang="el-GR" dirty="0"/>
          </a:p>
        </p:txBody>
      </p:sp>
      <p:sp>
        <p:nvSpPr>
          <p:cNvPr id="3" name="Θέση περιεχομένου 2"/>
          <p:cNvSpPr>
            <a:spLocks noGrp="1"/>
          </p:cNvSpPr>
          <p:nvPr>
            <p:ph sz="half" idx="1"/>
          </p:nvPr>
        </p:nvSpPr>
        <p:spPr/>
        <p:txBody>
          <a:bodyPr>
            <a:normAutofit fontScale="85000" lnSpcReduction="10000"/>
          </a:bodyPr>
          <a:lstStyle/>
          <a:p>
            <a:r>
              <a:rPr lang="el-GR" dirty="0"/>
              <a:t>Ο γκρίζος λύκος (κοινώς λύκος) είναι σαρκοφάγο θηλαστικό της οικογένειας των </a:t>
            </a:r>
            <a:r>
              <a:rPr lang="el-GR" dirty="0" err="1"/>
              <a:t>Κυνιδών</a:t>
            </a:r>
            <a:r>
              <a:rPr lang="el-GR" dirty="0"/>
              <a:t>, της οποίας αποτελεί το μεγαλύτερο και ισχυρότερο μέλος. Απαντάται σε εκτεταμένες περιοχές του Βορείου ημισφαιρίου, κυρίως όμως στα μεγάλα γεωγραφικά πλάτη του (εξαιρούνται τα διακριτά υποείδη σκύλος και </a:t>
            </a:r>
            <a:r>
              <a:rPr lang="el-GR" dirty="0" err="1"/>
              <a:t>ντίνγκο</a:t>
            </a:r>
            <a:r>
              <a:rPr lang="el-GR" dirty="0"/>
              <a:t>).</a:t>
            </a:r>
          </a:p>
          <a:p>
            <a:endParaRPr lang="el-GR" dirty="0"/>
          </a:p>
          <a:p>
            <a:endParaRPr lang="el-GR" dirty="0"/>
          </a:p>
        </p:txBody>
      </p:sp>
      <p:pic>
        <p:nvPicPr>
          <p:cNvPr id="5" name="Θέση περιεχομένου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1875934"/>
            <a:ext cx="4038600" cy="3974495"/>
          </a:xfrm>
        </p:spPr>
      </p:pic>
    </p:spTree>
    <p:extLst>
      <p:ext uri="{BB962C8B-B14F-4D97-AF65-F5344CB8AC3E}">
        <p14:creationId xmlns:p14="http://schemas.microsoft.com/office/powerpoint/2010/main" val="2856376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ΛΙΟΝΤΑΡΙ</a:t>
            </a:r>
            <a:endParaRPr lang="el-GR" dirty="0"/>
          </a:p>
        </p:txBody>
      </p:sp>
      <p:sp>
        <p:nvSpPr>
          <p:cNvPr id="3" name="Θέση περιεχομένου 2"/>
          <p:cNvSpPr>
            <a:spLocks noGrp="1"/>
          </p:cNvSpPr>
          <p:nvPr>
            <p:ph sz="half" idx="1"/>
          </p:nvPr>
        </p:nvSpPr>
        <p:spPr/>
        <p:txBody>
          <a:bodyPr>
            <a:normAutofit fontScale="85000" lnSpcReduction="20000"/>
          </a:bodyPr>
          <a:lstStyle/>
          <a:p>
            <a:r>
              <a:rPr lang="el-GR" dirty="0"/>
              <a:t>Το λιοντάρι (</a:t>
            </a:r>
            <a:r>
              <a:rPr lang="el-GR" dirty="0" err="1"/>
              <a:t>Panthera</a:t>
            </a:r>
            <a:r>
              <a:rPr lang="el-GR" dirty="0"/>
              <a:t> </a:t>
            </a:r>
            <a:r>
              <a:rPr lang="el-GR" dirty="0" err="1"/>
              <a:t>leo</a:t>
            </a:r>
            <a:r>
              <a:rPr lang="el-GR" dirty="0"/>
              <a:t> - Πάνθηρ ο λέων) ανήκει στο γένος </a:t>
            </a:r>
            <a:r>
              <a:rPr lang="el-GR" dirty="0" err="1"/>
              <a:t>Panthera</a:t>
            </a:r>
            <a:r>
              <a:rPr lang="el-GR" dirty="0"/>
              <a:t> της οικογένειας των Αιλουροειδών. Καθώς κάποια αρσενικά υπερβαίνουν τα 250 κιλά σε βάρος είναι το μεγαλύτερο αιλουροειδές μαζί με την τίγρη που υπάρχει σήμερα (το λιοντάρι διαθέτει το υψηλότερο, ενώ αντίστοιχα η τίγρης το μακρύτερο μήκος σώματος).</a:t>
            </a:r>
          </a:p>
        </p:txBody>
      </p:sp>
      <p:pic>
        <p:nvPicPr>
          <p:cNvPr id="5" name="Θέση περιεχομένου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04048" y="2348880"/>
            <a:ext cx="3528392" cy="2448272"/>
          </a:xfrm>
        </p:spPr>
      </p:pic>
    </p:spTree>
    <p:extLst>
      <p:ext uri="{BB962C8B-B14F-4D97-AF65-F5344CB8AC3E}">
        <p14:creationId xmlns:p14="http://schemas.microsoft.com/office/powerpoint/2010/main" val="48059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ΚΟΥΝΕΛΙ</a:t>
            </a:r>
            <a:endParaRPr lang="el-GR" dirty="0"/>
          </a:p>
        </p:txBody>
      </p:sp>
      <p:sp>
        <p:nvSpPr>
          <p:cNvPr id="3" name="Θέση περιεχομένου 2"/>
          <p:cNvSpPr>
            <a:spLocks noGrp="1"/>
          </p:cNvSpPr>
          <p:nvPr>
            <p:ph sz="half" idx="1"/>
          </p:nvPr>
        </p:nvSpPr>
        <p:spPr/>
        <p:txBody>
          <a:bodyPr>
            <a:normAutofit fontScale="92500"/>
          </a:bodyPr>
          <a:lstStyle/>
          <a:p>
            <a:r>
              <a:rPr lang="el-GR" dirty="0"/>
              <a:t>Γενικά, τα κουνέλια ζουν για 4 - 10 έτη. Έχουν μήκος σώματος από 40 - 50 εκατοστά του μέτρου, κοντή ουρά, τρίχες δέρματος παχιές με διάφορα χρώματα, που ποικίλουν ανάλογα με τη φυλή, αυτιά μακριά και όρθια και πόδια με νύχια.</a:t>
            </a:r>
          </a:p>
        </p:txBody>
      </p:sp>
      <p:pic>
        <p:nvPicPr>
          <p:cNvPr id="5" name="Θέση περιεχομένου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88024" y="2132856"/>
            <a:ext cx="4032448" cy="2880320"/>
          </a:xfrm>
        </p:spPr>
      </p:pic>
    </p:spTree>
    <p:extLst>
      <p:ext uri="{BB962C8B-B14F-4D97-AF65-F5344CB8AC3E}">
        <p14:creationId xmlns:p14="http://schemas.microsoft.com/office/powerpoint/2010/main" val="1071841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ΣΚΥΛΟΣ</a:t>
            </a:r>
            <a:endParaRPr lang="el-GR" dirty="0"/>
          </a:p>
        </p:txBody>
      </p:sp>
      <p:sp>
        <p:nvSpPr>
          <p:cNvPr id="3" name="Θέση περιεχομένου 2"/>
          <p:cNvSpPr>
            <a:spLocks noGrp="1"/>
          </p:cNvSpPr>
          <p:nvPr>
            <p:ph sz="half" idx="1"/>
          </p:nvPr>
        </p:nvSpPr>
        <p:spPr/>
        <p:txBody>
          <a:bodyPr>
            <a:normAutofit lnSpcReduction="10000"/>
          </a:bodyPr>
          <a:lstStyle/>
          <a:p>
            <a:r>
              <a:rPr lang="el-GR" dirty="0"/>
              <a:t>Ο σκύλος είναι θηλαστικό ζώο του γένους κύων (επιστ. </a:t>
            </a:r>
            <a:r>
              <a:rPr lang="el-GR" dirty="0" err="1"/>
              <a:t>Canis</a:t>
            </a:r>
            <a:r>
              <a:rPr lang="el-GR" dirty="0"/>
              <a:t> </a:t>
            </a:r>
            <a:r>
              <a:rPr lang="el-GR" dirty="0" err="1"/>
              <a:t>lupus</a:t>
            </a:r>
            <a:r>
              <a:rPr lang="el-GR" dirty="0"/>
              <a:t> </a:t>
            </a:r>
            <a:r>
              <a:rPr lang="el-GR" dirty="0" err="1"/>
              <a:t>familiaris</a:t>
            </a:r>
            <a:r>
              <a:rPr lang="el-GR" dirty="0"/>
              <a:t> - κύων ο λύκος ο οικείος). Η καταγωγή του προέρχεται από τον κοινό λύκο. Ο σκύλος αποτελεί ένα από τα κοινότερα κατοικίδια ζώα.</a:t>
            </a:r>
          </a:p>
          <a:p>
            <a:endParaRPr lang="el-GR" dirty="0"/>
          </a:p>
          <a:p>
            <a:endParaRPr lang="el-GR" dirty="0"/>
          </a:p>
        </p:txBody>
      </p:sp>
      <p:pic>
        <p:nvPicPr>
          <p:cNvPr id="5" name="Θέση περιεχομένου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572000" y="2132856"/>
            <a:ext cx="4248472" cy="2823195"/>
          </a:xfrm>
        </p:spPr>
      </p:pic>
    </p:spTree>
    <p:extLst>
      <p:ext uri="{BB962C8B-B14F-4D97-AF65-F5344CB8AC3E}">
        <p14:creationId xmlns:p14="http://schemas.microsoft.com/office/powerpoint/2010/main" val="405857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ΓΑΤΑ</a:t>
            </a:r>
            <a:endParaRPr lang="el-GR" dirty="0"/>
          </a:p>
        </p:txBody>
      </p:sp>
      <p:sp>
        <p:nvSpPr>
          <p:cNvPr id="3" name="Θέση περιεχομένου 2"/>
          <p:cNvSpPr>
            <a:spLocks noGrp="1"/>
          </p:cNvSpPr>
          <p:nvPr>
            <p:ph sz="half" idx="1"/>
          </p:nvPr>
        </p:nvSpPr>
        <p:spPr/>
        <p:txBody>
          <a:bodyPr>
            <a:normAutofit fontScale="85000" lnSpcReduction="10000"/>
          </a:bodyPr>
          <a:lstStyle/>
          <a:p>
            <a:r>
              <a:rPr lang="el-GR" dirty="0"/>
              <a:t>Η γάτα (</a:t>
            </a:r>
            <a:r>
              <a:rPr lang="el-GR" dirty="0" err="1"/>
              <a:t>Felis</a:t>
            </a:r>
            <a:r>
              <a:rPr lang="el-GR" dirty="0"/>
              <a:t> </a:t>
            </a:r>
            <a:r>
              <a:rPr lang="el-GR" dirty="0" err="1"/>
              <a:t>catus</a:t>
            </a:r>
            <a:r>
              <a:rPr lang="el-GR" dirty="0"/>
              <a:t> – Αίλουρος η γαλή ή </a:t>
            </a:r>
            <a:r>
              <a:rPr lang="el-GR" dirty="0" err="1"/>
              <a:t>Felis</a:t>
            </a:r>
            <a:r>
              <a:rPr lang="el-GR" dirty="0"/>
              <a:t> </a:t>
            </a:r>
            <a:r>
              <a:rPr lang="el-GR" dirty="0" err="1"/>
              <a:t>silvestris</a:t>
            </a:r>
            <a:r>
              <a:rPr lang="el-GR" dirty="0"/>
              <a:t> </a:t>
            </a:r>
            <a:r>
              <a:rPr lang="el-GR" dirty="0" err="1"/>
              <a:t>catus</a:t>
            </a:r>
            <a:r>
              <a:rPr lang="el-GR" dirty="0"/>
              <a:t>) είναι ζώο που ανήκει στην οικογένεια των </a:t>
            </a:r>
            <a:r>
              <a:rPr lang="el-GR" dirty="0" err="1"/>
              <a:t>αιλουριδών</a:t>
            </a:r>
            <a:r>
              <a:rPr lang="el-GR" dirty="0"/>
              <a:t>. Πρόκειται για ένα από τα δημοφιλέστερα κατοικίδια ζώα και ίσως το μοναδικό οικόσιτο αιλουροειδές. Ζει στο περιβάλλον του ανθρώπου εδώ και τουλάχιστον 9.500 χρόνια.</a:t>
            </a:r>
          </a:p>
        </p:txBody>
      </p:sp>
      <p:pic>
        <p:nvPicPr>
          <p:cNvPr id="5" name="Θέση περιεχομένου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88024" y="2204864"/>
            <a:ext cx="3816424" cy="2639938"/>
          </a:xfrm>
        </p:spPr>
      </p:pic>
    </p:spTree>
    <p:extLst>
      <p:ext uri="{BB962C8B-B14F-4D97-AF65-F5344CB8AC3E}">
        <p14:creationId xmlns:p14="http://schemas.microsoft.com/office/powerpoint/2010/main" val="2141509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ΠΙΓΚΟΥΙΝΟΣ</a:t>
            </a:r>
            <a:endParaRPr lang="el-GR" dirty="0"/>
          </a:p>
        </p:txBody>
      </p:sp>
      <p:sp>
        <p:nvSpPr>
          <p:cNvPr id="3" name="Θέση περιεχομένου 2"/>
          <p:cNvSpPr>
            <a:spLocks noGrp="1"/>
          </p:cNvSpPr>
          <p:nvPr>
            <p:ph sz="half" idx="1"/>
          </p:nvPr>
        </p:nvSpPr>
        <p:spPr/>
        <p:txBody>
          <a:bodyPr>
            <a:normAutofit fontScale="85000" lnSpcReduction="10000"/>
          </a:bodyPr>
          <a:lstStyle/>
          <a:p>
            <a:r>
              <a:rPr lang="el-GR" dirty="0"/>
              <a:t>Οι πιγκουίνοι (τάξη </a:t>
            </a:r>
            <a:r>
              <a:rPr lang="el-GR" dirty="0" err="1"/>
              <a:t>Σφηνισκόμορφα</a:t>
            </a:r>
            <a:r>
              <a:rPr lang="el-GR" dirty="0"/>
              <a:t>, οικογένεια </a:t>
            </a:r>
            <a:r>
              <a:rPr lang="el-GR" dirty="0" err="1"/>
              <a:t>Σφηνισκίδες</a:t>
            </a:r>
            <a:r>
              <a:rPr lang="el-GR" dirty="0"/>
              <a:t>) είναι ομάδα θαλάσσιων πτηνών που δεν μπορούν να πετάξουν. Ζουν σχεδόν αποκλειστικά στο Νότιο Ημισφαίριο, με μόνο ένα είδος, τον Πιγκουίνο των Γκαλαπάγκος (</a:t>
            </a:r>
            <a:r>
              <a:rPr lang="el-GR" dirty="0" err="1"/>
              <a:t>Spheniscus</a:t>
            </a:r>
            <a:r>
              <a:rPr lang="el-GR" dirty="0"/>
              <a:t> </a:t>
            </a:r>
            <a:r>
              <a:rPr lang="el-GR" dirty="0" err="1"/>
              <a:t>mediculus</a:t>
            </a:r>
            <a:r>
              <a:rPr lang="el-GR" dirty="0"/>
              <a:t> - </a:t>
            </a:r>
            <a:r>
              <a:rPr lang="el-GR" dirty="0" err="1"/>
              <a:t>Σφηνίσκος</a:t>
            </a:r>
            <a:r>
              <a:rPr lang="el-GR" dirty="0"/>
              <a:t> ο άθλιος), που ζει βόρεια του Ισημερινού.</a:t>
            </a:r>
          </a:p>
        </p:txBody>
      </p:sp>
      <p:pic>
        <p:nvPicPr>
          <p:cNvPr id="5" name="Θέση περιεχομένου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932040" y="1600200"/>
            <a:ext cx="3143537" cy="4525963"/>
          </a:xfrm>
        </p:spPr>
      </p:pic>
    </p:spTree>
    <p:extLst>
      <p:ext uri="{BB962C8B-B14F-4D97-AF65-F5344CB8AC3E}">
        <p14:creationId xmlns:p14="http://schemas.microsoft.com/office/powerpoint/2010/main" val="1279803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ΚΑΜΗΛΟΠΑΡΔΑΛΗ</a:t>
            </a:r>
            <a:endParaRPr lang="el-GR" dirty="0"/>
          </a:p>
        </p:txBody>
      </p:sp>
      <p:sp>
        <p:nvSpPr>
          <p:cNvPr id="3" name="Θέση περιεχομένου 2"/>
          <p:cNvSpPr>
            <a:spLocks noGrp="1"/>
          </p:cNvSpPr>
          <p:nvPr>
            <p:ph sz="half" idx="1"/>
          </p:nvPr>
        </p:nvSpPr>
        <p:spPr/>
        <p:txBody>
          <a:bodyPr>
            <a:normAutofit fontScale="85000" lnSpcReduction="20000"/>
          </a:bodyPr>
          <a:lstStyle/>
          <a:p>
            <a:r>
              <a:rPr lang="el-GR" dirty="0"/>
              <a:t>Η καμηλοπάρδαλη είναι </a:t>
            </a:r>
            <a:r>
              <a:rPr lang="el-GR" dirty="0" err="1"/>
              <a:t>αρτιοδάκτυλο</a:t>
            </a:r>
            <a:r>
              <a:rPr lang="el-GR" dirty="0"/>
              <a:t>, οπληφόρο, φυτοφάγο και μηρυκαστικό, θηλαστικό ζώο, το ψηλότερο στη γη, που ζει μόνο στην Αφρική. Κυρίαρχο χαρακτηριστικό της ο εξαιρετικά επιμήκης λαιμός. Είναι φιλήσυχο ζώο, με σχεδόν εννέα υποείδη. </a:t>
            </a:r>
            <a:r>
              <a:rPr lang="el-GR" dirty="0" err="1"/>
              <a:t>Ενδιαίτηματά</a:t>
            </a:r>
            <a:r>
              <a:rPr lang="el-GR" dirty="0"/>
              <a:t> της είναι οι σαβάνες, τα λιβάδια και οι ανοιχτές δασώδεις περιοχές.</a:t>
            </a:r>
          </a:p>
        </p:txBody>
      </p:sp>
      <p:pic>
        <p:nvPicPr>
          <p:cNvPr id="5" name="Θέση περιεχομένου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648200" y="2348706"/>
            <a:ext cx="4038600" cy="3028950"/>
          </a:xfrm>
        </p:spPr>
      </p:pic>
    </p:spTree>
    <p:extLst>
      <p:ext uri="{BB962C8B-B14F-4D97-AF65-F5344CB8AC3E}">
        <p14:creationId xmlns:p14="http://schemas.microsoft.com/office/powerpoint/2010/main" val="35069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ΛΕΥΚΗ ΤΙΓΡΗΣ</a:t>
            </a:r>
            <a:endParaRPr lang="el-GR" dirty="0"/>
          </a:p>
        </p:txBody>
      </p:sp>
      <p:sp>
        <p:nvSpPr>
          <p:cNvPr id="3" name="Θέση περιεχομένου 2"/>
          <p:cNvSpPr>
            <a:spLocks noGrp="1"/>
          </p:cNvSpPr>
          <p:nvPr>
            <p:ph sz="half" idx="1"/>
          </p:nvPr>
        </p:nvSpPr>
        <p:spPr/>
        <p:txBody>
          <a:bodyPr>
            <a:normAutofit fontScale="92500" lnSpcReduction="20000"/>
          </a:bodyPr>
          <a:lstStyle/>
          <a:p>
            <a:r>
              <a:rPr lang="el-GR" dirty="0"/>
              <a:t>Η λευκή τίγρη είναι ένας ιδιαίτερος χρωματικός τύπος της τίγρης της Βεγγάλης (</a:t>
            </a:r>
            <a:r>
              <a:rPr lang="el-GR" dirty="0" err="1"/>
              <a:t>Panthera</a:t>
            </a:r>
            <a:r>
              <a:rPr lang="el-GR" dirty="0"/>
              <a:t> </a:t>
            </a:r>
            <a:r>
              <a:rPr lang="el-GR" dirty="0" err="1"/>
              <a:t>Tigris</a:t>
            </a:r>
            <a:r>
              <a:rPr lang="el-GR" dirty="0"/>
              <a:t> </a:t>
            </a:r>
            <a:r>
              <a:rPr lang="el-GR" dirty="0" err="1"/>
              <a:t>Tigris</a:t>
            </a:r>
            <a:r>
              <a:rPr lang="el-GR" dirty="0"/>
              <a:t>), που οφείλεται σε γονιδιακή μετάλλαξη. Δεν αποτελεί ξεχωριστό υποείδος. Εθεάθη πρώτη φορά στην φύση στις Ινδικές πολιτείες </a:t>
            </a:r>
            <a:r>
              <a:rPr lang="el-GR" dirty="0" err="1"/>
              <a:t>Assam</a:t>
            </a:r>
            <a:r>
              <a:rPr lang="el-GR" dirty="0"/>
              <a:t>, Δυτικής Βεγγάλης, </a:t>
            </a:r>
            <a:r>
              <a:rPr lang="el-GR" dirty="0" err="1"/>
              <a:t>Bihar</a:t>
            </a:r>
            <a:r>
              <a:rPr lang="el-GR" dirty="0"/>
              <a:t>, και στην πρώην πολιτεία της </a:t>
            </a:r>
            <a:r>
              <a:rPr lang="el-GR" dirty="0" err="1"/>
              <a:t>Rewa</a:t>
            </a:r>
            <a:r>
              <a:rPr lang="el-GR" dirty="0"/>
              <a:t>.</a:t>
            </a:r>
          </a:p>
        </p:txBody>
      </p:sp>
      <p:pic>
        <p:nvPicPr>
          <p:cNvPr id="5" name="Θέση περιεχομένου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648200" y="2276872"/>
            <a:ext cx="4038600" cy="2649597"/>
          </a:xfrm>
        </p:spPr>
      </p:pic>
    </p:spTree>
    <p:extLst>
      <p:ext uri="{BB962C8B-B14F-4D97-AF65-F5344CB8AC3E}">
        <p14:creationId xmlns:p14="http://schemas.microsoft.com/office/powerpoint/2010/main" val="3734786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ΑΛΟΓΟ</a:t>
            </a:r>
            <a:endParaRPr lang="el-GR" dirty="0"/>
          </a:p>
        </p:txBody>
      </p:sp>
      <p:sp>
        <p:nvSpPr>
          <p:cNvPr id="3" name="Θέση περιεχομένου 2"/>
          <p:cNvSpPr>
            <a:spLocks noGrp="1"/>
          </p:cNvSpPr>
          <p:nvPr>
            <p:ph sz="half" idx="1"/>
          </p:nvPr>
        </p:nvSpPr>
        <p:spPr/>
        <p:txBody>
          <a:bodyPr>
            <a:normAutofit fontScale="85000" lnSpcReduction="10000"/>
          </a:bodyPr>
          <a:lstStyle/>
          <a:p>
            <a:r>
              <a:rPr lang="el-GR" dirty="0"/>
              <a:t>Περιγραφή Το άλογο είναι ψηλό ζώο (υπάρχουν 1.000 φυλές αλόγων που το ύψος τους ξεκινάει από 50 εκατοστά μέχρι και 180 εκατοστά), γνωστό για την περήφανη όψη του. Γεννάει κάθε φορά συνήθως ένα μωρό, σπανιότερα δύο, και το θηλυκό τα θηλάζει μέχρι την ηλικία των 6-7 μηνών και στη φύση μέχρι την ηλικία του ενός έτους.</a:t>
            </a:r>
          </a:p>
          <a:p>
            <a:endParaRPr lang="el-GR" dirty="0"/>
          </a:p>
          <a:p>
            <a:endParaRPr lang="el-GR" dirty="0"/>
          </a:p>
        </p:txBody>
      </p:sp>
      <p:pic>
        <p:nvPicPr>
          <p:cNvPr id="5" name="Θέση περιεχομένου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2276873"/>
            <a:ext cx="4038600" cy="2678140"/>
          </a:xfrm>
        </p:spPr>
      </p:pic>
    </p:spTree>
    <p:extLst>
      <p:ext uri="{BB962C8B-B14F-4D97-AF65-F5344CB8AC3E}">
        <p14:creationId xmlns:p14="http://schemas.microsoft.com/office/powerpoint/2010/main" val="3029381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ΔΕΛΦΙΝΙ</a:t>
            </a:r>
            <a:endParaRPr lang="el-GR" dirty="0"/>
          </a:p>
        </p:txBody>
      </p:sp>
      <p:sp>
        <p:nvSpPr>
          <p:cNvPr id="3" name="Θέση περιεχομένου 2"/>
          <p:cNvSpPr>
            <a:spLocks noGrp="1"/>
          </p:cNvSpPr>
          <p:nvPr>
            <p:ph sz="half" idx="1"/>
          </p:nvPr>
        </p:nvSpPr>
        <p:spPr/>
        <p:txBody>
          <a:bodyPr>
            <a:normAutofit fontScale="85000" lnSpcReduction="10000"/>
          </a:bodyPr>
          <a:lstStyle/>
          <a:p>
            <a:r>
              <a:rPr lang="el-GR" dirty="0"/>
              <a:t>Γενικά Το μέγεθος των ενηλίκων ποικίλλει από 1,2 μέτρα και 40 κιλά, όπως το δελφίνι του είδους </a:t>
            </a:r>
            <a:r>
              <a:rPr lang="el-GR" dirty="0" err="1"/>
              <a:t>Maui's</a:t>
            </a:r>
            <a:r>
              <a:rPr lang="el-GR" dirty="0"/>
              <a:t> </a:t>
            </a:r>
            <a:r>
              <a:rPr lang="el-GR" dirty="0" err="1"/>
              <a:t>Dolphin</a:t>
            </a:r>
            <a:r>
              <a:rPr lang="el-GR" dirty="0"/>
              <a:t>, μέχρι 9,5 μέτρα και 10 τόνους, όπως η </a:t>
            </a:r>
            <a:r>
              <a:rPr lang="el-GR" dirty="0" err="1"/>
              <a:t>όρκα</a:t>
            </a:r>
            <a:r>
              <a:rPr lang="el-GR" dirty="0"/>
              <a:t>. Απαντώνται σε όλες σχεδόν τις θάλασσες του κόσμου, καθώς και σε ορισμένα μεγάλα ποτάμια, όπως είναι ο Αμαζόνιος και ο ποταμός Γιανγκτσέ της Κίνας.</a:t>
            </a:r>
          </a:p>
          <a:p>
            <a:endParaRPr lang="el-GR" dirty="0"/>
          </a:p>
          <a:p>
            <a:endParaRPr lang="el-GR" dirty="0"/>
          </a:p>
        </p:txBody>
      </p:sp>
      <p:pic>
        <p:nvPicPr>
          <p:cNvPr id="5" name="Θέση περιεχομένου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2348880"/>
            <a:ext cx="4038600" cy="2885181"/>
          </a:xfrm>
        </p:spPr>
      </p:pic>
    </p:spTree>
    <p:extLst>
      <p:ext uri="{BB962C8B-B14F-4D97-AF65-F5344CB8AC3E}">
        <p14:creationId xmlns:p14="http://schemas.microsoft.com/office/powerpoint/2010/main" val="125470859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531</Words>
  <Application>Microsoft Office PowerPoint</Application>
  <PresentationFormat>Προβολή στην οθόνη (4:3)</PresentationFormat>
  <Paragraphs>21</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ΤΑ ΑΓΑΠΗΜΕΝΑ ΜΟΥ ΖΩΑ</vt:lpstr>
      <vt:lpstr>ΚΟΥΝΕΛΙ</vt:lpstr>
      <vt:lpstr>ΣΚΥΛΟΣ</vt:lpstr>
      <vt:lpstr>ΓΑΤΑ</vt:lpstr>
      <vt:lpstr>ΠΙΓΚΟΥΙΝΟΣ</vt:lpstr>
      <vt:lpstr>ΚΑΜΗΛΟΠΑΡΔΑΛΗ</vt:lpstr>
      <vt:lpstr>ΛΕΥΚΗ ΤΙΓΡΗΣ</vt:lpstr>
      <vt:lpstr>ΑΛΟΓΟ</vt:lpstr>
      <vt:lpstr>ΔΕΛΦΙΝΙ</vt:lpstr>
      <vt:lpstr>ΛΥΚΟΣ</vt:lpstr>
      <vt:lpstr>ΛΙΟΝΤΑΡΙ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Admin</dc:creator>
  <cp:lastModifiedBy>Admin</cp:lastModifiedBy>
  <cp:revision>4</cp:revision>
  <dcterms:created xsi:type="dcterms:W3CDTF">2024-02-20T06:26:58Z</dcterms:created>
  <dcterms:modified xsi:type="dcterms:W3CDTF">2024-02-20T06:59:28Z</dcterms:modified>
</cp:coreProperties>
</file>