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A399358-12F3-4926-9D64-568BCEDD36EB}" type="datetimeFigureOut">
              <a:rPr lang="el-GR" smtClean="0"/>
              <a:t>20/2/2024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51D3685-BD5B-4894-B91D-57C15A45E670}" type="slidenum">
              <a:rPr lang="el-GR" smtClean="0"/>
              <a:t>‹#›</a:t>
            </a:fld>
            <a:endParaRPr lang="el-GR"/>
          </a:p>
        </p:txBody>
      </p:sp>
    </p:spTree>
    <p:extLst>
      <p:ext uri="{BB962C8B-B14F-4D97-AF65-F5344CB8AC3E}">
        <p14:creationId xmlns:p14="http://schemas.microsoft.com/office/powerpoint/2010/main" val="2390665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A399358-12F3-4926-9D64-568BCEDD36EB}" type="datetimeFigureOut">
              <a:rPr lang="el-GR" smtClean="0"/>
              <a:t>20/2/2024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51D3685-BD5B-4894-B91D-57C15A45E670}" type="slidenum">
              <a:rPr lang="el-GR" smtClean="0"/>
              <a:t>‹#›</a:t>
            </a:fld>
            <a:endParaRPr lang="el-GR"/>
          </a:p>
        </p:txBody>
      </p:sp>
    </p:spTree>
    <p:extLst>
      <p:ext uri="{BB962C8B-B14F-4D97-AF65-F5344CB8AC3E}">
        <p14:creationId xmlns:p14="http://schemas.microsoft.com/office/powerpoint/2010/main" val="99587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A399358-12F3-4926-9D64-568BCEDD36EB}" type="datetimeFigureOut">
              <a:rPr lang="el-GR" smtClean="0"/>
              <a:t>20/2/2024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51D3685-BD5B-4894-B91D-57C15A45E670}" type="slidenum">
              <a:rPr lang="el-GR" smtClean="0"/>
              <a:t>‹#›</a:t>
            </a:fld>
            <a:endParaRPr lang="el-GR"/>
          </a:p>
        </p:txBody>
      </p:sp>
    </p:spTree>
    <p:extLst>
      <p:ext uri="{BB962C8B-B14F-4D97-AF65-F5344CB8AC3E}">
        <p14:creationId xmlns:p14="http://schemas.microsoft.com/office/powerpoint/2010/main" val="375765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A399358-12F3-4926-9D64-568BCEDD36EB}" type="datetimeFigureOut">
              <a:rPr lang="el-GR" smtClean="0"/>
              <a:t>20/2/2024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51D3685-BD5B-4894-B91D-57C15A45E670}" type="slidenum">
              <a:rPr lang="el-GR" smtClean="0"/>
              <a:t>‹#›</a:t>
            </a:fld>
            <a:endParaRPr lang="el-GR"/>
          </a:p>
        </p:txBody>
      </p:sp>
    </p:spTree>
    <p:extLst>
      <p:ext uri="{BB962C8B-B14F-4D97-AF65-F5344CB8AC3E}">
        <p14:creationId xmlns:p14="http://schemas.microsoft.com/office/powerpoint/2010/main" val="332552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A399358-12F3-4926-9D64-568BCEDD36EB}" type="datetimeFigureOut">
              <a:rPr lang="el-GR" smtClean="0"/>
              <a:t>20/2/2024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51D3685-BD5B-4894-B91D-57C15A45E670}" type="slidenum">
              <a:rPr lang="el-GR" smtClean="0"/>
              <a:t>‹#›</a:t>
            </a:fld>
            <a:endParaRPr lang="el-GR"/>
          </a:p>
        </p:txBody>
      </p:sp>
    </p:spTree>
    <p:extLst>
      <p:ext uri="{BB962C8B-B14F-4D97-AF65-F5344CB8AC3E}">
        <p14:creationId xmlns:p14="http://schemas.microsoft.com/office/powerpoint/2010/main" val="2564143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A399358-12F3-4926-9D64-568BCEDD36EB}" type="datetimeFigureOut">
              <a:rPr lang="el-GR" smtClean="0"/>
              <a:t>20/2/2024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51D3685-BD5B-4894-B91D-57C15A45E670}" type="slidenum">
              <a:rPr lang="el-GR" smtClean="0"/>
              <a:t>‹#›</a:t>
            </a:fld>
            <a:endParaRPr lang="el-GR"/>
          </a:p>
        </p:txBody>
      </p:sp>
    </p:spTree>
    <p:extLst>
      <p:ext uri="{BB962C8B-B14F-4D97-AF65-F5344CB8AC3E}">
        <p14:creationId xmlns:p14="http://schemas.microsoft.com/office/powerpoint/2010/main" val="269531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A399358-12F3-4926-9D64-568BCEDD36EB}" type="datetimeFigureOut">
              <a:rPr lang="el-GR" smtClean="0"/>
              <a:t>20/2/2024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51D3685-BD5B-4894-B91D-57C15A45E670}" type="slidenum">
              <a:rPr lang="el-GR" smtClean="0"/>
              <a:t>‹#›</a:t>
            </a:fld>
            <a:endParaRPr lang="el-GR"/>
          </a:p>
        </p:txBody>
      </p:sp>
    </p:spTree>
    <p:extLst>
      <p:ext uri="{BB962C8B-B14F-4D97-AF65-F5344CB8AC3E}">
        <p14:creationId xmlns:p14="http://schemas.microsoft.com/office/powerpoint/2010/main" val="141882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A399358-12F3-4926-9D64-568BCEDD36EB}" type="datetimeFigureOut">
              <a:rPr lang="el-GR" smtClean="0"/>
              <a:t>20/2/2024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51D3685-BD5B-4894-B91D-57C15A45E670}" type="slidenum">
              <a:rPr lang="el-GR" smtClean="0"/>
              <a:t>‹#›</a:t>
            </a:fld>
            <a:endParaRPr lang="el-GR"/>
          </a:p>
        </p:txBody>
      </p:sp>
    </p:spTree>
    <p:extLst>
      <p:ext uri="{BB962C8B-B14F-4D97-AF65-F5344CB8AC3E}">
        <p14:creationId xmlns:p14="http://schemas.microsoft.com/office/powerpoint/2010/main" val="6721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A399358-12F3-4926-9D64-568BCEDD36EB}" type="datetimeFigureOut">
              <a:rPr lang="el-GR" smtClean="0"/>
              <a:t>20/2/2024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51D3685-BD5B-4894-B91D-57C15A45E670}" type="slidenum">
              <a:rPr lang="el-GR" smtClean="0"/>
              <a:t>‹#›</a:t>
            </a:fld>
            <a:endParaRPr lang="el-GR"/>
          </a:p>
        </p:txBody>
      </p:sp>
    </p:spTree>
    <p:extLst>
      <p:ext uri="{BB962C8B-B14F-4D97-AF65-F5344CB8AC3E}">
        <p14:creationId xmlns:p14="http://schemas.microsoft.com/office/powerpoint/2010/main" val="37117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A399358-12F3-4926-9D64-568BCEDD36EB}" type="datetimeFigureOut">
              <a:rPr lang="el-GR" smtClean="0"/>
              <a:t>20/2/2024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51D3685-BD5B-4894-B91D-57C15A45E670}" type="slidenum">
              <a:rPr lang="el-GR" smtClean="0"/>
              <a:t>‹#›</a:t>
            </a:fld>
            <a:endParaRPr lang="el-GR"/>
          </a:p>
        </p:txBody>
      </p:sp>
    </p:spTree>
    <p:extLst>
      <p:ext uri="{BB962C8B-B14F-4D97-AF65-F5344CB8AC3E}">
        <p14:creationId xmlns:p14="http://schemas.microsoft.com/office/powerpoint/2010/main" val="157697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A399358-12F3-4926-9D64-568BCEDD36EB}" type="datetimeFigureOut">
              <a:rPr lang="el-GR" smtClean="0"/>
              <a:t>20/2/2024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51D3685-BD5B-4894-B91D-57C15A45E670}" type="slidenum">
              <a:rPr lang="el-GR" smtClean="0"/>
              <a:t>‹#›</a:t>
            </a:fld>
            <a:endParaRPr lang="el-GR"/>
          </a:p>
        </p:txBody>
      </p:sp>
    </p:spTree>
    <p:extLst>
      <p:ext uri="{BB962C8B-B14F-4D97-AF65-F5344CB8AC3E}">
        <p14:creationId xmlns:p14="http://schemas.microsoft.com/office/powerpoint/2010/main" val="3408850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99358-12F3-4926-9D64-568BCEDD36EB}" type="datetimeFigureOut">
              <a:rPr lang="el-GR" smtClean="0"/>
              <a:t>20/2/2024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D3685-BD5B-4894-B91D-57C15A45E670}" type="slidenum">
              <a:rPr lang="el-GR" smtClean="0"/>
              <a:t>‹#›</a:t>
            </a:fld>
            <a:endParaRPr lang="el-GR"/>
          </a:p>
        </p:txBody>
      </p:sp>
    </p:spTree>
    <p:extLst>
      <p:ext uri="{BB962C8B-B14F-4D97-AF65-F5344CB8AC3E}">
        <p14:creationId xmlns:p14="http://schemas.microsoft.com/office/powerpoint/2010/main" val="3460302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Τα αγαπημένα μας ζώα</a:t>
            </a:r>
            <a:endParaRPr lang="el-GR" dirty="0"/>
          </a:p>
        </p:txBody>
      </p:sp>
      <p:sp>
        <p:nvSpPr>
          <p:cNvPr id="4" name="Υπότιτλος 3"/>
          <p:cNvSpPr>
            <a:spLocks noGrp="1"/>
          </p:cNvSpPr>
          <p:nvPr>
            <p:ph type="subTitle" idx="1"/>
          </p:nvPr>
        </p:nvSpPr>
        <p:spPr/>
        <p:txBody>
          <a:bodyPr/>
          <a:lstStyle/>
          <a:p>
            <a:r>
              <a:rPr lang="el-GR" dirty="0" smtClean="0"/>
              <a:t>Εργασία των Καλογήρου και </a:t>
            </a:r>
            <a:r>
              <a:rPr lang="el-GR" dirty="0" err="1" smtClean="0"/>
              <a:t>Ισαακίδης</a:t>
            </a:r>
            <a:endParaRPr lang="el-GR" dirty="0" smtClean="0"/>
          </a:p>
          <a:p>
            <a:endParaRPr lang="el-GR" dirty="0"/>
          </a:p>
        </p:txBody>
      </p:sp>
    </p:spTree>
    <p:extLst>
      <p:ext uri="{BB962C8B-B14F-4D97-AF65-F5344CB8AC3E}">
        <p14:creationId xmlns:p14="http://schemas.microsoft.com/office/powerpoint/2010/main" val="53711374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4" y="-243408"/>
            <a:ext cx="9145015"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solidFill>
                  <a:srgbClr val="FF0000"/>
                </a:solidFill>
              </a:rPr>
              <a:t>Τα Γίδια</a:t>
            </a:r>
            <a:endParaRPr lang="el-GR" dirty="0">
              <a:solidFill>
                <a:srgbClr val="FF0000"/>
              </a:solidFill>
            </a:endParaRPr>
          </a:p>
        </p:txBody>
      </p:sp>
      <p:sp>
        <p:nvSpPr>
          <p:cNvPr id="3" name="Θέση περιεχομένου 2"/>
          <p:cNvSpPr>
            <a:spLocks noGrp="1"/>
          </p:cNvSpPr>
          <p:nvPr>
            <p:ph idx="1"/>
          </p:nvPr>
        </p:nvSpPr>
        <p:spPr>
          <a:xfrm>
            <a:off x="457200" y="1600200"/>
            <a:ext cx="3898776" cy="4525963"/>
          </a:xfrm>
        </p:spPr>
        <p:txBody>
          <a:bodyPr>
            <a:normAutofit fontScale="77500" lnSpcReduction="20000"/>
          </a:bodyPr>
          <a:lstStyle/>
          <a:p>
            <a:r>
              <a:rPr lang="el-GR" dirty="0">
                <a:solidFill>
                  <a:srgbClr val="FF0000"/>
                </a:solidFill>
              </a:rPr>
              <a:t>Πρόκειται για ζώο μηρυκαστικό, της οικογένειας των βοοειδών και της τάξης των </a:t>
            </a:r>
            <a:r>
              <a:rPr lang="el-GR" dirty="0" err="1">
                <a:solidFill>
                  <a:srgbClr val="FF0000"/>
                </a:solidFill>
              </a:rPr>
              <a:t>αρτιοδάχτυλων</a:t>
            </a:r>
            <a:r>
              <a:rPr lang="el-GR" dirty="0">
                <a:solidFill>
                  <a:srgbClr val="FF0000"/>
                </a:solidFill>
              </a:rPr>
              <a:t>. Μαζί με το πρόβατο θεωρείται από τα πρώτα ζώα που εξημερώθηκαν από τους ανθρώπους. Εκτρέφονται για το γάλα, το κρέας και για το τρίχωμά τους. Τον τελευταίο αιώνα έγιναν δημοφιλή ζώα και ως κατοικίδια.</a:t>
            </a:r>
          </a:p>
          <a:p>
            <a:endParaRPr lang="el-GR" dirty="0"/>
          </a:p>
        </p:txBody>
      </p:sp>
    </p:spTree>
    <p:extLst>
      <p:ext uri="{BB962C8B-B14F-4D97-AF65-F5344CB8AC3E}">
        <p14:creationId xmlns:p14="http://schemas.microsoft.com/office/powerpoint/2010/main" val="345979828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Πόσα γίδια υπάρχουν στην </a:t>
            </a:r>
            <a:r>
              <a:rPr lang="el-GR" dirty="0"/>
              <a:t>Ε</a:t>
            </a:r>
            <a:r>
              <a:rPr lang="el-GR" dirty="0" smtClean="0"/>
              <a:t>λλάδα</a:t>
            </a:r>
            <a:endParaRPr lang="el-GR" dirty="0"/>
          </a:p>
        </p:txBody>
      </p:sp>
      <p:sp>
        <p:nvSpPr>
          <p:cNvPr id="4" name="Θέση περιεχομένου 3"/>
          <p:cNvSpPr>
            <a:spLocks noGrp="1"/>
          </p:cNvSpPr>
          <p:nvPr>
            <p:ph idx="1"/>
          </p:nvPr>
        </p:nvSpPr>
        <p:spPr/>
        <p:txBody>
          <a:bodyPr>
            <a:normAutofit fontScale="77500" lnSpcReduction="20000"/>
          </a:bodyPr>
          <a:lstStyle/>
          <a:p>
            <a:r>
              <a:rPr lang="el-GR" dirty="0"/>
              <a:t>Η Ελλάδα είναι πρώτη στην Ευρώπη σε πληθυσμό γιδιών, καθώς εδώ εκτρέφονται περίπου 4.5 εκατομμύρια, με την χώρα μας να είναι πρώτη στη </a:t>
            </a:r>
            <a:r>
              <a:rPr lang="el-GR" dirty="0" err="1"/>
              <a:t>γιδοτροφία</a:t>
            </a:r>
            <a:r>
              <a:rPr lang="el-GR" dirty="0"/>
              <a:t> με 47,6% των </a:t>
            </a:r>
            <a:r>
              <a:rPr lang="el-GR" dirty="0" err="1"/>
              <a:t>αρμεγόμενων</a:t>
            </a:r>
            <a:r>
              <a:rPr lang="el-GR" dirty="0"/>
              <a:t> γιδιών της ΕΕ.</a:t>
            </a:r>
          </a:p>
          <a:p>
            <a:endParaRPr lang="el-GR" dirty="0"/>
          </a:p>
          <a:p>
            <a:r>
              <a:rPr lang="el-GR" dirty="0"/>
              <a:t>Οι περισσότεροι άνθρωποι, όπως αναφέρει ο καθηγητής και Διευθυντής του Εργαστηρίου Ζωοτεχνίας του Τμήματος Κτηνιατρικής της Σχολής Επιστημών Υγείας του ΑΠΘ Γεώργιος </a:t>
            </a:r>
            <a:r>
              <a:rPr lang="el-GR" dirty="0" err="1"/>
              <a:t>Αρσένος</a:t>
            </a:r>
            <a:r>
              <a:rPr lang="el-GR" dirty="0"/>
              <a:t>, με καταγωγή από τα Τρίκαλα, αγνοούν τις ευεργετικές ιδιαιτερότητες του </a:t>
            </a:r>
            <a:r>
              <a:rPr lang="el-GR" dirty="0" err="1"/>
              <a:t>γίδινου</a:t>
            </a:r>
            <a:r>
              <a:rPr lang="el-GR" dirty="0"/>
              <a:t> γάλακτος ενώ γνωρίζουν τα προβλήματα τροφικών αλλεργιών που σχετίζονται με την κατανάλωση αγελαδινού γάλατος.</a:t>
            </a:r>
          </a:p>
          <a:p>
            <a:endParaRPr lang="el-GR" dirty="0"/>
          </a:p>
          <a:p>
            <a:endParaRPr lang="el-GR" dirty="0"/>
          </a:p>
        </p:txBody>
      </p:sp>
      <p:sp>
        <p:nvSpPr>
          <p:cNvPr id="5" name="Ορθογώνιο 4"/>
          <p:cNvSpPr/>
          <p:nvPr/>
        </p:nvSpPr>
        <p:spPr>
          <a:xfrm>
            <a:off x="20700" y="6211669"/>
            <a:ext cx="9303827" cy="369332"/>
          </a:xfrm>
          <a:prstGeom prst="rect">
            <a:avLst/>
          </a:prstGeom>
        </p:spPr>
        <p:txBody>
          <a:bodyPr wrap="square">
            <a:spAutoFit/>
          </a:bodyPr>
          <a:lstStyle/>
          <a:p>
            <a:r>
              <a:rPr lang="en-US" dirty="0"/>
              <a:t>https://www.lifo.gr/now/greece/stin-ellada-ehoyme-ta-perissotera-gidia-se-oli-tin-eyrop</a:t>
            </a:r>
            <a:endParaRPr lang="el-GR" dirty="0"/>
          </a:p>
        </p:txBody>
      </p:sp>
    </p:spTree>
    <p:extLst>
      <p:ext uri="{BB962C8B-B14F-4D97-AF65-F5344CB8AC3E}">
        <p14:creationId xmlns:p14="http://schemas.microsoft.com/office/powerpoint/2010/main" val="3112762086"/>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738"/>
            <a:ext cx="8947060" cy="676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err="1">
                <a:solidFill>
                  <a:srgbClr val="00B0F0"/>
                </a:solidFill>
              </a:rPr>
              <a:t>Ευρασιατικός</a:t>
            </a:r>
            <a:r>
              <a:rPr lang="el-GR" dirty="0"/>
              <a:t> </a:t>
            </a:r>
            <a:r>
              <a:rPr lang="el-GR" dirty="0">
                <a:solidFill>
                  <a:srgbClr val="00B0F0"/>
                </a:solidFill>
              </a:rPr>
              <a:t>μπούφος</a:t>
            </a:r>
          </a:p>
        </p:txBody>
      </p:sp>
      <p:sp>
        <p:nvSpPr>
          <p:cNvPr id="3" name="Θέση περιεχομένου 2"/>
          <p:cNvSpPr>
            <a:spLocks noGrp="1"/>
          </p:cNvSpPr>
          <p:nvPr>
            <p:ph idx="1"/>
          </p:nvPr>
        </p:nvSpPr>
        <p:spPr>
          <a:xfrm>
            <a:off x="457200" y="1600200"/>
            <a:ext cx="5122912" cy="4525963"/>
          </a:xfrm>
        </p:spPr>
        <p:txBody>
          <a:bodyPr>
            <a:normAutofit fontScale="47500" lnSpcReduction="20000"/>
          </a:bodyPr>
          <a:lstStyle/>
          <a:p>
            <a:r>
              <a:rPr lang="el-GR" dirty="0">
                <a:solidFill>
                  <a:srgbClr val="00B0F0"/>
                </a:solidFill>
              </a:rPr>
              <a:t>χει γεροδεμένη κατασκευή, πυκνό φτέρωμα και μεγάλο κεφάλι. Όταν είναι ήσυχος έχει σχήμα βαρελιού, ενώ σε επιφυλακή μπορεί να δείχνει απίστευτα περίεργα μακρύ (αλλά χοντρό) λαιμό. Οι τούφες των αυτιών (</a:t>
            </a:r>
            <a:r>
              <a:rPr lang="el-GR" dirty="0" err="1">
                <a:solidFill>
                  <a:srgbClr val="00B0F0"/>
                </a:solidFill>
              </a:rPr>
              <a:t>αντία</a:t>
            </a:r>
            <a:r>
              <a:rPr lang="el-GR" dirty="0">
                <a:solidFill>
                  <a:srgbClr val="00B0F0"/>
                </a:solidFill>
              </a:rPr>
              <a:t>) είναι μακριές και ευδιάκριτες, εκτός όταν πετάει, χαμηλωμένες όταν είναι χαλαρός ή φοβισμένος και σηκωμένες όταν φωνάζει ή έχει ενοχληθεί. Το πέταγμα είναι δυνατό και σταθερό, φτεροκοπήματα μάλλον ρηχά, </a:t>
            </a:r>
            <a:r>
              <a:rPr lang="el-GR" dirty="0" err="1">
                <a:solidFill>
                  <a:srgbClr val="00B0F0"/>
                </a:solidFill>
              </a:rPr>
              <a:t>αερογλιστρήματα</a:t>
            </a:r>
            <a:r>
              <a:rPr lang="el-GR" dirty="0">
                <a:solidFill>
                  <a:srgbClr val="00B0F0"/>
                </a:solidFill>
              </a:rPr>
              <a:t> σε ευθεία γραμμή θυμίζοντας Γερακίνα[4].</a:t>
            </a:r>
          </a:p>
          <a:p>
            <a:endParaRPr lang="el-GR" dirty="0">
              <a:solidFill>
                <a:srgbClr val="00B0F0"/>
              </a:solidFill>
            </a:endParaRPr>
          </a:p>
          <a:p>
            <a:r>
              <a:rPr lang="el-GR" dirty="0">
                <a:solidFill>
                  <a:srgbClr val="00B0F0"/>
                </a:solidFill>
              </a:rPr>
              <a:t>Τα μάτια είναι μεγάλα και </a:t>
            </a:r>
            <a:r>
              <a:rPr lang="el-GR" dirty="0" err="1">
                <a:solidFill>
                  <a:srgbClr val="00B0F0"/>
                </a:solidFill>
              </a:rPr>
              <a:t>πορτοκαλοκόκκινα</a:t>
            </a:r>
            <a:r>
              <a:rPr lang="el-GR" dirty="0">
                <a:solidFill>
                  <a:srgbClr val="00B0F0"/>
                </a:solidFill>
              </a:rPr>
              <a:t>. Το χρώμα του κάτω μέρους του σώματός του είναι </a:t>
            </a:r>
            <a:r>
              <a:rPr lang="el-GR" dirty="0" err="1">
                <a:solidFill>
                  <a:srgbClr val="00B0F0"/>
                </a:solidFill>
              </a:rPr>
              <a:t>κιτρινοκάστανο</a:t>
            </a:r>
            <a:r>
              <a:rPr lang="el-GR" dirty="0">
                <a:solidFill>
                  <a:srgbClr val="00B0F0"/>
                </a:solidFill>
              </a:rPr>
              <a:t> με σκούρες ραβδώσεις, φαρδιές στο στήθος και </a:t>
            </a:r>
            <a:r>
              <a:rPr lang="el-GR" dirty="0" err="1">
                <a:solidFill>
                  <a:srgbClr val="00B0F0"/>
                </a:solidFill>
              </a:rPr>
              <a:t>αρεές</a:t>
            </a:r>
            <a:r>
              <a:rPr lang="el-GR" dirty="0">
                <a:solidFill>
                  <a:srgbClr val="00B0F0"/>
                </a:solidFill>
              </a:rPr>
              <a:t> στην κοιλιά. Το πάνω μέρος πιο σκούρο καφετί, με μαυριδερές ραβδώσεις και κυματιστές ρίγες. Ο λάρυγγας είναι λευκός, ορατός όταν φωνάζει (όπως σε όλα τα είδη του γένους). Σε πτήση οι βάσεις των πρωτευόντων είναι λίγο μόνο ανοιχτότερες (</a:t>
            </a:r>
            <a:r>
              <a:rPr lang="el-GR" dirty="0" err="1">
                <a:solidFill>
                  <a:srgbClr val="00B0F0"/>
                </a:solidFill>
              </a:rPr>
              <a:t>κιτρινοκάστανες</a:t>
            </a:r>
            <a:r>
              <a:rPr lang="el-GR" dirty="0">
                <a:solidFill>
                  <a:srgbClr val="00B0F0"/>
                </a:solidFill>
              </a:rPr>
              <a:t>) από τα υπόλοιπα, με χοντρές ομοιόμορφες ρίγες.</a:t>
            </a:r>
          </a:p>
          <a:p>
            <a:endParaRPr lang="el-GR" dirty="0"/>
          </a:p>
        </p:txBody>
      </p:sp>
    </p:spTree>
    <p:extLst>
      <p:ext uri="{BB962C8B-B14F-4D97-AF65-F5344CB8AC3E}">
        <p14:creationId xmlns:p14="http://schemas.microsoft.com/office/powerpoint/2010/main" val="6925483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99392"/>
            <a:ext cx="9180513" cy="691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a:solidFill>
                  <a:schemeClr val="bg1"/>
                </a:solidFill>
              </a:rPr>
              <a:t>Λευκός</a:t>
            </a:r>
            <a:r>
              <a:rPr lang="el-GR" dirty="0"/>
              <a:t> </a:t>
            </a:r>
            <a:r>
              <a:rPr lang="el-GR" dirty="0">
                <a:solidFill>
                  <a:schemeClr val="bg1"/>
                </a:solidFill>
              </a:rPr>
              <a:t>καρχαρίας</a:t>
            </a:r>
          </a:p>
        </p:txBody>
      </p:sp>
      <p:sp>
        <p:nvSpPr>
          <p:cNvPr id="3" name="Θέση περιεχομένου 2"/>
          <p:cNvSpPr>
            <a:spLocks noGrp="1"/>
          </p:cNvSpPr>
          <p:nvPr>
            <p:ph idx="1"/>
          </p:nvPr>
        </p:nvSpPr>
        <p:spPr>
          <a:xfrm>
            <a:off x="467544" y="1556792"/>
            <a:ext cx="8229600" cy="4525963"/>
          </a:xfrm>
        </p:spPr>
        <p:txBody>
          <a:bodyPr>
            <a:normAutofit fontScale="77500" lnSpcReduction="20000"/>
          </a:bodyPr>
          <a:lstStyle/>
          <a:p>
            <a:r>
              <a:rPr lang="el-GR" dirty="0">
                <a:solidFill>
                  <a:schemeClr val="bg1"/>
                </a:solidFill>
              </a:rPr>
              <a:t> Ο λευκός καρχαρίας (επιστημονική ονομασία: </a:t>
            </a:r>
            <a:r>
              <a:rPr lang="el-GR" dirty="0" err="1">
                <a:solidFill>
                  <a:schemeClr val="bg1"/>
                </a:solidFill>
              </a:rPr>
              <a:t>Carcharodon</a:t>
            </a:r>
            <a:r>
              <a:rPr lang="el-GR" dirty="0">
                <a:solidFill>
                  <a:schemeClr val="bg1"/>
                </a:solidFill>
              </a:rPr>
              <a:t> </a:t>
            </a:r>
            <a:r>
              <a:rPr lang="el-GR" dirty="0" err="1">
                <a:solidFill>
                  <a:schemeClr val="bg1"/>
                </a:solidFill>
              </a:rPr>
              <a:t>carcharias</a:t>
            </a:r>
            <a:r>
              <a:rPr lang="el-GR" dirty="0">
                <a:solidFill>
                  <a:schemeClr val="bg1"/>
                </a:solidFill>
              </a:rPr>
              <a:t> (</a:t>
            </a:r>
            <a:r>
              <a:rPr lang="el-GR" dirty="0" err="1">
                <a:solidFill>
                  <a:schemeClr val="bg1"/>
                </a:solidFill>
              </a:rPr>
              <a:t>Καρχαρόδων</a:t>
            </a:r>
            <a:r>
              <a:rPr lang="el-GR" dirty="0">
                <a:solidFill>
                  <a:schemeClr val="bg1"/>
                </a:solidFill>
              </a:rPr>
              <a:t> ο καρχαρίας)), γνωστός και ως </a:t>
            </a:r>
            <a:r>
              <a:rPr lang="el-GR" dirty="0" err="1">
                <a:solidFill>
                  <a:schemeClr val="bg1"/>
                </a:solidFill>
              </a:rPr>
              <a:t>σπρίλλιος</a:t>
            </a:r>
            <a:r>
              <a:rPr lang="el-GR" dirty="0">
                <a:solidFill>
                  <a:schemeClr val="bg1"/>
                </a:solidFill>
              </a:rPr>
              <a:t>, μεγάλος λευκός, λευκός θάνατος, είναι ένας εξαιρετικά μεγάλος καρχαρίας που βρίσκεται στα παράκτια νερά κοντά στην επιφάνεια σε όλους τους σημαντικούς ωκεανούς. Φθάνει σε μήκος μεγαλύτερο των 6 μέτρων[1] (αν και κάποιες αναφορές κάνουν λόγο για μήκος μεγαλύτερο των 8 μέτρων[2] και βάρους μεγαλύτερου των 3.324 χιλιόγραμμων) και ζυγίζει συνήθως μέχρι 2.240 κιλά.[3] Είναι το μόνο είδος του γένους του (</a:t>
            </a:r>
            <a:r>
              <a:rPr lang="el-GR" dirty="0" err="1">
                <a:solidFill>
                  <a:schemeClr val="bg1"/>
                </a:solidFill>
              </a:rPr>
              <a:t>Carcharodon</a:t>
            </a:r>
            <a:r>
              <a:rPr lang="el-GR" dirty="0">
                <a:solidFill>
                  <a:schemeClr val="bg1"/>
                </a:solidFill>
              </a:rPr>
              <a:t>) που υπάρχει ακόμα.</a:t>
            </a:r>
          </a:p>
          <a:p>
            <a:endParaRPr lang="el-GR" dirty="0">
              <a:solidFill>
                <a:schemeClr val="bg1"/>
              </a:solidFill>
            </a:endParaRPr>
          </a:p>
          <a:p>
            <a:r>
              <a:rPr lang="el-GR" dirty="0">
                <a:solidFill>
                  <a:schemeClr val="bg1"/>
                </a:solidFill>
              </a:rPr>
              <a:t>Φτάνει σε ωριμότητα σε ηλικία περίπου 15 ετών και μπορεί να ζήσει πάνω από 30 χρόνια. </a:t>
            </a:r>
          </a:p>
        </p:txBody>
      </p:sp>
    </p:spTree>
    <p:extLst>
      <p:ext uri="{BB962C8B-B14F-4D97-AF65-F5344CB8AC3E}">
        <p14:creationId xmlns:p14="http://schemas.microsoft.com/office/powerpoint/2010/main" val="22301310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89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a:t>Παπαγαλάκια </a:t>
            </a:r>
            <a:r>
              <a:rPr lang="el-GR" dirty="0" err="1"/>
              <a:t>Μπάτζι</a:t>
            </a:r>
            <a:endParaRPr lang="el-GR" dirty="0"/>
          </a:p>
        </p:txBody>
      </p:sp>
      <p:sp>
        <p:nvSpPr>
          <p:cNvPr id="4" name="Ορθογώνιο 3"/>
          <p:cNvSpPr/>
          <p:nvPr/>
        </p:nvSpPr>
        <p:spPr>
          <a:xfrm>
            <a:off x="107504" y="1628800"/>
            <a:ext cx="9036496" cy="2031325"/>
          </a:xfrm>
          <a:prstGeom prst="rect">
            <a:avLst/>
          </a:prstGeom>
        </p:spPr>
        <p:txBody>
          <a:bodyPr wrap="square">
            <a:spAutoFit/>
          </a:bodyPr>
          <a:lstStyle/>
          <a:p>
            <a:pPr algn="ctr"/>
            <a:r>
              <a:rPr lang="el-GR" dirty="0">
                <a:solidFill>
                  <a:srgbClr val="FF0000"/>
                </a:solidFill>
              </a:rPr>
              <a:t>Με το όνομα παπαγάλος είναι γνωστά διάφορα είδη από δενδρόβια, ως επί το πλείστον, πουλιά που σχηματίζουν τη τάξη των </a:t>
            </a:r>
            <a:r>
              <a:rPr lang="el-GR" dirty="0" err="1">
                <a:solidFill>
                  <a:srgbClr val="FF0000"/>
                </a:solidFill>
              </a:rPr>
              <a:t>Ψιττακόμορφων</a:t>
            </a:r>
            <a:r>
              <a:rPr lang="el-GR" dirty="0">
                <a:solidFill>
                  <a:srgbClr val="FF0000"/>
                </a:solidFill>
              </a:rPr>
              <a:t>, η οποία χωρίζεται σε 3 οικογένειες: </a:t>
            </a:r>
            <a:r>
              <a:rPr lang="el-GR" dirty="0" err="1">
                <a:solidFill>
                  <a:srgbClr val="FF0000"/>
                </a:solidFill>
              </a:rPr>
              <a:t>Κακατουίδες</a:t>
            </a:r>
            <a:r>
              <a:rPr lang="el-GR" dirty="0">
                <a:solidFill>
                  <a:srgbClr val="FF0000"/>
                </a:solidFill>
              </a:rPr>
              <a:t>, </a:t>
            </a:r>
            <a:r>
              <a:rPr lang="el-GR" dirty="0" err="1">
                <a:solidFill>
                  <a:srgbClr val="FF0000"/>
                </a:solidFill>
              </a:rPr>
              <a:t>Ψιττακίδες</a:t>
            </a:r>
            <a:r>
              <a:rPr lang="el-GR" dirty="0">
                <a:solidFill>
                  <a:srgbClr val="FF0000"/>
                </a:solidFill>
              </a:rPr>
              <a:t> και </a:t>
            </a:r>
            <a:r>
              <a:rPr lang="el-GR" dirty="0" err="1">
                <a:solidFill>
                  <a:srgbClr val="FF0000"/>
                </a:solidFill>
              </a:rPr>
              <a:t>Γλαυκοπίδες</a:t>
            </a:r>
            <a:r>
              <a:rPr lang="el-GR" dirty="0">
                <a:solidFill>
                  <a:srgbClr val="FF0000"/>
                </a:solidFill>
              </a:rPr>
              <a:t>. Υπάρχουν σήμερα 386 ταξινομημένα είδη παπαγάλων, που ανήκουν σε 88 γένη. </a:t>
            </a:r>
            <a:r>
              <a:rPr lang="el-GR" dirty="0" err="1">
                <a:solidFill>
                  <a:srgbClr val="FF0000"/>
                </a:solidFill>
              </a:rPr>
              <a:t>Βικιπαίδεια</a:t>
            </a:r>
            <a:endParaRPr lang="el-GR" dirty="0">
              <a:solidFill>
                <a:srgbClr val="FF0000"/>
              </a:solidFill>
            </a:endParaRPr>
          </a:p>
          <a:p>
            <a:r>
              <a:rPr lang="el-GR" dirty="0">
                <a:solidFill>
                  <a:srgbClr val="FF0000"/>
                </a:solidFill>
              </a:rPr>
              <a:t>Διάρκεια ζωής: </a:t>
            </a:r>
            <a:r>
              <a:rPr lang="el-GR" dirty="0" err="1">
                <a:solidFill>
                  <a:srgbClr val="FF0000"/>
                </a:solidFill>
              </a:rPr>
              <a:t>Κακατουίδες</a:t>
            </a:r>
            <a:r>
              <a:rPr lang="el-GR" dirty="0">
                <a:solidFill>
                  <a:srgbClr val="FF0000"/>
                </a:solidFill>
              </a:rPr>
              <a:t>: 40 – 60 έτη, </a:t>
            </a:r>
            <a:r>
              <a:rPr lang="el-GR" dirty="0" err="1">
                <a:solidFill>
                  <a:srgbClr val="FF0000"/>
                </a:solidFill>
              </a:rPr>
              <a:t>Κακάπο</a:t>
            </a:r>
            <a:r>
              <a:rPr lang="el-GR" dirty="0">
                <a:solidFill>
                  <a:srgbClr val="FF0000"/>
                </a:solidFill>
              </a:rPr>
              <a:t>: 60 έτη, Μακάο υάκινθος: 50 έτη</a:t>
            </a:r>
          </a:p>
          <a:p>
            <a:r>
              <a:rPr lang="el-GR" dirty="0">
                <a:solidFill>
                  <a:srgbClr val="FF0000"/>
                </a:solidFill>
              </a:rPr>
              <a:t>Μέγεθος εκκόλαψης: Μακάο υάκινθος: 1 – 4</a:t>
            </a:r>
          </a:p>
          <a:p>
            <a:r>
              <a:rPr lang="el-GR" dirty="0">
                <a:solidFill>
                  <a:srgbClr val="FF0000"/>
                </a:solidFill>
              </a:rPr>
              <a:t>Συνομοταξία: </a:t>
            </a:r>
            <a:r>
              <a:rPr lang="el-GR" dirty="0" err="1">
                <a:solidFill>
                  <a:srgbClr val="FF0000"/>
                </a:solidFill>
              </a:rPr>
              <a:t>Χορδωτά</a:t>
            </a:r>
            <a:r>
              <a:rPr lang="el-GR" dirty="0">
                <a:solidFill>
                  <a:srgbClr val="FF0000"/>
                </a:solidFill>
              </a:rPr>
              <a:t> (</a:t>
            </a:r>
            <a:r>
              <a:rPr lang="el-GR" dirty="0" err="1">
                <a:solidFill>
                  <a:srgbClr val="FF0000"/>
                </a:solidFill>
              </a:rPr>
              <a:t>Chordata</a:t>
            </a:r>
            <a:endParaRPr lang="el-GR" dirty="0">
              <a:solidFill>
                <a:srgbClr val="FF0000"/>
              </a:solidFill>
            </a:endParaRPr>
          </a:p>
        </p:txBody>
      </p:sp>
    </p:spTree>
    <p:extLst>
      <p:ext uri="{BB962C8B-B14F-4D97-AF65-F5344CB8AC3E}">
        <p14:creationId xmlns:p14="http://schemas.microsoft.com/office/powerpoint/2010/main" val="38630026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526</Words>
  <Application>Microsoft Office PowerPoint</Application>
  <PresentationFormat>Προβολή στην οθόνη (4:3)</PresentationFormat>
  <Paragraphs>22</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Θέμα του Office</vt:lpstr>
      <vt:lpstr>Τα αγαπημένα μας ζώα</vt:lpstr>
      <vt:lpstr>Τα Γίδια</vt:lpstr>
      <vt:lpstr>Πόσα γίδια υπάρχουν στην Ελλάδα</vt:lpstr>
      <vt:lpstr>Ευρασιατικός μπούφος</vt:lpstr>
      <vt:lpstr>Λευκός καρχαρίας</vt:lpstr>
      <vt:lpstr>Παπαγαλάκια Μπάτζι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αγαπημένα μας ζώα</dc:title>
  <dc:creator>Admin</dc:creator>
  <cp:lastModifiedBy>Admin</cp:lastModifiedBy>
  <cp:revision>6</cp:revision>
  <dcterms:created xsi:type="dcterms:W3CDTF">2024-02-13T08:59:49Z</dcterms:created>
  <dcterms:modified xsi:type="dcterms:W3CDTF">2024-02-20T09:20:38Z</dcterms:modified>
</cp:coreProperties>
</file>