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59" r:id="rId5"/>
    <p:sldId id="260" r:id="rId6"/>
    <p:sldId id="264" r:id="rId7"/>
    <p:sldId id="261" r:id="rId8"/>
    <p:sldId id="265" r:id="rId9"/>
    <p:sldId id="266" r:id="rId10"/>
    <p:sldId id="267" r:id="rId11"/>
    <p:sldId id="268" r:id="rId12"/>
    <p:sldId id="269" r:id="rId13"/>
    <p:sldId id="270" r:id="rId14"/>
    <p:sldId id="272" r:id="rId15"/>
    <p:sldId id="273" r:id="rId16"/>
    <p:sldId id="274" r:id="rId17"/>
    <p:sldId id="275" r:id="rId18"/>
    <p:sldId id="276" r:id="rId19"/>
    <p:sldId id="277" r:id="rId20"/>
    <p:sldId id="278" r:id="rId21"/>
    <p:sldId id="279" r:id="rId22"/>
    <p:sldId id="280" r:id="rId23"/>
    <p:sldId id="296" r:id="rId24"/>
    <p:sldId id="297" r:id="rId25"/>
    <p:sldId id="301" r:id="rId26"/>
    <p:sldId id="304" r:id="rId27"/>
    <p:sldId id="303" r:id="rId28"/>
    <p:sldId id="305" r:id="rId29"/>
    <p:sldId id="306" r:id="rId30"/>
    <p:sldId id="307" r:id="rId31"/>
    <p:sldId id="308" r:id="rId32"/>
    <p:sldId id="281" r:id="rId33"/>
    <p:sldId id="287" r:id="rId34"/>
    <p:sldId id="300" r:id="rId35"/>
    <p:sldId id="298" r:id="rId36"/>
    <p:sldId id="299" r:id="rId37"/>
    <p:sldId id="302" r:id="rId38"/>
    <p:sldId id="285" r:id="rId39"/>
    <p:sldId id="282" r:id="rId40"/>
    <p:sldId id="288" r:id="rId41"/>
    <p:sldId id="289" r:id="rId42"/>
    <p:sldId id="286" r:id="rId43"/>
    <p:sldId id="290" r:id="rId44"/>
    <p:sldId id="291" r:id="rId45"/>
    <p:sldId id="292" r:id="rId46"/>
    <p:sldId id="293" r:id="rId47"/>
    <p:sldId id="294" r:id="rId48"/>
    <p:sldId id="295" r:id="rId49"/>
    <p:sldId id="262"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Υπότιτλος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p:txBody>
          <a:bodyPr/>
          <a:lstStyle/>
          <a:p>
            <a:fld id="{1D438AAC-7143-494B-8D9B-A1C4AE7A5F79}" type="datetimeFigureOut">
              <a:rPr lang="el-GR" smtClean="0"/>
              <a:pPr/>
              <a:t>29/5/2025</a:t>
            </a:fld>
            <a:endParaRPr lang="el-GR"/>
          </a:p>
        </p:txBody>
      </p:sp>
      <p:sp>
        <p:nvSpPr>
          <p:cNvPr id="17" name="Θέση υποσέλιδου 16"/>
          <p:cNvSpPr>
            <a:spLocks noGrp="1"/>
          </p:cNvSpPr>
          <p:nvPr>
            <p:ph type="ftr" sz="quarter" idx="11"/>
          </p:nvPr>
        </p:nvSpPr>
        <p:spPr/>
        <p:txBody>
          <a:bodyPr/>
          <a:lstStyle/>
          <a:p>
            <a:endParaRPr lang="el-GR"/>
          </a:p>
        </p:txBody>
      </p:sp>
      <p:sp>
        <p:nvSpPr>
          <p:cNvPr id="7" name="Ευθεία γραμμή σύνδεσης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Έλλειψη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Έλλειψη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Θέση αριθμού διαφάνειας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7B9A2C-6153-4411-9BE8-EBFA018894E5}" type="slidenum">
              <a:rPr lang="el-GR" smtClean="0"/>
              <a:pPr/>
              <a:t>‹#›</a:t>
            </a:fld>
            <a:endParaRPr lang="el-GR"/>
          </a:p>
        </p:txBody>
      </p:sp>
      <p:sp>
        <p:nvSpPr>
          <p:cNvPr id="8" name="Τίτλος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1D438AAC-7143-494B-8D9B-A1C4AE7A5F79}" type="datetimeFigureOut">
              <a:rPr lang="el-GR" smtClean="0"/>
              <a:pPr/>
              <a:t>29/5/2025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37B9A2C-6153-4411-9BE8-EBFA018894E5}"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2"/>
      </p:bgRef>
    </p:bg>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Ευθεία γραμμή σύνδεσης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Έλλειψη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6915912" y="3009901"/>
            <a:ext cx="457200" cy="441325"/>
          </a:xfrm>
        </p:spPr>
        <p:txBody>
          <a:bodyPr/>
          <a:lstStyle/>
          <a:p>
            <a:fld id="{937B9A2C-6153-4411-9BE8-EBFA018894E5}" type="slidenum">
              <a:rPr lang="el-GR" smtClean="0"/>
              <a:pPr/>
              <a:t>‹#›</a:t>
            </a:fld>
            <a:endParaRPr lang="el-GR"/>
          </a:p>
        </p:txBody>
      </p:sp>
      <p:sp>
        <p:nvSpPr>
          <p:cNvPr id="3" name="Θέση κατακόρυφου κειμένου 2"/>
          <p:cNvSpPr>
            <a:spLocks noGrp="1"/>
          </p:cNvSpPr>
          <p:nvPr>
            <p:ph type="body" orient="vert" idx="1"/>
          </p:nvPr>
        </p:nvSpPr>
        <p:spPr>
          <a:xfrm>
            <a:off x="304800" y="304800"/>
            <a:ext cx="6553200" cy="5821366"/>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1D438AAC-7143-494B-8D9B-A1C4AE7A5F79}" type="datetimeFigureOut">
              <a:rPr lang="el-GR" smtClean="0"/>
              <a:pPr/>
              <a:t>29/5/2025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2" name="Κατακόρυφος τίτλος 1"/>
          <p:cNvSpPr>
            <a:spLocks noGrp="1"/>
          </p:cNvSpPr>
          <p:nvPr>
            <p:ph type="title" orient="vert"/>
          </p:nvPr>
        </p:nvSpPr>
        <p:spPr>
          <a:xfrm>
            <a:off x="7391400" y="304801"/>
            <a:ext cx="1447800" cy="5851525"/>
          </a:xfrm>
        </p:spPr>
        <p:txBody>
          <a:bodyPr vert="eaVert"/>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chemeClr val="accent3">
                    <a:shade val="75000"/>
                  </a:schemeClr>
                </a:solidFill>
              </a:defRPr>
            </a:lvl1pPr>
          </a:lstStyle>
          <a:p>
            <a:r>
              <a:rPr kumimoji="0" lang="el-GR" smtClean="0"/>
              <a:t>Στυλ κύριου τίτλου</a:t>
            </a:r>
            <a:endParaRPr kumimoji="0" lang="en-US"/>
          </a:p>
        </p:txBody>
      </p:sp>
      <p:sp>
        <p:nvSpPr>
          <p:cNvPr id="4" name="Θέση ημερομηνίας 3"/>
          <p:cNvSpPr>
            <a:spLocks noGrp="1"/>
          </p:cNvSpPr>
          <p:nvPr>
            <p:ph type="dt" sz="half" idx="10"/>
          </p:nvPr>
        </p:nvSpPr>
        <p:spPr/>
        <p:txBody>
          <a:bodyPr/>
          <a:lstStyle/>
          <a:p>
            <a:fld id="{1D438AAC-7143-494B-8D9B-A1C4AE7A5F79}" type="datetimeFigureOut">
              <a:rPr lang="el-GR" smtClean="0"/>
              <a:pPr/>
              <a:t>29/5/2025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4361688" y="1026372"/>
            <a:ext cx="457200" cy="441325"/>
          </a:xfrm>
        </p:spPr>
        <p:txBody>
          <a:bodyPr/>
          <a:lstStyle/>
          <a:p>
            <a:fld id="{937B9A2C-6153-4411-9BE8-EBFA018894E5}" type="slidenum">
              <a:rPr lang="el-GR" smtClean="0"/>
              <a:pPr/>
              <a:t>‹#›</a:t>
            </a:fld>
            <a:endParaRPr lang="el-GR"/>
          </a:p>
        </p:txBody>
      </p:sp>
      <p:sp>
        <p:nvSpPr>
          <p:cNvPr id="8" name="Θέση περιεχομένου 7"/>
          <p:cNvSpPr>
            <a:spLocks noGrp="1"/>
          </p:cNvSpPr>
          <p:nvPr>
            <p:ph sz="quarter" idx="1"/>
          </p:nvPr>
        </p:nvSpPr>
        <p:spPr>
          <a:xfrm>
            <a:off x="301752" y="1527048"/>
            <a:ext cx="850392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13" name="Ορθογώνιο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Ορθογώνιο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Θέση υποσέλιδου 4"/>
          <p:cNvSpPr>
            <a:spLocks noGrp="1"/>
          </p:cNvSpPr>
          <p:nvPr>
            <p:ph type="ftr" sz="quarter" idx="11"/>
          </p:nvPr>
        </p:nvSpPr>
        <p:spPr/>
        <p:txBody>
          <a:bodyPr/>
          <a:lstStyle/>
          <a:p>
            <a:endParaRPr lang="el-GR"/>
          </a:p>
        </p:txBody>
      </p:sp>
      <p:sp>
        <p:nvSpPr>
          <p:cNvPr id="4" name="Θέση ημερομηνίας 3"/>
          <p:cNvSpPr>
            <a:spLocks noGrp="1"/>
          </p:cNvSpPr>
          <p:nvPr>
            <p:ph type="dt" sz="half" idx="10"/>
          </p:nvPr>
        </p:nvSpPr>
        <p:spPr/>
        <p:txBody>
          <a:bodyPr/>
          <a:lstStyle/>
          <a:p>
            <a:fld id="{1D438AAC-7143-494B-8D9B-A1C4AE7A5F79}" type="datetimeFigureOut">
              <a:rPr lang="el-GR" smtClean="0"/>
              <a:pPr/>
              <a:t>29/5/2025</a:t>
            </a:fld>
            <a:endParaRPr lang="el-GR"/>
          </a:p>
        </p:txBody>
      </p:sp>
      <p:sp>
        <p:nvSpPr>
          <p:cNvPr id="8" name="Ευθεία γραμμή σύνδεσης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Έλλειψη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7B9A2C-6153-4411-9BE8-EBFA018894E5}" type="slidenum">
              <a:rPr lang="el-GR" smtClean="0"/>
              <a:pPr/>
              <a:t>‹#›</a:t>
            </a:fld>
            <a:endParaRPr lang="el-GR"/>
          </a:p>
        </p:txBody>
      </p:sp>
      <p:sp>
        <p:nvSpPr>
          <p:cNvPr id="2" name="Τίτλος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01752" y="228600"/>
            <a:ext cx="8534400" cy="758952"/>
          </a:xfrm>
        </p:spPr>
        <p:txBody>
          <a:bodyPr/>
          <a:lstStyle/>
          <a:p>
            <a:r>
              <a:rPr kumimoji="0" lang="el-GR" smtClean="0"/>
              <a:t>Στυλ κύριου τίτλου</a:t>
            </a:r>
            <a:endParaRPr kumimoji="0" lang="en-US"/>
          </a:p>
        </p:txBody>
      </p:sp>
      <p:sp>
        <p:nvSpPr>
          <p:cNvPr id="5" name="Θέση ημερομηνίας 4"/>
          <p:cNvSpPr>
            <a:spLocks noGrp="1"/>
          </p:cNvSpPr>
          <p:nvPr>
            <p:ph type="dt" sz="half" idx="10"/>
          </p:nvPr>
        </p:nvSpPr>
        <p:spPr>
          <a:xfrm>
            <a:off x="5791200" y="6409944"/>
            <a:ext cx="3044952" cy="365760"/>
          </a:xfrm>
        </p:spPr>
        <p:txBody>
          <a:bodyPr/>
          <a:lstStyle/>
          <a:p>
            <a:fld id="{1D438AAC-7143-494B-8D9B-A1C4AE7A5F79}" type="datetimeFigureOut">
              <a:rPr lang="el-GR" smtClean="0"/>
              <a:pPr/>
              <a:t>29/5/2025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37B9A2C-6153-4411-9BE8-EBFA018894E5}" type="slidenum">
              <a:rPr lang="el-GR" smtClean="0"/>
              <a:pPr/>
              <a:t>‹#›</a:t>
            </a:fld>
            <a:endParaRPr lang="el-GR"/>
          </a:p>
        </p:txBody>
      </p:sp>
      <p:sp>
        <p:nvSpPr>
          <p:cNvPr id="8" name="Ευθεία γραμμή σύνδεσης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Θέση περιεχομένου 9"/>
          <p:cNvSpPr>
            <a:spLocks noGrp="1"/>
          </p:cNvSpPr>
          <p:nvPr>
            <p:ph sz="half" idx="1"/>
          </p:nvPr>
        </p:nvSpPr>
        <p:spPr>
          <a:xfrm>
            <a:off x="301752"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Θέση περιεχομένου 11"/>
          <p:cNvSpPr>
            <a:spLocks noGrp="1"/>
          </p:cNvSpPr>
          <p:nvPr>
            <p:ph sz="half" idx="2"/>
          </p:nvPr>
        </p:nvSpPr>
        <p:spPr>
          <a:xfrm>
            <a:off x="4800600"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1">
        <a:schemeClr val="bg2"/>
      </p:bgRef>
    </p:bg>
    <p:spTree>
      <p:nvGrpSpPr>
        <p:cNvPr id="1" name=""/>
        <p:cNvGrpSpPr/>
        <p:nvPr/>
      </p:nvGrpSpPr>
      <p:grpSpPr>
        <a:xfrm>
          <a:off x="0" y="0"/>
          <a:ext cx="0" cy="0"/>
          <a:chOff x="0" y="0"/>
          <a:chExt cx="0" cy="0"/>
        </a:xfrm>
      </p:grpSpPr>
      <p:sp>
        <p:nvSpPr>
          <p:cNvPr id="10" name="Ευθεία γραμμή σύνδεσης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Ορθογώνιο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Ορθογώνιο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Ορθογώνιο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Ορθογώνιο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7" name="Θέση ημερομηνίας 6"/>
          <p:cNvSpPr>
            <a:spLocks noGrp="1"/>
          </p:cNvSpPr>
          <p:nvPr>
            <p:ph type="dt" sz="half" idx="10"/>
          </p:nvPr>
        </p:nvSpPr>
        <p:spPr/>
        <p:txBody>
          <a:bodyPr/>
          <a:lstStyle/>
          <a:p>
            <a:fld id="{1D438AAC-7143-494B-8D9B-A1C4AE7A5F79}" type="datetimeFigureOut">
              <a:rPr lang="el-GR" smtClean="0"/>
              <a:pPr/>
              <a:t>29/5/2025</a:t>
            </a:fld>
            <a:endParaRPr lang="el-GR"/>
          </a:p>
        </p:txBody>
      </p:sp>
      <p:sp>
        <p:nvSpPr>
          <p:cNvPr id="8" name="Θέση υποσέλιδου 7"/>
          <p:cNvSpPr>
            <a:spLocks noGrp="1"/>
          </p:cNvSpPr>
          <p:nvPr>
            <p:ph type="ftr" sz="quarter" idx="11"/>
          </p:nvPr>
        </p:nvSpPr>
        <p:spPr>
          <a:xfrm>
            <a:off x="304800" y="6409944"/>
            <a:ext cx="3581400" cy="365760"/>
          </a:xfrm>
        </p:spPr>
        <p:txBody>
          <a:bodyPr/>
          <a:lstStyle/>
          <a:p>
            <a:endParaRPr lang="el-GR"/>
          </a:p>
        </p:txBody>
      </p:sp>
      <p:sp>
        <p:nvSpPr>
          <p:cNvPr id="15" name="Ευθεία γραμμή σύνδεσης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Θέση περιεχομένου 23"/>
          <p:cNvSpPr>
            <a:spLocks noGrp="1"/>
          </p:cNvSpPr>
          <p:nvPr>
            <p:ph sz="quarter" idx="2"/>
          </p:nvPr>
        </p:nvSpPr>
        <p:spPr>
          <a:xfrm>
            <a:off x="301752" y="2471383"/>
            <a:ext cx="4041648" cy="3818404"/>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Θέση περιεχομένου 25"/>
          <p:cNvSpPr>
            <a:spLocks noGrp="1"/>
          </p:cNvSpPr>
          <p:nvPr>
            <p:ph sz="quarter" idx="4"/>
          </p:nvPr>
        </p:nvSpPr>
        <p:spPr>
          <a:xfrm>
            <a:off x="4800600" y="2471383"/>
            <a:ext cx="4038600" cy="382219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Έλλειψη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Έλλειψη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Θέση αριθμού διαφάνειας 8"/>
          <p:cNvSpPr>
            <a:spLocks noGrp="1"/>
          </p:cNvSpPr>
          <p:nvPr>
            <p:ph type="sldNum" sz="quarter" idx="12"/>
          </p:nvPr>
        </p:nvSpPr>
        <p:spPr>
          <a:xfrm>
            <a:off x="4343400" y="1042416"/>
            <a:ext cx="457200" cy="441325"/>
          </a:xfrm>
        </p:spPr>
        <p:txBody>
          <a:bodyPr/>
          <a:lstStyle>
            <a:lvl1pPr algn="ctr">
              <a:defRPr/>
            </a:lvl1pPr>
          </a:lstStyle>
          <a:p>
            <a:fld id="{937B9A2C-6153-4411-9BE8-EBFA018894E5}" type="slidenum">
              <a:rPr lang="el-GR" smtClean="0"/>
              <a:pPr/>
              <a:t>‹#›</a:t>
            </a:fld>
            <a:endParaRPr lang="el-GR"/>
          </a:p>
        </p:txBody>
      </p:sp>
      <p:sp>
        <p:nvSpPr>
          <p:cNvPr id="23" name="Τίτλος 22"/>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1D438AAC-7143-494B-8D9B-A1C4AE7A5F79}" type="datetimeFigureOut">
              <a:rPr lang="el-GR" smtClean="0"/>
              <a:pPr/>
              <a:t>29/5/2025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a:xfrm>
            <a:off x="4343400" y="1036020"/>
            <a:ext cx="457200" cy="441325"/>
          </a:xfrm>
        </p:spPr>
        <p:txBody>
          <a:bodyPr/>
          <a:lstStyle/>
          <a:p>
            <a:fld id="{937B9A2C-6153-4411-9BE8-EBFA018894E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Ορθογώνιο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Ορθογώνιο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Θέση ημερομηνίας 1"/>
          <p:cNvSpPr>
            <a:spLocks noGrp="1"/>
          </p:cNvSpPr>
          <p:nvPr>
            <p:ph type="dt" sz="half" idx="10"/>
          </p:nvPr>
        </p:nvSpPr>
        <p:spPr/>
        <p:txBody>
          <a:bodyPr/>
          <a:lstStyle/>
          <a:p>
            <a:fld id="{1D438AAC-7143-494B-8D9B-A1C4AE7A5F79}" type="datetimeFigureOut">
              <a:rPr lang="el-GR" smtClean="0"/>
              <a:pPr/>
              <a:t>29/5/2025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7B9A2C-6153-4411-9BE8-EBFA018894E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9" name="Ορθογώνιο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Ορθογώνιο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Τίτλος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8" name="Ορθογώνιο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Ευθεία γραμμή σύνδεσης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Θέση περιεχομένου 19"/>
          <p:cNvSpPr>
            <a:spLocks noGrp="1"/>
          </p:cNvSpPr>
          <p:nvPr>
            <p:ph sz="quarter" idx="1"/>
          </p:nvPr>
        </p:nvSpPr>
        <p:spPr>
          <a:xfrm>
            <a:off x="3124200" y="685800"/>
            <a:ext cx="5638800" cy="5410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Έλλειψη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7B9A2C-6153-4411-9BE8-EBFA018894E5}" type="slidenum">
              <a:rPr lang="el-GR" smtClean="0"/>
              <a:pPr/>
              <a:t>‹#›</a:t>
            </a:fld>
            <a:endParaRPr lang="el-GR"/>
          </a:p>
        </p:txBody>
      </p:sp>
      <p:sp>
        <p:nvSpPr>
          <p:cNvPr id="21" name="Ορθογώνιο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p:txBody>
          <a:bodyPr/>
          <a:lstStyle/>
          <a:p>
            <a:fld id="{1D438AAC-7143-494B-8D9B-A1C4AE7A5F79}" type="datetimeFigureOut">
              <a:rPr lang="el-GR" smtClean="0"/>
              <a:pPr/>
              <a:t>29/5/2025</a:t>
            </a:fld>
            <a:endParaRPr lang="el-GR"/>
          </a:p>
        </p:txBody>
      </p:sp>
      <p:sp>
        <p:nvSpPr>
          <p:cNvPr id="6" name="Θέση υποσέλιδου 5"/>
          <p:cNvSpPr>
            <a:spLocks noGrp="1"/>
          </p:cNvSpPr>
          <p:nvPr>
            <p:ph type="ftr" sz="quarter" idx="11"/>
          </p:nvPr>
        </p:nvSpPr>
        <p:spPr>
          <a:xfrm>
            <a:off x="301752" y="6410848"/>
            <a:ext cx="3383280" cy="365760"/>
          </a:xfrm>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1" name="Ευθεία γραμμή σύνδεσης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Ορθογώνιο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Ορθογώνιο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Έλλειψη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Έλλειψη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p>
            <a:fld id="{937B9A2C-6153-4411-9BE8-EBFA018894E5}" type="slidenum">
              <a:rPr lang="el-GR" smtClean="0"/>
              <a:pPr/>
              <a:t>‹#›</a:t>
            </a:fld>
            <a:endParaRPr lang="el-GR"/>
          </a:p>
        </p:txBody>
      </p:sp>
      <p:sp>
        <p:nvSpPr>
          <p:cNvPr id="2" name="Τίτλος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3000375" y="609600"/>
            <a:ext cx="5867400" cy="4267200"/>
          </a:xfrm>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22" name="Ορθογώνιο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a:xfrm>
            <a:off x="5788152" y="6404984"/>
            <a:ext cx="3044952" cy="365760"/>
          </a:xfrm>
        </p:spPr>
        <p:txBody>
          <a:bodyPr/>
          <a:lstStyle/>
          <a:p>
            <a:fld id="{1D438AAC-7143-494B-8D9B-A1C4AE7A5F79}" type="datetimeFigureOut">
              <a:rPr lang="el-GR" smtClean="0"/>
              <a:pPr/>
              <a:t>29/5/2025</a:t>
            </a:fld>
            <a:endParaRPr lang="el-GR"/>
          </a:p>
        </p:txBody>
      </p:sp>
      <p:sp>
        <p:nvSpPr>
          <p:cNvPr id="6" name="Θέση υποσέλιδου 5"/>
          <p:cNvSpPr>
            <a:spLocks noGrp="1"/>
          </p:cNvSpPr>
          <p:nvPr>
            <p:ph type="ftr" sz="quarter" idx="11"/>
          </p:nvPr>
        </p:nvSpPr>
        <p:spPr>
          <a:xfrm>
            <a:off x="301752" y="6410848"/>
            <a:ext cx="3584448" cy="365760"/>
          </a:xfrm>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Θέση ημερομηνίας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438AAC-7143-494B-8D9B-A1C4AE7A5F79}" type="datetimeFigureOut">
              <a:rPr lang="el-GR" smtClean="0"/>
              <a:pPr/>
              <a:t>29/5/2025</a:t>
            </a:fld>
            <a:endParaRPr lang="el-GR"/>
          </a:p>
        </p:txBody>
      </p:sp>
      <p:sp>
        <p:nvSpPr>
          <p:cNvPr id="3" name="Θέση υποσέλιδου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l-GR"/>
          </a:p>
        </p:txBody>
      </p:sp>
      <p:sp>
        <p:nvSpPr>
          <p:cNvPr id="8" name="Ορθογώνιο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Ευθεία γραμμή σύνδεσης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Έλλειψη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Θέση αριθμού διαφάνειας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7B9A2C-6153-4411-9BE8-EBFA018894E5}" type="slidenum">
              <a:rPr lang="el-GR" smtClean="0"/>
              <a:pPr/>
              <a:t>‹#›</a:t>
            </a:fld>
            <a:endParaRPr lang="el-GR"/>
          </a:p>
        </p:txBody>
      </p:sp>
      <p:sp>
        <p:nvSpPr>
          <p:cNvPr id="22" name="Θέση τίτλου 21"/>
          <p:cNvSpPr>
            <a:spLocks noGrp="1"/>
          </p:cNvSpPr>
          <p:nvPr>
            <p:ph type="title"/>
          </p:nvPr>
        </p:nvSpPr>
        <p:spPr>
          <a:xfrm>
            <a:off x="301752" y="228600"/>
            <a:ext cx="8534400" cy="758952"/>
          </a:xfrm>
          <a:prstGeom prst="rect">
            <a:avLst/>
          </a:prstGeom>
        </p:spPr>
        <p:txBody>
          <a:bodyPr vert="horz" anchor="b">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1371600" y="2819400"/>
            <a:ext cx="6400800" cy="2841848"/>
          </a:xfrm>
        </p:spPr>
        <p:txBody>
          <a:bodyPr>
            <a:normAutofit fontScale="77500" lnSpcReduction="20000"/>
          </a:bodyPr>
          <a:lstStyle/>
          <a:p>
            <a:endParaRPr lang="el-GR" sz="3200" dirty="0" smtClean="0">
              <a:latin typeface="Calibri" pitchFamily="34" charset="0"/>
            </a:endParaRPr>
          </a:p>
          <a:p>
            <a:endParaRPr lang="el-GR" sz="3200" dirty="0" smtClean="0">
              <a:latin typeface="Calibri" pitchFamily="34" charset="0"/>
            </a:endParaRPr>
          </a:p>
          <a:p>
            <a:r>
              <a:rPr lang="el-GR" sz="3200" dirty="0" smtClean="0">
                <a:latin typeface="Calibri" pitchFamily="34" charset="0"/>
              </a:rPr>
              <a:t>« </a:t>
            </a:r>
            <a:r>
              <a:rPr lang="el-GR" sz="3200" dirty="0" err="1" smtClean="0">
                <a:latin typeface="Calibri" pitchFamily="34" charset="0"/>
              </a:rPr>
              <a:t>αναζητωντασ</a:t>
            </a:r>
            <a:r>
              <a:rPr lang="el-GR" sz="3200" dirty="0" smtClean="0">
                <a:latin typeface="Calibri" pitchFamily="34" charset="0"/>
              </a:rPr>
              <a:t> την </a:t>
            </a:r>
            <a:r>
              <a:rPr lang="el-GR" sz="3200" dirty="0" err="1" smtClean="0">
                <a:latin typeface="Calibri" pitchFamily="34" charset="0"/>
              </a:rPr>
              <a:t>Ιστορια</a:t>
            </a:r>
            <a:r>
              <a:rPr lang="el-GR" sz="3200" dirty="0" smtClean="0">
                <a:latin typeface="Calibri" pitchFamily="34" charset="0"/>
              </a:rPr>
              <a:t> </a:t>
            </a:r>
            <a:endParaRPr lang="el-GR" sz="3200" dirty="0" smtClean="0">
              <a:latin typeface="Calibri" pitchFamily="34" charset="0"/>
            </a:endParaRPr>
          </a:p>
          <a:p>
            <a:r>
              <a:rPr lang="el-GR" sz="3200" dirty="0" smtClean="0">
                <a:latin typeface="Calibri" pitchFamily="34" charset="0"/>
              </a:rPr>
              <a:t>του ΣΧΟΛΕΙΟΥ»</a:t>
            </a:r>
            <a:endParaRPr lang="el-GR" sz="3200" dirty="0" smtClean="0">
              <a:latin typeface="Calibri" pitchFamily="34" charset="0"/>
            </a:endParaRPr>
          </a:p>
          <a:p>
            <a:endParaRPr lang="el-GR" dirty="0"/>
          </a:p>
          <a:p>
            <a:endParaRPr lang="el-GR" dirty="0" smtClean="0"/>
          </a:p>
          <a:p>
            <a:endParaRPr lang="el-GR" dirty="0"/>
          </a:p>
          <a:p>
            <a:endParaRPr lang="el-GR" dirty="0" smtClean="0"/>
          </a:p>
          <a:p>
            <a:endParaRPr lang="el-GR" dirty="0"/>
          </a:p>
          <a:p>
            <a:r>
              <a:rPr lang="el-GR" sz="2400" dirty="0" err="1" smtClean="0">
                <a:latin typeface="Calibri" pitchFamily="34" charset="0"/>
              </a:rPr>
              <a:t>μαρτιοσ</a:t>
            </a:r>
            <a:r>
              <a:rPr lang="el-GR" sz="2400" dirty="0" smtClean="0">
                <a:latin typeface="Calibri" pitchFamily="34" charset="0"/>
              </a:rPr>
              <a:t> 2025</a:t>
            </a:r>
            <a:endParaRPr lang="el-GR" sz="2400" dirty="0">
              <a:latin typeface="Calibri" pitchFamily="34" charset="0"/>
            </a:endParaRPr>
          </a:p>
        </p:txBody>
      </p:sp>
      <p:sp>
        <p:nvSpPr>
          <p:cNvPr id="2" name="Τίτλος 1"/>
          <p:cNvSpPr>
            <a:spLocks noGrp="1"/>
          </p:cNvSpPr>
          <p:nvPr>
            <p:ph type="ctrTitle"/>
          </p:nvPr>
        </p:nvSpPr>
        <p:spPr/>
        <p:txBody>
          <a:bodyPr>
            <a:normAutofit/>
          </a:bodyPr>
          <a:lstStyle/>
          <a:p>
            <a:r>
              <a:rPr lang="el-GR" sz="3600" b="1" smtClean="0">
                <a:latin typeface="Calibri" pitchFamily="34" charset="0"/>
              </a:rPr>
              <a:t>ΔΗΜΟΤΙΚΟ ΣΧΟΛΕΙΟ </a:t>
            </a:r>
            <a:br>
              <a:rPr lang="el-GR" sz="3600" b="1" smtClean="0">
                <a:latin typeface="Calibri" pitchFamily="34" charset="0"/>
              </a:rPr>
            </a:br>
            <a:r>
              <a:rPr lang="el-GR" sz="3600" b="1" smtClean="0">
                <a:latin typeface="Calibri" pitchFamily="34" charset="0"/>
              </a:rPr>
              <a:t>ΚΑΛΟΥ ΧΩΡΙΟΥ </a:t>
            </a:r>
            <a:endParaRPr lang="el-GR" sz="3600" b="1" dirty="0">
              <a:latin typeface="Calibri" pitchFamily="34" charset="0"/>
            </a:endParaRPr>
          </a:p>
        </p:txBody>
      </p:sp>
    </p:spTree>
    <p:extLst>
      <p:ext uri="{BB962C8B-B14F-4D97-AF65-F5344CB8AC3E}">
        <p14:creationId xmlns="" xmlns:p14="http://schemas.microsoft.com/office/powerpoint/2010/main" val="2065758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smtClean="0"/>
              <a:t>Μετά από αυτόν  διορίζεται ο συγχωριανός του Ευστράτιος  </a:t>
            </a:r>
            <a:r>
              <a:rPr lang="el-GR" dirty="0" err="1" smtClean="0"/>
              <a:t>Σκύβαλος</a:t>
            </a:r>
            <a:r>
              <a:rPr lang="el-GR" dirty="0" smtClean="0"/>
              <a:t>  μέχρι το τέλος του έτους 1892.</a:t>
            </a:r>
          </a:p>
          <a:p>
            <a:r>
              <a:rPr lang="el-GR" dirty="0" smtClean="0"/>
              <a:t>Μετά την απελευθέρωση της Κρήτης από τους Τούρκους διορίζεται Δημοδιδάσκαλος ο Γεώργιος </a:t>
            </a:r>
            <a:r>
              <a:rPr lang="el-GR" dirty="0" err="1" smtClean="0"/>
              <a:t>Κριτσωτάκης</a:t>
            </a:r>
            <a:r>
              <a:rPr lang="el-GR" dirty="0" smtClean="0"/>
              <a:t> μέχρι το έτος 1906. Στη συνέχεια διορίζεται ο Χαράλαμπος </a:t>
            </a:r>
            <a:r>
              <a:rPr lang="el-GR" dirty="0" err="1" smtClean="0"/>
              <a:t>Ρεστάκης</a:t>
            </a:r>
            <a:r>
              <a:rPr lang="el-GR" dirty="0" smtClean="0"/>
              <a:t> μέχρι το Σεπτέμβριο του 1909, ο οποίος καταγόταν από το Καλό Χωριό. </a:t>
            </a:r>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normAutofit fontScale="77500" lnSpcReduction="20000"/>
          </a:bodyPr>
          <a:lstStyle/>
          <a:p>
            <a:r>
              <a:rPr lang="el-GR" dirty="0" smtClean="0"/>
              <a:t>Στη συνέχεια υπηρέτησαν οι κάτωθι δημοδιδάσκαλοι:</a:t>
            </a:r>
          </a:p>
          <a:p>
            <a:r>
              <a:rPr lang="el-GR" dirty="0" err="1" smtClean="0"/>
              <a:t>Εμμ</a:t>
            </a:r>
            <a:r>
              <a:rPr lang="el-GR" dirty="0" smtClean="0"/>
              <a:t>. </a:t>
            </a:r>
            <a:r>
              <a:rPr lang="el-GR" dirty="0" err="1" smtClean="0"/>
              <a:t>Μπουρλάκης</a:t>
            </a:r>
            <a:r>
              <a:rPr lang="el-GR" dirty="0" smtClean="0"/>
              <a:t>  εκ </a:t>
            </a:r>
            <a:r>
              <a:rPr lang="el-GR" dirty="0" err="1" smtClean="0"/>
              <a:t>Φουρνής</a:t>
            </a:r>
            <a:r>
              <a:rPr lang="el-GR" dirty="0" smtClean="0"/>
              <a:t>    1009</a:t>
            </a:r>
          </a:p>
          <a:p>
            <a:r>
              <a:rPr lang="el-GR" dirty="0" smtClean="0"/>
              <a:t>Γεώργιος </a:t>
            </a:r>
            <a:r>
              <a:rPr lang="el-GR" dirty="0" err="1" smtClean="0"/>
              <a:t>Δρακωνάκης</a:t>
            </a:r>
            <a:r>
              <a:rPr lang="el-GR" dirty="0" smtClean="0"/>
              <a:t> εκ </a:t>
            </a:r>
            <a:r>
              <a:rPr lang="el-GR" dirty="0" err="1" smtClean="0"/>
              <a:t>Καστελίου</a:t>
            </a:r>
            <a:r>
              <a:rPr lang="el-GR" dirty="0" smtClean="0"/>
              <a:t> </a:t>
            </a:r>
            <a:r>
              <a:rPr lang="el-GR" dirty="0" err="1" smtClean="0"/>
              <a:t>Φουρνής</a:t>
            </a:r>
            <a:r>
              <a:rPr lang="el-GR" dirty="0" smtClean="0"/>
              <a:t>  1910</a:t>
            </a:r>
          </a:p>
          <a:p>
            <a:r>
              <a:rPr lang="el-GR" dirty="0" smtClean="0"/>
              <a:t>Νικόλαος </a:t>
            </a:r>
            <a:r>
              <a:rPr lang="el-GR" dirty="0" err="1" smtClean="0"/>
              <a:t>Κλώντζας</a:t>
            </a:r>
            <a:r>
              <a:rPr lang="el-GR" dirty="0" smtClean="0"/>
              <a:t> εκ Κριτσάς  1910</a:t>
            </a:r>
          </a:p>
          <a:p>
            <a:r>
              <a:rPr lang="el-GR" dirty="0" smtClean="0"/>
              <a:t>Ιωάννης </a:t>
            </a:r>
            <a:r>
              <a:rPr lang="el-GR" dirty="0" err="1" smtClean="0"/>
              <a:t>Κοζύρης</a:t>
            </a:r>
            <a:r>
              <a:rPr lang="el-GR" dirty="0" smtClean="0"/>
              <a:t> εκ Κριτσάς   1912</a:t>
            </a:r>
          </a:p>
          <a:p>
            <a:r>
              <a:rPr lang="el-GR" dirty="0" smtClean="0"/>
              <a:t>Μ. Βασιλείου </a:t>
            </a:r>
          </a:p>
          <a:p>
            <a:r>
              <a:rPr lang="el-GR" dirty="0" smtClean="0"/>
              <a:t>Ελευθερία </a:t>
            </a:r>
            <a:r>
              <a:rPr lang="el-GR" dirty="0" err="1" smtClean="0"/>
              <a:t>Χριστινάκη</a:t>
            </a:r>
            <a:r>
              <a:rPr lang="el-GR" dirty="0" smtClean="0"/>
              <a:t> εκ Καλού Χωριού   1915</a:t>
            </a:r>
          </a:p>
          <a:p>
            <a:r>
              <a:rPr lang="el-GR" dirty="0" smtClean="0"/>
              <a:t>Μαριάνθη </a:t>
            </a:r>
            <a:r>
              <a:rPr lang="el-GR" dirty="0" err="1" smtClean="0"/>
              <a:t>Σερέπετζη</a:t>
            </a:r>
            <a:r>
              <a:rPr lang="el-GR" dirty="0" smtClean="0"/>
              <a:t> εκ </a:t>
            </a:r>
            <a:r>
              <a:rPr lang="el-GR" dirty="0" err="1" smtClean="0"/>
              <a:t>Νεαπόλεως</a:t>
            </a:r>
            <a:r>
              <a:rPr lang="el-GR" dirty="0" smtClean="0"/>
              <a:t>    1916</a:t>
            </a:r>
          </a:p>
          <a:p>
            <a:r>
              <a:rPr lang="el-GR" dirty="0" smtClean="0"/>
              <a:t>Ελευθερία Αποστολάκη εκ </a:t>
            </a:r>
            <a:r>
              <a:rPr lang="el-GR" dirty="0" err="1" smtClean="0"/>
              <a:t>Λατσίδας</a:t>
            </a:r>
            <a:r>
              <a:rPr lang="el-GR" dirty="0" smtClean="0"/>
              <a:t>    1917</a:t>
            </a:r>
          </a:p>
          <a:p>
            <a:r>
              <a:rPr lang="el-GR" dirty="0" smtClean="0"/>
              <a:t>Χρυσάνθη Πάγκαλος εκ Κριτσάς</a:t>
            </a:r>
          </a:p>
          <a:p>
            <a:r>
              <a:rPr lang="el-GR" dirty="0" smtClean="0"/>
              <a:t>Μαριάνθη </a:t>
            </a:r>
            <a:r>
              <a:rPr lang="el-GR" dirty="0" err="1" smtClean="0"/>
              <a:t>Κουτουλάκη</a:t>
            </a:r>
            <a:r>
              <a:rPr lang="el-GR" dirty="0" smtClean="0"/>
              <a:t>  εκ </a:t>
            </a:r>
            <a:r>
              <a:rPr lang="el-GR" dirty="0" err="1" smtClean="0"/>
              <a:t>Βρουχά</a:t>
            </a:r>
            <a:endParaRPr lang="el-GR" dirty="0" smtClean="0"/>
          </a:p>
          <a:p>
            <a:r>
              <a:rPr lang="el-GR" dirty="0" smtClean="0"/>
              <a:t>Δημήτριος </a:t>
            </a:r>
            <a:r>
              <a:rPr lang="el-GR" dirty="0" err="1" smtClean="0"/>
              <a:t>Πεδιαδίτης</a:t>
            </a:r>
            <a:r>
              <a:rPr lang="el-GR" dirty="0" smtClean="0"/>
              <a:t>  εκ Λιμνών</a:t>
            </a:r>
          </a:p>
          <a:p>
            <a:r>
              <a:rPr lang="el-GR" dirty="0" smtClean="0"/>
              <a:t> Ελπίδα </a:t>
            </a:r>
            <a:r>
              <a:rPr lang="el-GR" dirty="0" err="1" smtClean="0"/>
              <a:t>Βαρούχα</a:t>
            </a:r>
            <a:r>
              <a:rPr lang="el-GR" dirty="0" smtClean="0"/>
              <a:t>  1935</a:t>
            </a:r>
          </a:p>
          <a:p>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smtClean="0"/>
              <a:t>Ιπποκράτης Σφακιανάκης Πτυχιούχος Παιδαγωγικής Ακαδημίας   </a:t>
            </a:r>
          </a:p>
          <a:p>
            <a:r>
              <a:rPr lang="el-GR" dirty="0" smtClean="0"/>
              <a:t>Ελευθερία </a:t>
            </a:r>
            <a:r>
              <a:rPr lang="el-GR" dirty="0" err="1" smtClean="0"/>
              <a:t>Χουρδάκη</a:t>
            </a:r>
            <a:r>
              <a:rPr lang="el-GR" dirty="0" smtClean="0"/>
              <a:t>   Πτυχιούχος  Παιδαγωγικής Ακαδημίας</a:t>
            </a:r>
          </a:p>
          <a:p>
            <a:r>
              <a:rPr lang="el-GR" dirty="0" smtClean="0"/>
              <a:t>Δέσποινα </a:t>
            </a:r>
            <a:r>
              <a:rPr lang="el-GR" dirty="0" err="1" smtClean="0"/>
              <a:t>Ατσαλάκη</a:t>
            </a:r>
            <a:r>
              <a:rPr lang="el-GR" dirty="0" smtClean="0"/>
              <a:t> Πτυχιούχος  Παιδαγωγικής Ακαδημίας Ηρακλείου      1947</a:t>
            </a:r>
          </a:p>
          <a:p>
            <a:r>
              <a:rPr lang="el-GR" dirty="0" smtClean="0"/>
              <a:t>Εμμανουήλ </a:t>
            </a:r>
            <a:r>
              <a:rPr lang="el-GR" dirty="0" err="1" smtClean="0"/>
              <a:t>Χουρδάκης</a:t>
            </a:r>
            <a:r>
              <a:rPr lang="el-GR" dirty="0" smtClean="0"/>
              <a:t>  Πτυχιούχος  Παιδαγωγικής Ακαδημίας Ηρακλείου      1948</a:t>
            </a:r>
          </a:p>
          <a:p>
            <a:r>
              <a:rPr lang="el-GR" dirty="0" smtClean="0"/>
              <a:t>Ελένη </a:t>
            </a:r>
            <a:r>
              <a:rPr lang="el-GR" dirty="0" err="1" smtClean="0"/>
              <a:t>Πιτυκάκη</a:t>
            </a:r>
            <a:r>
              <a:rPr lang="el-GR" dirty="0" smtClean="0"/>
              <a:t>      </a:t>
            </a:r>
          </a:p>
          <a:p>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smtClean="0"/>
              <a:t>Κυπριώτης Ιωάννης              1949</a:t>
            </a:r>
          </a:p>
          <a:p>
            <a:r>
              <a:rPr lang="el-GR" dirty="0" err="1" smtClean="0"/>
              <a:t>Μπαμιεδάκης</a:t>
            </a:r>
            <a:r>
              <a:rPr lang="el-GR" dirty="0" smtClean="0"/>
              <a:t> Δημήτριος    1950</a:t>
            </a:r>
          </a:p>
          <a:p>
            <a:r>
              <a:rPr lang="el-GR" dirty="0" err="1" smtClean="0"/>
              <a:t>Καβουσανός</a:t>
            </a:r>
            <a:r>
              <a:rPr lang="el-GR" dirty="0" smtClean="0"/>
              <a:t> Δημήτριος       1951</a:t>
            </a:r>
          </a:p>
          <a:p>
            <a:r>
              <a:rPr lang="el-GR" dirty="0" err="1" smtClean="0"/>
              <a:t>Λαβδάκη</a:t>
            </a:r>
            <a:r>
              <a:rPr lang="el-GR" dirty="0" smtClean="0"/>
              <a:t> Μαρία                     1956</a:t>
            </a:r>
          </a:p>
          <a:p>
            <a:r>
              <a:rPr lang="el-GR" dirty="0" smtClean="0"/>
              <a:t>Παπαδάκης Εμμανουήλ        1956</a:t>
            </a:r>
          </a:p>
          <a:p>
            <a:r>
              <a:rPr lang="el-GR" dirty="0" smtClean="0"/>
              <a:t>Παυλάκη Αμαλία                     1957</a:t>
            </a:r>
          </a:p>
          <a:p>
            <a:r>
              <a:rPr lang="el-GR" dirty="0" err="1" smtClean="0"/>
              <a:t>Μανδουράρης</a:t>
            </a:r>
            <a:r>
              <a:rPr lang="el-GR" dirty="0" smtClean="0"/>
              <a:t> Εμμανουήλ     1958</a:t>
            </a:r>
          </a:p>
          <a:p>
            <a:r>
              <a:rPr lang="el-GR" dirty="0" smtClean="0"/>
              <a:t>Νικολαΐδης Ε.                         1959</a:t>
            </a:r>
          </a:p>
          <a:p>
            <a:r>
              <a:rPr lang="el-GR" dirty="0" err="1" smtClean="0"/>
              <a:t>Ηλιάκη</a:t>
            </a:r>
            <a:r>
              <a:rPr lang="el-GR" dirty="0" smtClean="0"/>
              <a:t> </a:t>
            </a:r>
            <a:r>
              <a:rPr lang="el-GR" dirty="0" err="1" smtClean="0"/>
              <a:t>Ιώάννα</a:t>
            </a:r>
            <a:r>
              <a:rPr lang="el-GR" dirty="0" smtClean="0"/>
              <a:t>                       1960</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err="1" smtClean="0"/>
              <a:t>Αμαργιωτάκη</a:t>
            </a:r>
            <a:r>
              <a:rPr lang="el-GR" dirty="0" smtClean="0"/>
              <a:t> Ευαγγελία 1960</a:t>
            </a:r>
          </a:p>
          <a:p>
            <a:r>
              <a:rPr lang="el-GR" dirty="0" err="1" smtClean="0"/>
              <a:t>Δεδελετάκη</a:t>
            </a:r>
            <a:r>
              <a:rPr lang="el-GR" dirty="0" smtClean="0"/>
              <a:t> Άννα              1960</a:t>
            </a:r>
          </a:p>
          <a:p>
            <a:r>
              <a:rPr lang="el-GR" dirty="0" err="1" smtClean="0"/>
              <a:t>Πηγιάκη</a:t>
            </a:r>
            <a:r>
              <a:rPr lang="el-GR" dirty="0" smtClean="0"/>
              <a:t> Δανάη</a:t>
            </a:r>
          </a:p>
          <a:p>
            <a:r>
              <a:rPr lang="el-GR" dirty="0" err="1" smtClean="0"/>
              <a:t>Κουρίνου</a:t>
            </a:r>
            <a:r>
              <a:rPr lang="el-GR" dirty="0" smtClean="0"/>
              <a:t> </a:t>
            </a:r>
            <a:r>
              <a:rPr lang="el-GR" dirty="0" err="1" smtClean="0"/>
              <a:t>Ερωφίλη</a:t>
            </a:r>
            <a:r>
              <a:rPr lang="el-GR" dirty="0" smtClean="0"/>
              <a:t>          1961</a:t>
            </a:r>
          </a:p>
          <a:p>
            <a:r>
              <a:rPr lang="el-GR" dirty="0" err="1" smtClean="0"/>
              <a:t>Μπαγλάνης</a:t>
            </a:r>
            <a:r>
              <a:rPr lang="el-GR" dirty="0" smtClean="0"/>
              <a:t> Νικόλαος     1965 </a:t>
            </a:r>
          </a:p>
          <a:p>
            <a:r>
              <a:rPr lang="el-GR" dirty="0" err="1" smtClean="0"/>
              <a:t>Σμυρνιώτου</a:t>
            </a:r>
            <a:r>
              <a:rPr lang="el-GR" dirty="0" smtClean="0"/>
              <a:t> Ευθυμία       1967</a:t>
            </a:r>
          </a:p>
          <a:p>
            <a:r>
              <a:rPr lang="el-GR" dirty="0" err="1" smtClean="0"/>
              <a:t>Καρόφυλος</a:t>
            </a:r>
            <a:r>
              <a:rPr lang="el-GR" dirty="0" smtClean="0"/>
              <a:t> Γεώργιος       1974</a:t>
            </a:r>
          </a:p>
          <a:p>
            <a:r>
              <a:rPr lang="el-GR" dirty="0" err="1" smtClean="0"/>
              <a:t>Φρατζεσκάκη</a:t>
            </a:r>
            <a:r>
              <a:rPr lang="el-GR" dirty="0" smtClean="0"/>
              <a:t> Ζαχαρένια 1976</a:t>
            </a:r>
          </a:p>
          <a:p>
            <a:r>
              <a:rPr lang="el-GR" dirty="0" err="1" smtClean="0"/>
              <a:t>Μαστοράκης</a:t>
            </a:r>
            <a:r>
              <a:rPr lang="el-GR" dirty="0" smtClean="0"/>
              <a:t> Στυλιανός   1977</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err="1" smtClean="0"/>
              <a:t>Ραϊνάκη</a:t>
            </a:r>
            <a:r>
              <a:rPr lang="el-GR" dirty="0" smtClean="0"/>
              <a:t> Ελένη     1977</a:t>
            </a:r>
          </a:p>
          <a:p>
            <a:r>
              <a:rPr lang="el-GR" dirty="0" err="1" smtClean="0"/>
              <a:t>Χριστοφοράκης</a:t>
            </a:r>
            <a:r>
              <a:rPr lang="el-GR" dirty="0" smtClean="0"/>
              <a:t> Ειρηναίος  1978</a:t>
            </a:r>
          </a:p>
          <a:p>
            <a:r>
              <a:rPr lang="el-GR" dirty="0" err="1" smtClean="0"/>
              <a:t>Σταυρουλάκη</a:t>
            </a:r>
            <a:r>
              <a:rPr lang="el-GR" dirty="0" smtClean="0"/>
              <a:t> Αντωνία         1978</a:t>
            </a:r>
          </a:p>
          <a:p>
            <a:r>
              <a:rPr lang="el-GR" dirty="0" err="1" smtClean="0"/>
              <a:t>Δαγαλάκης</a:t>
            </a:r>
            <a:r>
              <a:rPr lang="el-GR" dirty="0" smtClean="0"/>
              <a:t> Εμμανουήλ        1979</a:t>
            </a:r>
          </a:p>
          <a:p>
            <a:r>
              <a:rPr lang="el-GR" dirty="0" err="1" smtClean="0"/>
              <a:t>Μαρνέλος</a:t>
            </a:r>
            <a:r>
              <a:rPr lang="el-GR" dirty="0" smtClean="0"/>
              <a:t> Εμμανουήλ          1979</a:t>
            </a:r>
          </a:p>
          <a:p>
            <a:r>
              <a:rPr lang="el-GR" dirty="0" err="1" smtClean="0"/>
              <a:t>Καφετζάκη</a:t>
            </a:r>
            <a:r>
              <a:rPr lang="el-GR" dirty="0" smtClean="0"/>
              <a:t> Αικατερίνη      1980</a:t>
            </a:r>
          </a:p>
          <a:p>
            <a:r>
              <a:rPr lang="el-GR" dirty="0" err="1" smtClean="0"/>
              <a:t>Κλώντζα</a:t>
            </a:r>
            <a:r>
              <a:rPr lang="el-GR" dirty="0" smtClean="0"/>
              <a:t> Ευαγγελία              1980</a:t>
            </a:r>
          </a:p>
          <a:p>
            <a:r>
              <a:rPr lang="el-GR" dirty="0" smtClean="0"/>
              <a:t>Σφακιανάκη Ειρήνη              1985</a:t>
            </a:r>
          </a:p>
          <a:p>
            <a:r>
              <a:rPr lang="el-GR" dirty="0" err="1" smtClean="0"/>
              <a:t>Φυδάνης</a:t>
            </a:r>
            <a:r>
              <a:rPr lang="el-GR" dirty="0" smtClean="0"/>
              <a:t> Νικόλαος                1986</a:t>
            </a:r>
          </a:p>
          <a:p>
            <a:pPr>
              <a:buNone/>
            </a:pPr>
            <a:endParaRPr lang="el-GR" dirty="0" smtClean="0"/>
          </a:p>
          <a:p>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err="1" smtClean="0"/>
              <a:t>Ζαχαριουδάκης</a:t>
            </a:r>
            <a:r>
              <a:rPr lang="el-GR" dirty="0" smtClean="0"/>
              <a:t> Ευτύχιος     1986</a:t>
            </a:r>
          </a:p>
          <a:p>
            <a:r>
              <a:rPr lang="el-GR" dirty="0" smtClean="0"/>
              <a:t>Ψαρουδάκη Μαρία                1987</a:t>
            </a:r>
          </a:p>
          <a:p>
            <a:r>
              <a:rPr lang="el-GR" dirty="0" err="1" smtClean="0"/>
              <a:t>Δατσέρη</a:t>
            </a:r>
            <a:r>
              <a:rPr lang="el-GR" dirty="0" smtClean="0"/>
              <a:t> </a:t>
            </a:r>
            <a:r>
              <a:rPr lang="el-GR" dirty="0" err="1" smtClean="0"/>
              <a:t>Πιπίνα</a:t>
            </a:r>
            <a:r>
              <a:rPr lang="el-GR" dirty="0" smtClean="0"/>
              <a:t>                     1989</a:t>
            </a:r>
          </a:p>
          <a:p>
            <a:r>
              <a:rPr lang="el-GR" dirty="0" err="1" smtClean="0"/>
              <a:t>Κουράκης</a:t>
            </a:r>
            <a:r>
              <a:rPr lang="el-GR" dirty="0" smtClean="0"/>
              <a:t> Γεώργιος              1990</a:t>
            </a:r>
          </a:p>
          <a:p>
            <a:r>
              <a:rPr lang="el-GR" dirty="0" err="1" smtClean="0"/>
              <a:t>Παπαιωάννου</a:t>
            </a:r>
            <a:r>
              <a:rPr lang="el-GR" dirty="0" smtClean="0"/>
              <a:t> Θεόδωρος     1993</a:t>
            </a:r>
          </a:p>
          <a:p>
            <a:r>
              <a:rPr lang="el-GR" dirty="0" err="1" smtClean="0"/>
              <a:t>Καραδαγλής</a:t>
            </a:r>
            <a:r>
              <a:rPr lang="el-GR" dirty="0" smtClean="0"/>
              <a:t> Δημήτριος       1995</a:t>
            </a:r>
          </a:p>
          <a:p>
            <a:r>
              <a:rPr lang="el-GR" dirty="0" err="1" smtClean="0"/>
              <a:t>Λίταινα</a:t>
            </a:r>
            <a:r>
              <a:rPr lang="el-GR" dirty="0" smtClean="0"/>
              <a:t> Αικατερίνη               1996</a:t>
            </a:r>
          </a:p>
          <a:p>
            <a:r>
              <a:rPr lang="el-GR" dirty="0" err="1" smtClean="0"/>
              <a:t>Καραμανίδου</a:t>
            </a:r>
            <a:r>
              <a:rPr lang="el-GR" dirty="0" smtClean="0"/>
              <a:t> Όλγα               1997</a:t>
            </a:r>
          </a:p>
          <a:p>
            <a:r>
              <a:rPr lang="el-GR" dirty="0" smtClean="0"/>
              <a:t>Τζωρτζάκη Γεωργία               1997</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smtClean="0"/>
              <a:t>Κανάτας Ευάγγελος          1997</a:t>
            </a:r>
          </a:p>
          <a:p>
            <a:r>
              <a:rPr lang="el-GR" dirty="0" err="1" smtClean="0"/>
              <a:t>Μάινος</a:t>
            </a:r>
            <a:r>
              <a:rPr lang="el-GR" dirty="0" smtClean="0"/>
              <a:t> Παντελής               1997</a:t>
            </a:r>
          </a:p>
          <a:p>
            <a:r>
              <a:rPr lang="el-GR" dirty="0" err="1" smtClean="0"/>
              <a:t>Γεωργούλας</a:t>
            </a:r>
            <a:r>
              <a:rPr lang="el-GR" dirty="0" smtClean="0"/>
              <a:t> Ηλίας             1997 </a:t>
            </a:r>
          </a:p>
          <a:p>
            <a:r>
              <a:rPr lang="el-GR" dirty="0" err="1" smtClean="0"/>
              <a:t>Μανιαδάκη</a:t>
            </a:r>
            <a:r>
              <a:rPr lang="el-GR" dirty="0" smtClean="0"/>
              <a:t> Μαρία             1997</a:t>
            </a:r>
          </a:p>
          <a:p>
            <a:r>
              <a:rPr lang="el-GR" dirty="0" err="1" smtClean="0"/>
              <a:t>Φέτση</a:t>
            </a:r>
            <a:r>
              <a:rPr lang="el-GR" dirty="0" smtClean="0"/>
              <a:t> Άννα                          1997</a:t>
            </a:r>
          </a:p>
          <a:p>
            <a:r>
              <a:rPr lang="el-GR" dirty="0" err="1" smtClean="0"/>
              <a:t>Σηφάκη</a:t>
            </a:r>
            <a:r>
              <a:rPr lang="el-GR" dirty="0" smtClean="0"/>
              <a:t> Δέσποινα               1998</a:t>
            </a:r>
          </a:p>
          <a:p>
            <a:r>
              <a:rPr lang="el-GR" dirty="0" err="1" smtClean="0"/>
              <a:t>Δαμδούνη</a:t>
            </a:r>
            <a:r>
              <a:rPr lang="el-GR" dirty="0" smtClean="0"/>
              <a:t> Σοφία                 1999</a:t>
            </a:r>
          </a:p>
          <a:p>
            <a:r>
              <a:rPr lang="el-GR" dirty="0" err="1" smtClean="0"/>
              <a:t>Αϊβαλιώτης</a:t>
            </a:r>
            <a:r>
              <a:rPr lang="el-GR" dirty="0" smtClean="0"/>
              <a:t> Παναγιώτης   1999</a:t>
            </a:r>
          </a:p>
          <a:p>
            <a:r>
              <a:rPr lang="el-GR" dirty="0" smtClean="0"/>
              <a:t>Βαρδάκη Γεωργία               1999</a:t>
            </a:r>
          </a:p>
          <a:p>
            <a:endParaRPr lang="el-GR" dirty="0" smtClean="0"/>
          </a:p>
          <a:p>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smtClean="0"/>
              <a:t>Ανδρουλάκη Ελένη                 1999</a:t>
            </a:r>
          </a:p>
          <a:p>
            <a:r>
              <a:rPr lang="el-GR" dirty="0" err="1" smtClean="0"/>
              <a:t>Μισαηλίδης</a:t>
            </a:r>
            <a:r>
              <a:rPr lang="el-GR" dirty="0" smtClean="0"/>
              <a:t> Αναστάσιος       1999</a:t>
            </a:r>
          </a:p>
          <a:p>
            <a:r>
              <a:rPr lang="el-GR" dirty="0" smtClean="0"/>
              <a:t>Σιδηρόπουλος Σάββας           2000</a:t>
            </a:r>
          </a:p>
          <a:p>
            <a:r>
              <a:rPr lang="el-GR" dirty="0" smtClean="0"/>
              <a:t>Θεοδωρίδου Αναστασία         2000</a:t>
            </a:r>
          </a:p>
          <a:p>
            <a:r>
              <a:rPr lang="el-GR" dirty="0" smtClean="0"/>
              <a:t>Παπαδόπουλος Αθανάσιος    2001</a:t>
            </a:r>
          </a:p>
          <a:p>
            <a:r>
              <a:rPr lang="el-GR" dirty="0" err="1" smtClean="0"/>
              <a:t>Βασιλάκος</a:t>
            </a:r>
            <a:r>
              <a:rPr lang="el-GR" dirty="0" smtClean="0"/>
              <a:t> Άγγελος                 2001</a:t>
            </a:r>
          </a:p>
          <a:p>
            <a:r>
              <a:rPr lang="el-GR" dirty="0" err="1" smtClean="0"/>
              <a:t>Βαλδούμα</a:t>
            </a:r>
            <a:r>
              <a:rPr lang="el-GR" dirty="0" smtClean="0"/>
              <a:t> Ισμήνη                    2001</a:t>
            </a:r>
          </a:p>
          <a:p>
            <a:r>
              <a:rPr lang="el-GR" dirty="0" smtClean="0"/>
              <a:t>Αθανασοπούλου Κωνσταντίνα 2001</a:t>
            </a:r>
          </a:p>
          <a:p>
            <a:r>
              <a:rPr lang="el-GR" dirty="0" err="1" smtClean="0"/>
              <a:t>Εφαρακοπούλου</a:t>
            </a:r>
            <a:r>
              <a:rPr lang="el-GR" dirty="0" smtClean="0"/>
              <a:t> Αναστασία   2001 </a:t>
            </a:r>
          </a:p>
          <a:p>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err="1" smtClean="0"/>
              <a:t>Τσάμπος</a:t>
            </a:r>
            <a:r>
              <a:rPr lang="el-GR" dirty="0" smtClean="0"/>
              <a:t> Ευάγγελος            2001</a:t>
            </a:r>
          </a:p>
          <a:p>
            <a:r>
              <a:rPr lang="el-GR" dirty="0" smtClean="0"/>
              <a:t>Ιωαννίδης Γεράσιμος           2001</a:t>
            </a:r>
          </a:p>
          <a:p>
            <a:r>
              <a:rPr lang="el-GR" dirty="0" err="1" smtClean="0"/>
              <a:t>Καραμίντζιος</a:t>
            </a:r>
            <a:r>
              <a:rPr lang="el-GR" dirty="0" smtClean="0"/>
              <a:t> Γεώργιος       2002</a:t>
            </a:r>
          </a:p>
          <a:p>
            <a:r>
              <a:rPr lang="el-GR" dirty="0" smtClean="0"/>
              <a:t>Σακελαρίου Αθανάσιος       2002</a:t>
            </a:r>
          </a:p>
          <a:p>
            <a:r>
              <a:rPr lang="el-GR" dirty="0" smtClean="0"/>
              <a:t>Χατζοπούλου Λαμπρινή      2002</a:t>
            </a:r>
          </a:p>
          <a:p>
            <a:r>
              <a:rPr lang="el-GR" dirty="0" err="1" smtClean="0"/>
              <a:t>Νεοφωτίστου</a:t>
            </a:r>
            <a:r>
              <a:rPr lang="el-GR" dirty="0" smtClean="0"/>
              <a:t> Χριστίνα       2002</a:t>
            </a:r>
          </a:p>
          <a:p>
            <a:r>
              <a:rPr lang="el-GR" dirty="0" err="1" smtClean="0"/>
              <a:t>Μαλανδράκη</a:t>
            </a:r>
            <a:r>
              <a:rPr lang="el-GR" dirty="0" smtClean="0"/>
              <a:t> Βασιλεία        2003</a:t>
            </a:r>
          </a:p>
          <a:p>
            <a:r>
              <a:rPr lang="el-GR" dirty="0" err="1" smtClean="0"/>
              <a:t>Λαβδάκη</a:t>
            </a:r>
            <a:r>
              <a:rPr lang="el-GR" dirty="0" smtClean="0"/>
              <a:t> Σταματία              2003</a:t>
            </a:r>
          </a:p>
          <a:p>
            <a:r>
              <a:rPr lang="el-GR" dirty="0" err="1" smtClean="0"/>
              <a:t>Γιαννακοπούλου</a:t>
            </a:r>
            <a:r>
              <a:rPr lang="el-GR" dirty="0" smtClean="0"/>
              <a:t> Αθανασία 2003</a:t>
            </a:r>
          </a:p>
          <a:p>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smtClean="0">
                <a:latin typeface="Calibri" pitchFamily="34" charset="0"/>
              </a:rPr>
              <a:t>ΙΔΡΥΣΗ ΤΟΥ ΣΧΟΛΕΙΟΥ</a:t>
            </a:r>
            <a:endParaRPr lang="el-GR" sz="2800" b="1" dirty="0">
              <a:latin typeface="Calibri" pitchFamily="34" charset="0"/>
            </a:endParaRPr>
          </a:p>
        </p:txBody>
      </p:sp>
      <p:sp>
        <p:nvSpPr>
          <p:cNvPr id="3" name="Θέση περιεχομένου 2"/>
          <p:cNvSpPr>
            <a:spLocks noGrp="1"/>
          </p:cNvSpPr>
          <p:nvPr>
            <p:ph sz="quarter" idx="1"/>
          </p:nvPr>
        </p:nvSpPr>
        <p:spPr/>
        <p:txBody>
          <a:bodyPr>
            <a:normAutofit fontScale="70000" lnSpcReduction="20000"/>
          </a:bodyPr>
          <a:lstStyle/>
          <a:p>
            <a:r>
              <a:rPr lang="el-GR" sz="2800" dirty="0" smtClean="0"/>
              <a:t>Το σχολείο μας ιδρύθηκε το 1840 και λειτουργεί κανονικά από το 1899.  Το σημερινό διδακτήριο χτίστηκε το 1962.</a:t>
            </a:r>
          </a:p>
          <a:p>
            <a:r>
              <a:rPr lang="el-GR" sz="2800" dirty="0" smtClean="0"/>
              <a:t>Αν  ανατρέξουμε στο  Αντίγραφο Βιβλίου Ιστορίας του Δημοτικού Σχολείου θα δούμε ότι η ιστορία του σχολείου ξεκινά από τους χρόνους της μαύρης τουρκικής σκλαβιάς.</a:t>
            </a:r>
          </a:p>
          <a:p>
            <a:r>
              <a:rPr lang="el-GR" sz="2800" dirty="0" smtClean="0"/>
              <a:t>« Ο σκοτεινός ήλιος της δουλείας μαυρίζει τας </a:t>
            </a:r>
            <a:r>
              <a:rPr lang="el-GR" sz="2800" dirty="0" err="1" smtClean="0"/>
              <a:t>ψυχάς</a:t>
            </a:r>
            <a:r>
              <a:rPr lang="el-GR" sz="2800" dirty="0" smtClean="0"/>
              <a:t> και καταστρέφει τα πάντα, τόσον εις το χωριό μας , όσον και εις </a:t>
            </a:r>
            <a:r>
              <a:rPr lang="el-GR" sz="2800" dirty="0" err="1" smtClean="0"/>
              <a:t>ολόκληρον</a:t>
            </a:r>
            <a:r>
              <a:rPr lang="el-GR" sz="2800" dirty="0" smtClean="0"/>
              <a:t> την ηρωική μεγαλόνησο. Η ζωή μας καθίσταται προβληματική διότι τα τρόφιμα σπανίζουν ή λείπουν , ως και κάθε άλλο </a:t>
            </a:r>
            <a:r>
              <a:rPr lang="el-GR" sz="2800" dirty="0" err="1" smtClean="0"/>
              <a:t>εφόδιον</a:t>
            </a:r>
            <a:r>
              <a:rPr lang="el-GR" sz="2800" dirty="0" smtClean="0"/>
              <a:t> προς την </a:t>
            </a:r>
            <a:r>
              <a:rPr lang="el-GR" sz="2800" dirty="0" err="1" smtClean="0"/>
              <a:t>ζωήν</a:t>
            </a:r>
            <a:r>
              <a:rPr lang="el-GR" sz="2800" dirty="0" smtClean="0"/>
              <a:t>.  Η ιδέα όμως των γραμμάτων , ήτις το </a:t>
            </a:r>
            <a:r>
              <a:rPr lang="el-GR" sz="2800" dirty="0" err="1" smtClean="0"/>
              <a:t>εθνικόν</a:t>
            </a:r>
            <a:r>
              <a:rPr lang="el-GR" sz="2800" dirty="0" smtClean="0"/>
              <a:t> ιδεώδες κάθε φυλής διατηρεί </a:t>
            </a:r>
            <a:r>
              <a:rPr lang="el-GR" sz="2800" dirty="0" err="1" smtClean="0"/>
              <a:t>αδιάσειστον</a:t>
            </a:r>
            <a:r>
              <a:rPr lang="el-GR" sz="2800" dirty="0" smtClean="0"/>
              <a:t> και δια τούτον τον </a:t>
            </a:r>
            <a:r>
              <a:rPr lang="el-GR" sz="2800" dirty="0" err="1" smtClean="0"/>
              <a:t>λόγον</a:t>
            </a:r>
            <a:r>
              <a:rPr lang="el-GR" sz="2800" dirty="0" smtClean="0"/>
              <a:t> </a:t>
            </a:r>
            <a:r>
              <a:rPr lang="el-GR" sz="2800" dirty="0" err="1" smtClean="0"/>
              <a:t>εχρησιμοποιήσαμεν</a:t>
            </a:r>
            <a:r>
              <a:rPr lang="el-GR" sz="2800" dirty="0" smtClean="0"/>
              <a:t> τον ιερόν </a:t>
            </a:r>
            <a:r>
              <a:rPr lang="el-GR" sz="2800" dirty="0" err="1" smtClean="0"/>
              <a:t>ναόν</a:t>
            </a:r>
            <a:r>
              <a:rPr lang="el-GR" sz="2800" dirty="0" smtClean="0"/>
              <a:t> του χωριού μας ως </a:t>
            </a:r>
            <a:r>
              <a:rPr lang="el-GR" sz="2800" dirty="0" err="1" smtClean="0"/>
              <a:t>διδακτήριον</a:t>
            </a:r>
            <a:r>
              <a:rPr lang="el-GR" sz="2800" dirty="0" smtClean="0"/>
              <a:t> των παιδιών μας.  Το ιερό τούτο προσκύνημα του Αγίου Χαραλάμπους μόλις μπορούσε να φιλοξενήσει 20 -30 μαθητές. Πολλές φορές οι Τούρκοι  κατεδίωξαν εκ της εκκλησίας τα παιδιά και τότε αναγκάσθηκαν οι χωριανοί να μεταφέρουν το σχολείο σε μία ιδιωτική , υγρή, και </a:t>
            </a:r>
            <a:r>
              <a:rPr lang="el-GR" sz="2800" dirty="0" err="1" smtClean="0"/>
              <a:t>ημισκότεινη</a:t>
            </a:r>
            <a:r>
              <a:rPr lang="el-GR" sz="2800" dirty="0" smtClean="0"/>
              <a:t> κατοικία του χωριανού μας  κ. </a:t>
            </a:r>
            <a:r>
              <a:rPr lang="el-GR" sz="2800" dirty="0" err="1" smtClean="0"/>
              <a:t>Μουρέλου</a:t>
            </a:r>
            <a:r>
              <a:rPr lang="el-GR" sz="2800" dirty="0" smtClean="0"/>
              <a:t> Κων/νου</a:t>
            </a:r>
            <a:endParaRPr lang="el-GR" sz="2800" dirty="0" smtClean="0">
              <a:latin typeface="Calibri" pitchFamily="34" charset="0"/>
            </a:endParaRPr>
          </a:p>
        </p:txBody>
      </p:sp>
    </p:spTree>
    <p:extLst>
      <p:ext uri="{BB962C8B-B14F-4D97-AF65-F5344CB8AC3E}">
        <p14:creationId xmlns="" xmlns:p14="http://schemas.microsoft.com/office/powerpoint/2010/main" val="6718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lstStyle/>
          <a:p>
            <a:r>
              <a:rPr lang="el-GR" dirty="0" err="1" smtClean="0"/>
              <a:t>Μπιόκα</a:t>
            </a:r>
            <a:r>
              <a:rPr lang="el-GR" dirty="0" smtClean="0"/>
              <a:t> Μαρία                 2003</a:t>
            </a:r>
          </a:p>
          <a:p>
            <a:r>
              <a:rPr lang="el-GR" dirty="0" err="1" smtClean="0"/>
              <a:t>Σαφέτη</a:t>
            </a:r>
            <a:r>
              <a:rPr lang="el-GR" dirty="0" smtClean="0"/>
              <a:t> Αικατερίνη         2003</a:t>
            </a:r>
          </a:p>
          <a:p>
            <a:r>
              <a:rPr lang="el-GR" dirty="0" smtClean="0"/>
              <a:t>Χαμηλοθώρη Ιωάννα     2004</a:t>
            </a:r>
          </a:p>
          <a:p>
            <a:r>
              <a:rPr lang="el-GR" dirty="0" smtClean="0"/>
              <a:t>Λίνου Γεωργία                2004</a:t>
            </a:r>
          </a:p>
          <a:p>
            <a:r>
              <a:rPr lang="el-GR" dirty="0" err="1" smtClean="0"/>
              <a:t>Κοζύρη</a:t>
            </a:r>
            <a:r>
              <a:rPr lang="el-GR" dirty="0" smtClean="0"/>
              <a:t> Αλεξία                2004</a:t>
            </a:r>
          </a:p>
          <a:p>
            <a:r>
              <a:rPr lang="el-GR" dirty="0" smtClean="0"/>
              <a:t>Νταγιαντά Άρτεμις        2004</a:t>
            </a:r>
          </a:p>
          <a:p>
            <a:r>
              <a:rPr lang="el-GR" dirty="0" err="1" smtClean="0"/>
              <a:t>Βλάχου</a:t>
            </a:r>
            <a:r>
              <a:rPr lang="el-GR" dirty="0" smtClean="0"/>
              <a:t> Ευαγγελία        2005</a:t>
            </a:r>
          </a:p>
          <a:p>
            <a:r>
              <a:rPr lang="el-GR" dirty="0" err="1" smtClean="0"/>
              <a:t>Καραναστάση</a:t>
            </a:r>
            <a:r>
              <a:rPr lang="el-GR" dirty="0" smtClean="0"/>
              <a:t> Αικατερίνη          2005</a:t>
            </a:r>
          </a:p>
          <a:p>
            <a:r>
              <a:rPr lang="el-GR" dirty="0" err="1" smtClean="0"/>
              <a:t>Μαυροδοντίδου</a:t>
            </a:r>
            <a:r>
              <a:rPr lang="el-GR" dirty="0" smtClean="0"/>
              <a:t> Αλεξάνδρα        2005</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a:xfrm>
            <a:off x="301752" y="1527048"/>
            <a:ext cx="8503920" cy="4782272"/>
          </a:xfrm>
        </p:spPr>
        <p:txBody>
          <a:bodyPr>
            <a:normAutofit lnSpcReduction="10000"/>
          </a:bodyPr>
          <a:lstStyle/>
          <a:p>
            <a:r>
              <a:rPr lang="el-GR" dirty="0" err="1" smtClean="0"/>
              <a:t>Νερατζάκη</a:t>
            </a:r>
            <a:r>
              <a:rPr lang="el-GR" dirty="0" smtClean="0"/>
              <a:t> Νίκη               2006</a:t>
            </a:r>
          </a:p>
          <a:p>
            <a:r>
              <a:rPr lang="el-GR" dirty="0" err="1" smtClean="0"/>
              <a:t>Καραφούσια</a:t>
            </a:r>
            <a:r>
              <a:rPr lang="el-GR" dirty="0" smtClean="0"/>
              <a:t> Δήμητρα     2006</a:t>
            </a:r>
          </a:p>
          <a:p>
            <a:r>
              <a:rPr lang="el-GR" dirty="0" err="1" smtClean="0"/>
              <a:t>Ρόσκα</a:t>
            </a:r>
            <a:r>
              <a:rPr lang="el-GR" dirty="0" smtClean="0"/>
              <a:t> Ελένη                      2007</a:t>
            </a:r>
          </a:p>
          <a:p>
            <a:r>
              <a:rPr lang="el-GR" dirty="0" err="1" smtClean="0"/>
              <a:t>Γωνιωτάκη</a:t>
            </a:r>
            <a:r>
              <a:rPr lang="el-GR" dirty="0" smtClean="0"/>
              <a:t> Φωτεινή          2007</a:t>
            </a:r>
          </a:p>
          <a:p>
            <a:r>
              <a:rPr lang="el-GR" dirty="0" smtClean="0"/>
              <a:t>Ηλιοπούλου Δέσποινα     2007</a:t>
            </a:r>
          </a:p>
          <a:p>
            <a:r>
              <a:rPr lang="el-GR" dirty="0" err="1" smtClean="0"/>
              <a:t>Μουσουράκη</a:t>
            </a:r>
            <a:r>
              <a:rPr lang="el-GR" dirty="0" smtClean="0"/>
              <a:t> Σοφία         2007</a:t>
            </a:r>
          </a:p>
          <a:p>
            <a:r>
              <a:rPr lang="el-GR" dirty="0" err="1" smtClean="0"/>
              <a:t>Ταλάσογλου</a:t>
            </a:r>
            <a:r>
              <a:rPr lang="el-GR" dirty="0" smtClean="0"/>
              <a:t> Περικλής     2007</a:t>
            </a:r>
          </a:p>
          <a:p>
            <a:r>
              <a:rPr lang="el-GR" dirty="0" err="1" smtClean="0"/>
              <a:t>Μουστάκη</a:t>
            </a:r>
            <a:r>
              <a:rPr lang="el-GR" dirty="0" smtClean="0"/>
              <a:t> Κυριακή         2008</a:t>
            </a:r>
          </a:p>
          <a:p>
            <a:r>
              <a:rPr lang="el-GR" dirty="0" smtClean="0"/>
              <a:t>Ρίζου Ελένη                       2008</a:t>
            </a:r>
          </a:p>
          <a:p>
            <a:r>
              <a:rPr lang="el-GR" dirty="0" err="1" smtClean="0"/>
              <a:t>Καμπάς</a:t>
            </a:r>
            <a:r>
              <a:rPr lang="el-GR" dirty="0" smtClean="0"/>
              <a:t> Θεόδωρος           2008</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ΛΕΙΤΟΥΡΓΙΚΟΤΗΤΑ ΤΟΥ ΣΧΟΛΕΙΟΥ </a:t>
            </a:r>
            <a:endParaRPr lang="el-GR" dirty="0"/>
          </a:p>
        </p:txBody>
      </p:sp>
      <p:sp>
        <p:nvSpPr>
          <p:cNvPr id="3" name="2 - Θέση περιεχομένου"/>
          <p:cNvSpPr>
            <a:spLocks noGrp="1"/>
          </p:cNvSpPr>
          <p:nvPr>
            <p:ph sz="quarter" idx="1"/>
          </p:nvPr>
        </p:nvSpPr>
        <p:spPr/>
        <p:txBody>
          <a:bodyPr/>
          <a:lstStyle/>
          <a:p>
            <a:r>
              <a:rPr lang="el-GR" dirty="0" smtClean="0"/>
              <a:t>1986 Λειτουργούσε ως 3/θεσιο</a:t>
            </a:r>
          </a:p>
          <a:p>
            <a:r>
              <a:rPr lang="el-GR" dirty="0" smtClean="0"/>
              <a:t>1988  λειτούργησε ως 4/θεσιο</a:t>
            </a:r>
          </a:p>
          <a:p>
            <a:r>
              <a:rPr lang="el-GR" dirty="0" smtClean="0"/>
              <a:t>2001 λειτούργησε ως 5/θεσιο και για πρώτη φορά δημιουργήθηκε τμήμα Ολοήμερου Προγράμματος </a:t>
            </a:r>
          </a:p>
          <a:p>
            <a:r>
              <a:rPr lang="el-GR" dirty="0" smtClean="0"/>
              <a:t>2005 προήχθη σε 6/θεσιο </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ΜΑΘΗΤΙΚΟ ΔΥΝΑΜΙΚΟ</a:t>
            </a:r>
            <a:endParaRPr lang="el-GR" dirty="0"/>
          </a:p>
        </p:txBody>
      </p:sp>
      <p:sp>
        <p:nvSpPr>
          <p:cNvPr id="3" name="2 - Θέση περιεχομένου"/>
          <p:cNvSpPr>
            <a:spLocks noGrp="1"/>
          </p:cNvSpPr>
          <p:nvPr>
            <p:ph sz="quarter" idx="1"/>
          </p:nvPr>
        </p:nvSpPr>
        <p:spPr/>
        <p:txBody>
          <a:bodyPr>
            <a:normAutofit/>
          </a:bodyPr>
          <a:lstStyle/>
          <a:p>
            <a:r>
              <a:rPr lang="el-GR" dirty="0" smtClean="0"/>
              <a:t>Τα πρώτα χρόνια ίδρυσης του σχολείου φοιτούσαν ελάχιστοι μαθητές και μόνο αγόρια. Από το 1899 και μετά άρχισαν να φοιτούν και μερικά κορίτσια.</a:t>
            </a:r>
          </a:p>
          <a:p>
            <a:r>
              <a:rPr lang="el-GR" dirty="0" smtClean="0"/>
              <a:t>Μελετώντας το αρχείο του σχολείου σχετικά με τον αριθμό των μαθητών, ο μεγαλύτερος αριθμός μαθητών καταγράφηκε τη σχολική χρονιά 1945 -1946 και ήταν 164 μαθητές- </a:t>
            </a:r>
            <a:r>
              <a:rPr lang="el-GR" dirty="0" err="1" smtClean="0"/>
              <a:t>τριες</a:t>
            </a:r>
            <a:r>
              <a:rPr lang="el-GR" dirty="0" smtClean="0"/>
              <a:t>, ενώ  ο ελάχιστος  αριθμός  τη σχολική χρονιά 1908-1909 όπου φοίτησαν μόνο 44   μαθητές- </a:t>
            </a:r>
            <a:r>
              <a:rPr lang="el-GR" dirty="0" err="1" smtClean="0"/>
              <a:t>τριες</a:t>
            </a:r>
            <a:r>
              <a:rPr lang="el-GR" dirty="0" smtClean="0"/>
              <a:t>.</a:t>
            </a:r>
          </a:p>
          <a:p>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ΜΑΘΗΤΙΚΟ ΔΥΝΑΜΙΚΟ ( 2016-2025)</a:t>
            </a:r>
            <a:endParaRPr lang="el-GR" dirty="0"/>
          </a:p>
        </p:txBody>
      </p:sp>
      <p:graphicFrame>
        <p:nvGraphicFramePr>
          <p:cNvPr id="4" name="3 - Θέση περιεχομένου"/>
          <p:cNvGraphicFramePr>
            <a:graphicFrameLocks noGrp="1"/>
          </p:cNvGraphicFramePr>
          <p:nvPr>
            <p:ph sz="quarter" idx="1"/>
          </p:nvPr>
        </p:nvGraphicFramePr>
        <p:xfrm>
          <a:off x="301625" y="1527175"/>
          <a:ext cx="8504240" cy="3708400"/>
        </p:xfrm>
        <a:graphic>
          <a:graphicData uri="http://schemas.openxmlformats.org/drawingml/2006/table">
            <a:tbl>
              <a:tblPr firstRow="1" bandRow="1">
                <a:tableStyleId>{5C22544A-7EE6-4342-B048-85BDC9FD1C3A}</a:tableStyleId>
              </a:tblPr>
              <a:tblGrid>
                <a:gridCol w="2126060"/>
                <a:gridCol w="2126060"/>
                <a:gridCol w="2126060"/>
                <a:gridCol w="2126060"/>
              </a:tblGrid>
              <a:tr h="370840">
                <a:tc>
                  <a:txBody>
                    <a:bodyPr/>
                    <a:lstStyle/>
                    <a:p>
                      <a:pPr>
                        <a:spcAft>
                          <a:spcPts val="0"/>
                        </a:spcAft>
                      </a:pPr>
                      <a:r>
                        <a:rPr lang="el-GR" sz="1100" b="1" dirty="0">
                          <a:solidFill>
                            <a:srgbClr val="FFFFFF"/>
                          </a:solidFill>
                          <a:latin typeface="Aptos Narrow"/>
                          <a:ea typeface="Calibri"/>
                          <a:cs typeface="Times New Roman"/>
                        </a:rPr>
                        <a:t>Σχολικό έτος</a:t>
                      </a:r>
                      <a:endParaRPr lang="el-GR" sz="1200" dirty="0">
                        <a:latin typeface="Times New Roman"/>
                        <a:ea typeface="Calibri"/>
                        <a:cs typeface="Times New Roman"/>
                      </a:endParaRPr>
                    </a:p>
                  </a:txBody>
                  <a:tcPr marL="0" marR="0" marT="0" marB="0" anchor="b"/>
                </a:tc>
                <a:tc>
                  <a:txBody>
                    <a:bodyPr/>
                    <a:lstStyle/>
                    <a:p>
                      <a:pPr>
                        <a:spcAft>
                          <a:spcPts val="0"/>
                        </a:spcAft>
                      </a:pPr>
                      <a:r>
                        <a:rPr lang="el-GR" sz="1100" b="1">
                          <a:solidFill>
                            <a:srgbClr val="FFFFFF"/>
                          </a:solidFill>
                          <a:latin typeface="Aptos Narrow"/>
                          <a:ea typeface="Calibri"/>
                          <a:cs typeface="Times New Roman"/>
                        </a:rPr>
                        <a:t>Αγόρια</a:t>
                      </a:r>
                      <a:endParaRPr lang="el-GR" sz="1200">
                        <a:latin typeface="Times New Roman"/>
                        <a:ea typeface="Calibri"/>
                        <a:cs typeface="Times New Roman"/>
                      </a:endParaRPr>
                    </a:p>
                  </a:txBody>
                  <a:tcPr marL="0" marR="0" marT="0" marB="0" anchor="b"/>
                </a:tc>
                <a:tc>
                  <a:txBody>
                    <a:bodyPr/>
                    <a:lstStyle/>
                    <a:p>
                      <a:pPr>
                        <a:spcAft>
                          <a:spcPts val="0"/>
                        </a:spcAft>
                      </a:pPr>
                      <a:r>
                        <a:rPr lang="el-GR" sz="1100" b="1" dirty="0">
                          <a:solidFill>
                            <a:srgbClr val="FFFFFF"/>
                          </a:solidFill>
                          <a:latin typeface="Aptos Narrow"/>
                          <a:ea typeface="Calibri"/>
                          <a:cs typeface="Times New Roman"/>
                        </a:rPr>
                        <a:t>Κορίτσια</a:t>
                      </a:r>
                      <a:endParaRPr lang="el-GR" sz="1200" dirty="0">
                        <a:latin typeface="Times New Roman"/>
                        <a:ea typeface="Calibri"/>
                        <a:cs typeface="Times New Roman"/>
                      </a:endParaRPr>
                    </a:p>
                  </a:txBody>
                  <a:tcPr marL="0" marR="0" marT="0" marB="0" anchor="b"/>
                </a:tc>
                <a:tc>
                  <a:txBody>
                    <a:bodyPr/>
                    <a:lstStyle/>
                    <a:p>
                      <a:pPr>
                        <a:spcAft>
                          <a:spcPts val="0"/>
                        </a:spcAft>
                      </a:pPr>
                      <a:r>
                        <a:rPr lang="el-GR" sz="1100" b="1" dirty="0">
                          <a:solidFill>
                            <a:srgbClr val="FFFFFF"/>
                          </a:solidFill>
                          <a:latin typeface="Aptos Narrow"/>
                          <a:ea typeface="Calibri"/>
                          <a:cs typeface="Times New Roman"/>
                        </a:rPr>
                        <a:t>Σύνολο</a:t>
                      </a:r>
                      <a:endParaRPr lang="el-GR" sz="1200" dirty="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2016-2017`</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35</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43</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78</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2017-2018</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36</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48</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84</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2018-2019</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31</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49</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80</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2019-2020</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35</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49</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84</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2020-2021</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32</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47</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79</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2021-2022</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27</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45</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72</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2022-2023</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29</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38</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67</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a:solidFill>
                            <a:srgbClr val="000000"/>
                          </a:solidFill>
                          <a:latin typeface="Aptos Narrow"/>
                          <a:ea typeface="Calibri"/>
                          <a:cs typeface="Times New Roman"/>
                        </a:rPr>
                        <a:t>2023-2024</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29</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31</a:t>
                      </a:r>
                      <a:endParaRPr lang="el-GR" sz="1200">
                        <a:latin typeface="Times New Roman"/>
                        <a:ea typeface="Calibri"/>
                        <a:cs typeface="Times New Roman"/>
                      </a:endParaRPr>
                    </a:p>
                  </a:txBody>
                  <a:tcPr marL="0" marR="0" marT="0" marB="0" anchor="b"/>
                </a:tc>
                <a:tc>
                  <a:txBody>
                    <a:bodyPr/>
                    <a:lstStyle/>
                    <a:p>
                      <a:pPr algn="r">
                        <a:spcAft>
                          <a:spcPts val="0"/>
                        </a:spcAft>
                      </a:pPr>
                      <a:r>
                        <a:rPr lang="el-GR" sz="1100">
                          <a:solidFill>
                            <a:srgbClr val="000000"/>
                          </a:solidFill>
                          <a:latin typeface="Aptos Narrow"/>
                          <a:ea typeface="Calibri"/>
                          <a:cs typeface="Times New Roman"/>
                        </a:rPr>
                        <a:t>60</a:t>
                      </a:r>
                      <a:endParaRPr lang="el-GR" sz="1200">
                        <a:latin typeface="Times New Roman"/>
                        <a:ea typeface="Calibri"/>
                        <a:cs typeface="Times New Roman"/>
                      </a:endParaRPr>
                    </a:p>
                  </a:txBody>
                  <a:tcPr marL="0" marR="0" marT="0" marB="0" anchor="b"/>
                </a:tc>
              </a:tr>
              <a:tr h="370840">
                <a:tc>
                  <a:txBody>
                    <a:bodyPr/>
                    <a:lstStyle/>
                    <a:p>
                      <a:pPr>
                        <a:spcAft>
                          <a:spcPts val="0"/>
                        </a:spcAft>
                      </a:pPr>
                      <a:r>
                        <a:rPr lang="el-GR" sz="1100" dirty="0">
                          <a:solidFill>
                            <a:srgbClr val="000000"/>
                          </a:solidFill>
                          <a:latin typeface="Aptos Narrow"/>
                          <a:ea typeface="Calibri"/>
                          <a:cs typeface="Times New Roman"/>
                        </a:rPr>
                        <a:t>2024-2025</a:t>
                      </a:r>
                      <a:endParaRPr lang="el-GR" sz="1200" dirty="0">
                        <a:latin typeface="Times New Roman"/>
                        <a:ea typeface="Calibri"/>
                        <a:cs typeface="Times New Roman"/>
                      </a:endParaRPr>
                    </a:p>
                  </a:txBody>
                  <a:tcPr marL="0" marR="0" marT="0" marB="0" anchor="b"/>
                </a:tc>
                <a:tc>
                  <a:txBody>
                    <a:bodyPr/>
                    <a:lstStyle/>
                    <a:p>
                      <a:pPr algn="r">
                        <a:spcAft>
                          <a:spcPts val="0"/>
                        </a:spcAft>
                      </a:pPr>
                      <a:r>
                        <a:rPr lang="el-GR" sz="1100" dirty="0">
                          <a:solidFill>
                            <a:srgbClr val="000000"/>
                          </a:solidFill>
                          <a:latin typeface="Aptos Narrow"/>
                          <a:ea typeface="Calibri"/>
                          <a:cs typeface="Times New Roman"/>
                        </a:rPr>
                        <a:t>30</a:t>
                      </a:r>
                      <a:endParaRPr lang="el-GR" sz="1200" dirty="0">
                        <a:latin typeface="Times New Roman"/>
                        <a:ea typeface="Calibri"/>
                        <a:cs typeface="Times New Roman"/>
                      </a:endParaRPr>
                    </a:p>
                  </a:txBody>
                  <a:tcPr marL="0" marR="0" marT="0" marB="0" anchor="b"/>
                </a:tc>
                <a:tc>
                  <a:txBody>
                    <a:bodyPr/>
                    <a:lstStyle/>
                    <a:p>
                      <a:pPr algn="r">
                        <a:spcAft>
                          <a:spcPts val="0"/>
                        </a:spcAft>
                      </a:pPr>
                      <a:r>
                        <a:rPr lang="el-GR" sz="1100" dirty="0">
                          <a:solidFill>
                            <a:srgbClr val="000000"/>
                          </a:solidFill>
                          <a:latin typeface="Aptos Narrow"/>
                          <a:ea typeface="Calibri"/>
                          <a:cs typeface="Times New Roman"/>
                        </a:rPr>
                        <a:t>29</a:t>
                      </a:r>
                      <a:endParaRPr lang="el-GR" sz="1200" dirty="0">
                        <a:latin typeface="Times New Roman"/>
                        <a:ea typeface="Calibri"/>
                        <a:cs typeface="Times New Roman"/>
                      </a:endParaRPr>
                    </a:p>
                  </a:txBody>
                  <a:tcPr marL="0" marR="0" marT="0" marB="0" anchor="b"/>
                </a:tc>
                <a:tc>
                  <a:txBody>
                    <a:bodyPr/>
                    <a:lstStyle/>
                    <a:p>
                      <a:pPr algn="r">
                        <a:spcAft>
                          <a:spcPts val="0"/>
                        </a:spcAft>
                      </a:pPr>
                      <a:r>
                        <a:rPr lang="el-GR" sz="1100" dirty="0">
                          <a:solidFill>
                            <a:srgbClr val="000000"/>
                          </a:solidFill>
                          <a:latin typeface="Aptos Narrow"/>
                          <a:ea typeface="Calibri"/>
                          <a:cs typeface="Times New Roman"/>
                        </a:rPr>
                        <a:t>59</a:t>
                      </a:r>
                      <a:endParaRPr lang="el-GR" sz="1200" dirty="0">
                        <a:latin typeface="Times New Roman"/>
                        <a:ea typeface="Calibri"/>
                        <a:cs typeface="Times New Roman"/>
                      </a:endParaRPr>
                    </a:p>
                  </a:txBody>
                  <a:tcPr marL="0" marR="0" marT="0" marB="0" anchor="b"/>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ΡΑΒΔΟΓΡΑΜΜΑ ΑΠΟΤΥΠΩΣΗΣ ΜΑΘΗΤΩΝ</a:t>
            </a:r>
            <a:endParaRPr lang="el-GR" dirty="0"/>
          </a:p>
        </p:txBody>
      </p:sp>
      <p:sp>
        <p:nvSpPr>
          <p:cNvPr id="3" name="2 - Θέση περιεχομένου"/>
          <p:cNvSpPr>
            <a:spLocks noGrp="1"/>
          </p:cNvSpPr>
          <p:nvPr>
            <p:ph sz="quarter" idx="1"/>
          </p:nvPr>
        </p:nvSpPr>
        <p:spPr/>
        <p:txBody>
          <a:bodyPr/>
          <a:lstStyle/>
          <a:p>
            <a:endParaRPr lang="el-GR"/>
          </a:p>
        </p:txBody>
      </p:sp>
      <p:pic>
        <p:nvPicPr>
          <p:cNvPr id="1026" name="Picture 2" descr="image.png"/>
          <p:cNvPicPr>
            <a:picLocks noChangeAspect="1" noChangeArrowheads="1"/>
          </p:cNvPicPr>
          <p:nvPr/>
        </p:nvPicPr>
        <p:blipFill>
          <a:blip r:embed="rId2" cstate="print"/>
          <a:srcRect/>
          <a:stretch>
            <a:fillRect/>
          </a:stretch>
        </p:blipFill>
        <p:spPr bwMode="auto">
          <a:xfrm>
            <a:off x="611559" y="1597446"/>
            <a:ext cx="7354975" cy="44238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ΕΡΩΤΗΜΑΤΟΛΟΓΙΟ</a:t>
            </a:r>
            <a:endParaRPr lang="el-GR" dirty="0"/>
          </a:p>
        </p:txBody>
      </p:sp>
      <p:sp>
        <p:nvSpPr>
          <p:cNvPr id="3" name="2 - Θέση περιεχομένου"/>
          <p:cNvSpPr>
            <a:spLocks noGrp="1"/>
          </p:cNvSpPr>
          <p:nvPr>
            <p:ph sz="quarter" idx="1"/>
          </p:nvPr>
        </p:nvSpPr>
        <p:spPr/>
        <p:txBody>
          <a:bodyPr>
            <a:normAutofit fontScale="55000" lnSpcReduction="20000"/>
          </a:bodyPr>
          <a:lstStyle/>
          <a:p>
            <a:r>
              <a:rPr lang="el-GR" b="1" dirty="0" smtClean="0"/>
              <a:t>ΕΡΩΤΗΜΑΤΟΛΟΓΙΟ</a:t>
            </a:r>
            <a:endParaRPr lang="el-GR" dirty="0" smtClean="0"/>
          </a:p>
          <a:p>
            <a:r>
              <a:rPr lang="el-GR" i="1" dirty="0" smtClean="0"/>
              <a:t>Το παρόν ερωτηματολόγιο απευθύνεται σε αποφοίτους του Δημοτικού Σχολείου Καλού Χωριού. Στόχος του είναι να συλλέξει πληροφορίες σχετικές με την ιστορία του σχολείου. Το ερωτηματολόγιο είναι ανώνυμο και εμπιστευτικό και δεν καταχωρούνται προσωπικά στοιχεία. Παρακαλούμε θερμά για τη συμπλήρωση του αποκλειστικά από αποφοίτους του συγκεκριμένου σχολείου και ευχαριστούμε για τον χρόνο σας! </a:t>
            </a:r>
            <a:endParaRPr lang="el-GR" dirty="0" smtClean="0"/>
          </a:p>
          <a:p>
            <a:r>
              <a:rPr lang="el-GR" b="1" dirty="0" smtClean="0"/>
              <a:t>Φύλο:</a:t>
            </a:r>
            <a:r>
              <a:rPr lang="el-GR" i="1" dirty="0" smtClean="0"/>
              <a:t>   Γυναίκα                     Άντρας </a:t>
            </a:r>
            <a:endParaRPr lang="el-GR" dirty="0" smtClean="0"/>
          </a:p>
          <a:p>
            <a:r>
              <a:rPr lang="el-GR" dirty="0" smtClean="0"/>
              <a:t> </a:t>
            </a:r>
          </a:p>
          <a:p>
            <a:pPr lvl="0"/>
            <a:r>
              <a:rPr lang="el-GR" dirty="0" smtClean="0"/>
              <a:t>Ποια χρονική περίοδο φοιτήσατε στο σχολείο του Καλού Χωριού;</a:t>
            </a:r>
          </a:p>
          <a:p>
            <a:r>
              <a:rPr lang="el-GR" dirty="0" smtClean="0"/>
              <a:t>…………………………………………………………………………………………………...</a:t>
            </a:r>
          </a:p>
          <a:p>
            <a:pPr lvl="0"/>
            <a:r>
              <a:rPr lang="el-GR" dirty="0" smtClean="0"/>
              <a:t>Που βρισκόταν  το σχολείο;</a:t>
            </a:r>
          </a:p>
          <a:p>
            <a:r>
              <a:rPr lang="el-GR" dirty="0" smtClean="0"/>
              <a:t>……………………………………………………………………………………………………………………………………………………………………………………………………</a:t>
            </a:r>
          </a:p>
          <a:p>
            <a:pPr lvl="0"/>
            <a:r>
              <a:rPr lang="el-GR" dirty="0" smtClean="0"/>
              <a:t>Πόσες ώρες διαρκούσαν τα μαθήματα και πόσα διαλείμματα είχατε;</a:t>
            </a:r>
          </a:p>
          <a:p>
            <a:r>
              <a:rPr lang="el-GR" dirty="0" smtClean="0"/>
              <a:t>…………………………………………………………………………………………………………………………………………</a:t>
            </a:r>
          </a:p>
          <a:p>
            <a:pPr lvl="0"/>
            <a:r>
              <a:rPr lang="el-GR" dirty="0" smtClean="0"/>
              <a:t>Υπήρχε σχολική στολή ή συγκεκριμένος ενδυματολογικός κώδικας;</a:t>
            </a:r>
          </a:p>
          <a:p>
            <a:r>
              <a:rPr lang="el-GR" dirty="0" smtClean="0"/>
              <a:t>             Ναι </a:t>
            </a:r>
          </a:p>
          <a:p>
            <a:r>
              <a:rPr lang="el-GR" dirty="0" smtClean="0"/>
              <a:t>             Όχι </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85000" lnSpcReduction="10000"/>
          </a:bodyPr>
          <a:lstStyle/>
          <a:p>
            <a:pPr lvl="0"/>
            <a:r>
              <a:rPr lang="el-GR" dirty="0" smtClean="0"/>
              <a:t>Ποια ήταν τα βασικά μαθήματα που διδασκόσασταν;</a:t>
            </a:r>
          </a:p>
          <a:p>
            <a:r>
              <a:rPr lang="el-GR" dirty="0" smtClean="0"/>
              <a:t>…………………………………………………………………………………………………</a:t>
            </a:r>
          </a:p>
          <a:p>
            <a:pPr lvl="0"/>
            <a:r>
              <a:rPr lang="el-GR" dirty="0" smtClean="0"/>
              <a:t>Θυμάστε κάποιο αγαπημένο σας μάθημα ή δάσκαλο/δασκάλα;</a:t>
            </a:r>
          </a:p>
          <a:p>
            <a:r>
              <a:rPr lang="el-GR" dirty="0" smtClean="0"/>
              <a:t>………………………………………………………………………………………</a:t>
            </a:r>
          </a:p>
          <a:p>
            <a:pPr lvl="0"/>
            <a:r>
              <a:rPr lang="el-GR" dirty="0" smtClean="0"/>
              <a:t>Υπήρχαν αυστηροί δάσκαλοι; Υπήρχαν τιμωρίες;</a:t>
            </a:r>
          </a:p>
          <a:p>
            <a:r>
              <a:rPr lang="el-GR" dirty="0" smtClean="0"/>
              <a:t>            Ναι</a:t>
            </a:r>
          </a:p>
          <a:p>
            <a:r>
              <a:rPr lang="el-GR" dirty="0" smtClean="0"/>
              <a:t>            Όχι </a:t>
            </a:r>
          </a:p>
          <a:p>
            <a:r>
              <a:rPr lang="el-GR" dirty="0" smtClean="0"/>
              <a:t>Αν ναι τι είδους τιμωρίες; ………………………………………………………………………………………</a:t>
            </a:r>
          </a:p>
          <a:p>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55000" lnSpcReduction="20000"/>
          </a:bodyPr>
          <a:lstStyle/>
          <a:p>
            <a:pPr lvl="0"/>
            <a:r>
              <a:rPr lang="el-GR" dirty="0" smtClean="0"/>
              <a:t>Πώς ήταν οι αίθουσες διδασκαλίας; Είχατε θέρμανση και ηλεκτρικό ρεύμα;</a:t>
            </a:r>
          </a:p>
          <a:p>
            <a:r>
              <a:rPr lang="el-GR" dirty="0" smtClean="0"/>
              <a:t>…………………………………………………………………………………………………</a:t>
            </a:r>
          </a:p>
          <a:p>
            <a:pPr lvl="0"/>
            <a:r>
              <a:rPr lang="el-GR" dirty="0" smtClean="0"/>
              <a:t>Υπήρχε αυλή για παιχνίδι; </a:t>
            </a:r>
          </a:p>
          <a:p>
            <a:r>
              <a:rPr lang="el-GR" dirty="0" smtClean="0"/>
              <a:t>           Ναι </a:t>
            </a:r>
          </a:p>
          <a:p>
            <a:r>
              <a:rPr lang="el-GR" dirty="0" smtClean="0"/>
              <a:t>           Όχι </a:t>
            </a:r>
          </a:p>
          <a:p>
            <a:r>
              <a:rPr lang="el-GR" dirty="0" smtClean="0"/>
              <a:t> </a:t>
            </a:r>
          </a:p>
          <a:p>
            <a:pPr lvl="0"/>
            <a:r>
              <a:rPr lang="el-GR" dirty="0" smtClean="0"/>
              <a:t>Τι παιχνίδια παίζατε στα διαλείμματα;</a:t>
            </a:r>
          </a:p>
          <a:p>
            <a:r>
              <a:rPr lang="el-GR" dirty="0" smtClean="0"/>
              <a:t>……………………………………………………………………………………………………………</a:t>
            </a:r>
          </a:p>
          <a:p>
            <a:pPr lvl="0"/>
            <a:r>
              <a:rPr lang="el-GR" dirty="0" smtClean="0"/>
              <a:t>Πώς ήταν η συνεργασία των γονέων με το σχολείο;</a:t>
            </a:r>
          </a:p>
          <a:p>
            <a:r>
              <a:rPr lang="el-GR" dirty="0" smtClean="0"/>
              <a:t>…………………………………………………………………………………………………</a:t>
            </a:r>
          </a:p>
          <a:p>
            <a:pPr lvl="0"/>
            <a:r>
              <a:rPr lang="el-GR" dirty="0" smtClean="0"/>
              <a:t>Πώς νομίζετε ότι έχει αλλάξει η εκπαίδευση από τότε μέχρι σήμερα;</a:t>
            </a:r>
          </a:p>
          <a:p>
            <a:r>
              <a:rPr lang="el-GR" dirty="0" smtClean="0"/>
              <a:t>…………………………………………………………………………………………………………………………………………………………………</a:t>
            </a:r>
          </a:p>
          <a:p>
            <a:pPr lvl="0"/>
            <a:r>
              <a:rPr lang="el-GR" dirty="0" smtClean="0"/>
              <a:t>Αν μπορούσατε να γυρίσετε πίσω, τι θα αλλάζατε και τι θα κρατούσατε ίδιο;</a:t>
            </a:r>
          </a:p>
          <a:p>
            <a:r>
              <a:rPr lang="el-GR" dirty="0" smtClean="0"/>
              <a:t>………………………………………………………………………………………………………………………………………………………………</a:t>
            </a:r>
          </a:p>
          <a:p>
            <a:pPr lvl="0"/>
            <a:r>
              <a:rPr lang="el-GR" dirty="0" smtClean="0"/>
              <a:t>Ποια είναι η πιο όμορφη ή η πιο έντονη ανάμνηση που έχετε από το σχολείο σας;</a:t>
            </a:r>
          </a:p>
          <a:p>
            <a:r>
              <a:rPr lang="el-GR" dirty="0" smtClean="0"/>
              <a:t>…………………………………………………………………………………………………………………………………………</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ΣΥΜΠΕΡΑΣΜΑΤΑ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r>
              <a:rPr lang="el-GR" dirty="0" smtClean="0"/>
              <a:t>Μέσα από τις αφηγήσεις και τις αναμνήσεις που συλλέξαμε, ξεδιπλώθηκε μπροστά μας μια εικόνα του σχολείου του παρελθόντος, γνώριμη αλλά και διαφορετική. Το σχολείο βρισκόταν στην ίδια τοποθεσία όπου βρίσκεται και σήμερα, στηρίζοντας τις μαθητικές γενιές του τόπου με σταθερότητα και συνέχεια.</a:t>
            </a:r>
          </a:p>
          <a:p>
            <a:r>
              <a:rPr lang="el-GR" dirty="0" smtClean="0"/>
              <a:t>Η διάρκεια των μαθημάτων τότε ήταν ίδια με αυτή του σήμερα, όμως η πειθαρχία είχε εντελώς διαφορετικό χαρακτήρα. Όταν ένας μαθητής δε συμμορφωνόταν, έμενε στο σχολείο ολόκληρη την ημέρα, ως τιμωρία. Μια από τις πιο αυστηρές ποινές, που μνημονεύτηκε, ήταν το λεγόμενο «ξύλο» ή αλλιώς η «νηστεία», μια πρακτική που σήμερα μοιάζει μακρινή και ξένη.</a:t>
            </a:r>
          </a:p>
          <a:p>
            <a:r>
              <a:rPr lang="el-GR" dirty="0" smtClean="0"/>
              <a:t>Η ενδυμασία των μαθητών ήταν συγκεκριμένη – υπήρχε σχολική στολή, στοιχείο που πρόσδιδε ένα αίσθημα ομοιομορφίας και πειθαρχίας. Όσο για το περιεχόμενο των μαθημάτων, παρέμεινε σε γενικές γραμμές ίδιο, με τη διαφορά πως τότε δεν διδάσκονταν ξένες γλώσσες, στοιχείο που προστέθηκε αργότερα με την εξέλιξη των αναλυτικών προγραμμάτων.</a:t>
            </a:r>
          </a:p>
          <a:p>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smtClean="0">
                <a:latin typeface="Calibri" pitchFamily="34" charset="0"/>
              </a:rPr>
              <a:t>ΛΕΙΤΟΥΡΓΙΑ ΣΧΟΛΕΙΟΥ</a:t>
            </a:r>
            <a:endParaRPr lang="el-GR" sz="2800" b="1" dirty="0">
              <a:latin typeface="Calibri" pitchFamily="34" charset="0"/>
            </a:endParaRPr>
          </a:p>
        </p:txBody>
      </p:sp>
      <p:sp>
        <p:nvSpPr>
          <p:cNvPr id="3" name="Θέση περιεχομένου 2"/>
          <p:cNvSpPr>
            <a:spLocks noGrp="1"/>
          </p:cNvSpPr>
          <p:nvPr>
            <p:ph sz="quarter" idx="1"/>
          </p:nvPr>
        </p:nvSpPr>
        <p:spPr/>
        <p:txBody>
          <a:bodyPr>
            <a:normAutofit fontScale="92500" lnSpcReduction="20000"/>
          </a:bodyPr>
          <a:lstStyle/>
          <a:p>
            <a:r>
              <a:rPr lang="el-GR" sz="2800" dirty="0" smtClean="0"/>
              <a:t>Αργότερα επιλέχθηκε από τους αρμόδιους ένας χώρος για την </a:t>
            </a:r>
            <a:r>
              <a:rPr lang="el-GR" sz="2800" dirty="0" err="1" smtClean="0"/>
              <a:t>ανέργεση</a:t>
            </a:r>
            <a:r>
              <a:rPr lang="el-GR" sz="2800" dirty="0" smtClean="0"/>
              <a:t> του διδακτηρίου , άνωθεν του ναού, κτήμα του Νικολάου </a:t>
            </a:r>
            <a:r>
              <a:rPr lang="el-GR" sz="2800" dirty="0" err="1" smtClean="0"/>
              <a:t>Τζιράκη</a:t>
            </a:r>
            <a:r>
              <a:rPr lang="el-GR" sz="2800" dirty="0" smtClean="0"/>
              <a:t>. Αυτός από αγάπη και φλόγα προς την πρόοδο και την παιδεία δώρισε το οικόπεδο τούτο, όπου βρίσκεται το σημερινό διδακτήριο.</a:t>
            </a:r>
          </a:p>
          <a:p>
            <a:r>
              <a:rPr lang="el-GR" sz="2800" dirty="0" smtClean="0"/>
              <a:t>Με τη βοήθεια των Σχολικών Εφόρων,  των ενοριτών, με προσωπική εργασία των κατοίκων και με τη βοήθεια της κοινότητας  κατασκευάστηκε το πρώτο διδακτήριο κατά το έτος 1886. Ήταν πρόχειρο, άρρυθμο, άνευ σχεδίου , μία επιμήκης αίθουσα , στη μέση χωρισμένη με ένα ξύλινο παραβάν. Η στέγη του ήταν κεραμοσκεπής. </a:t>
            </a:r>
          </a:p>
          <a:p>
            <a:pPr>
              <a:lnSpc>
                <a:spcPct val="200000"/>
              </a:lnSpc>
            </a:pPr>
            <a:endParaRPr lang="el-GR" sz="2800" dirty="0">
              <a:latin typeface="Calibri" pitchFamily="34" charset="0"/>
            </a:endParaRPr>
          </a:p>
        </p:txBody>
      </p:sp>
    </p:spTree>
    <p:extLst>
      <p:ext uri="{BB962C8B-B14F-4D97-AF65-F5344CB8AC3E}">
        <p14:creationId xmlns="" xmlns:p14="http://schemas.microsoft.com/office/powerpoint/2010/main" val="1898332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77500" lnSpcReduction="20000"/>
          </a:bodyPr>
          <a:lstStyle/>
          <a:p>
            <a:r>
              <a:rPr lang="el-GR" dirty="0" smtClean="0"/>
              <a:t>Οι δάσκαλοι της εποχής διακρίνονταν για τη μεγάλη τους αυστηρότητα. Οι τιμωρίες περιλάμβαναν, μεταξύ άλλων, να στέκεται ο μαθητής όρθιος κοιτώντας τον τοίχο ή ακόμη και να στέκεται με το ένα πόδι ακουμπισμένο στον τοίχο – πρακτικές αυστηρές, μα τότε αποδεκτές.</a:t>
            </a:r>
          </a:p>
          <a:p>
            <a:r>
              <a:rPr lang="el-GR" dirty="0" smtClean="0"/>
              <a:t>Οι αίθουσες διδασκαλίας, ως προς τη δομή τους, δεν διέφεραν σημαντικά από τις σημερινές. Ωστόσο, ο τεχνολογικός εξοπλισμός απουσίαζε παντελώς. Η διδασκαλία γινόταν με κιμωλία και μαυροπίνακα. Σε παλαιότερες ακόμη εποχές, υπήρχε αναφορά ότι το σχολείο δεν διέθετε ηλεκτρικό ρεύμα, ενώ για τη θέρμανση χρησιμοποιούσαν </a:t>
            </a:r>
            <a:r>
              <a:rPr lang="el-GR" dirty="0" err="1" smtClean="0"/>
              <a:t>ξυλόσομπες</a:t>
            </a:r>
            <a:r>
              <a:rPr lang="el-GR" dirty="0" smtClean="0"/>
              <a:t>, προσδίδοντας μια ξεχωριστή, σχεδόν νοσταλγική, εικόνα στην καθημερινότητα των μαθητών.</a:t>
            </a:r>
          </a:p>
          <a:p>
            <a:r>
              <a:rPr lang="el-GR" dirty="0" smtClean="0"/>
              <a:t>Παρά τις δυσκολίες, υπήρχαν αυλές όπου τα παιδιά μπορούσαν να παίξουν. Τα παιχνίδια τους περιλάμβαναν το σχοινάκι, τις </a:t>
            </a:r>
            <a:r>
              <a:rPr lang="el-GR" dirty="0" err="1" smtClean="0"/>
              <a:t>αλεκατρίδες</a:t>
            </a:r>
            <a:r>
              <a:rPr lang="el-GR" dirty="0" smtClean="0"/>
              <a:t>, το κυνηγητό και παιχνίδια με μπάλες όπως το ποδόσφαιρο – στιγμές χαράς και ελευθερίας ανάμεσα στα μαθήματα</a:t>
            </a:r>
            <a:endParaRPr lang="el-G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62500" lnSpcReduction="20000"/>
          </a:bodyPr>
          <a:lstStyle/>
          <a:p>
            <a:r>
              <a:rPr lang="el-GR" dirty="0" smtClean="0"/>
              <a:t>Ιδιαίτερη έμφαση δόθηκε στη σχέση σχολείου και οικογένειας. Οι γονείς επένδυαν στη μόρφωση των παιδιών τους και διατηρούσαν θετική και στενή συνεργασία με τους εκπαιδευτικούς. Σε περιπτώσεις που ένας μαθητής δεν είχε μελετήσει, ήταν υποχρεωμένος την επόμενη ημέρα να προσέλθει στο σχολείο συνοδευόμενος από τον κηδεμόνα του – ένα μέτρο που υπογράμμιζε την κοινή ευθύνη σχολείου και οικογένειας.</a:t>
            </a:r>
          </a:p>
          <a:p>
            <a:r>
              <a:rPr lang="el-GR" dirty="0" smtClean="0"/>
              <a:t>Αξιοσημείωτο είναι πως οι συμμετέχοντες επισήμαναν ότι, σε σύγκριση με σήμερα, τότε τα πράγματα ήταν πιο αυστηρά. Επίσης, έχει σημειωθεί προσθήκη νέων διδακτικών βιβλίων, στοιχείο που φανερώνει τη φυσική εξέλιξη της εκπαιδευτικής διαδικασίας.</a:t>
            </a:r>
          </a:p>
          <a:p>
            <a:r>
              <a:rPr lang="el-GR" dirty="0" smtClean="0"/>
              <a:t>Στην ερώτηση για το τι θα κρατούσαν και τι θα άλλαζαν αναφέρθηκε ότι νοστάλγησαν τα ανέμελα παιχνίδια στην αυλή.</a:t>
            </a:r>
          </a:p>
          <a:p>
            <a:r>
              <a:rPr lang="el-GR" dirty="0" smtClean="0"/>
              <a:t>Τέλος, οι πιο ζωντανές αναμνήσεις που ξεχώρισαν ήταν οι όμορφες σχολικές εκδρομές – στιγμές γεμάτες γέλιο, παρέα και ανεμελιά που έμειναν ανεξίτηλες στη μνήμη όσων τις έζησαν.</a:t>
            </a:r>
          </a:p>
          <a:p>
            <a:r>
              <a:rPr lang="el-GR" dirty="0" smtClean="0"/>
              <a:t>Αναμφίβολα, το σχολείο του χθες κουβαλάει μέσα του αυστηρότητα, απλότητα, αλλά και αξίες που παραμένουν ζωντανές. Η σύνδεση του παλιού με το καινούργιο μας προσκαλεί να κρατήσουμε τα καλύτερα από κάθε εποχή και να χτίσουμε ένα μέλλον που σέβεται το παρελθόν.</a:t>
            </a:r>
          </a:p>
          <a:p>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ΕΚΠΑΙΔΕΥΤΙΚΟΙ ΣΧΟΛΕΙΟΥ 1989</a:t>
            </a:r>
            <a:endParaRPr lang="el-G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863080" y="1556792"/>
            <a:ext cx="7741368"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1752" y="228600"/>
            <a:ext cx="8534400" cy="968152"/>
          </a:xfrm>
        </p:spPr>
        <p:txBody>
          <a:bodyPr>
            <a:normAutofit fontScale="90000"/>
          </a:bodyPr>
          <a:lstStyle/>
          <a:p>
            <a:r>
              <a:rPr lang="el-GR" dirty="0" smtClean="0"/>
              <a:t>ΔΙΑΔΗΛΩΣΗ ΜΑΘΗΤΩΝ ΓΙΑ ΚΑΘΑΡΟΥΣ ΔΡΟΜΟΥΣ 1987</a:t>
            </a:r>
            <a:endParaRPr lang="el-G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539552" y="1527175"/>
            <a:ext cx="8064896"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ΝΗΠΙΑΓΩΓΕΙΟ ΚΑΛΟΥ ΧΩΡΙΟΥ 1969</a:t>
            </a:r>
            <a:endParaRPr lang="el-GR" dirty="0"/>
          </a:p>
        </p:txBody>
      </p:sp>
      <p:pic>
        <p:nvPicPr>
          <p:cNvPr id="4" name="3 - Θέση περιεχομένου" descr="c7a76fb8-7270-4f63-a0d7-b7c61c62958e.jfif"/>
          <p:cNvPicPr>
            <a:picLocks noGrp="1" noChangeAspect="1"/>
          </p:cNvPicPr>
          <p:nvPr>
            <p:ph sz="quarter" idx="1"/>
          </p:nvPr>
        </p:nvPicPr>
        <p:blipFill>
          <a:blip r:embed="rId2" cstate="print"/>
          <a:stretch>
            <a:fillRect/>
          </a:stretch>
        </p:blipFill>
        <p:spPr>
          <a:xfrm>
            <a:off x="467544" y="1527174"/>
            <a:ext cx="8136904" cy="478214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Α-Β ΔΗΜΟΤΙΚΟΥ 1970</a:t>
            </a:r>
            <a:endParaRPr lang="el-GR" dirty="0"/>
          </a:p>
        </p:txBody>
      </p:sp>
      <p:pic>
        <p:nvPicPr>
          <p:cNvPr id="4" name="3 - Θέση περιεχομένου" descr="01c0f0c8-7a75-4a96-b589-8bd4a69738b1.jfif"/>
          <p:cNvPicPr>
            <a:picLocks noGrp="1" noChangeAspect="1"/>
          </p:cNvPicPr>
          <p:nvPr>
            <p:ph sz="quarter" idx="1"/>
          </p:nvPr>
        </p:nvPicPr>
        <p:blipFill>
          <a:blip r:embed="rId2" cstate="print"/>
          <a:stretch>
            <a:fillRect/>
          </a:stretch>
        </p:blipFill>
        <p:spPr>
          <a:xfrm>
            <a:off x="611560" y="1527174"/>
            <a:ext cx="7920880" cy="471013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Γ-Δ  ΔΗΜΟΤΙΚΟΥ 1973</a:t>
            </a:r>
            <a:endParaRPr lang="el-GR" dirty="0"/>
          </a:p>
        </p:txBody>
      </p:sp>
      <p:pic>
        <p:nvPicPr>
          <p:cNvPr id="4" name="3 - Θέση περιεχομένου" descr="24d434b7-0f48-484c-b15c-d5f18afe9811.jfif"/>
          <p:cNvPicPr>
            <a:picLocks noGrp="1" noChangeAspect="1"/>
          </p:cNvPicPr>
          <p:nvPr>
            <p:ph sz="quarter" idx="1"/>
          </p:nvPr>
        </p:nvPicPr>
        <p:blipFill>
          <a:blip r:embed="rId2" cstate="print"/>
          <a:stretch>
            <a:fillRect/>
          </a:stretch>
        </p:blipFill>
        <p:spPr>
          <a:xfrm>
            <a:off x="467544" y="1527175"/>
            <a:ext cx="8136904" cy="4572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 ΣΤ  1976</a:t>
            </a:r>
            <a:endParaRPr lang="el-GR" dirty="0"/>
          </a:p>
        </p:txBody>
      </p:sp>
      <p:pic>
        <p:nvPicPr>
          <p:cNvPr id="4" name="3 - Θέση περιεχομένου" descr="80b5c7a6-4165-4767-be82-6090d1ddbe12.jfif"/>
          <p:cNvPicPr>
            <a:picLocks noGrp="1" noChangeAspect="1"/>
          </p:cNvPicPr>
          <p:nvPr>
            <p:ph sz="quarter" idx="1"/>
          </p:nvPr>
        </p:nvPicPr>
        <p:blipFill>
          <a:blip r:embed="rId2" cstate="print"/>
          <a:stretch>
            <a:fillRect/>
          </a:stretch>
        </p:blipFill>
        <p:spPr>
          <a:xfrm>
            <a:off x="1264535" y="1527175"/>
            <a:ext cx="6578417" cy="4572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ΤΑΞΕΙΣ Γ΄- Δ΄- 1990-1991</a:t>
            </a:r>
            <a:endParaRPr lang="el-GR" dirty="0"/>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251520" y="1527175"/>
            <a:ext cx="864096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ΤΑΞΗ Δ΄1991-1992</a:t>
            </a:r>
            <a:endParaRPr lang="el-G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539552" y="1527175"/>
            <a:ext cx="7776864"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smtClean="0">
                <a:latin typeface="Calibri" pitchFamily="34" charset="0"/>
              </a:rPr>
              <a:t>ΛΕΙΤΟΥΡΓΙΑ  ΣΧΟΛΕΙΟΥ</a:t>
            </a:r>
            <a:endParaRPr lang="el-GR" sz="2800" b="1" dirty="0">
              <a:latin typeface="Calibri" pitchFamily="34" charset="0"/>
            </a:endParaRPr>
          </a:p>
        </p:txBody>
      </p:sp>
      <p:sp>
        <p:nvSpPr>
          <p:cNvPr id="3" name="Θέση περιεχομένου 2"/>
          <p:cNvSpPr>
            <a:spLocks noGrp="1"/>
          </p:cNvSpPr>
          <p:nvPr>
            <p:ph sz="quarter" idx="1"/>
          </p:nvPr>
        </p:nvSpPr>
        <p:spPr/>
        <p:txBody>
          <a:bodyPr>
            <a:normAutofit fontScale="62500" lnSpcReduction="20000"/>
          </a:bodyPr>
          <a:lstStyle/>
          <a:p>
            <a:r>
              <a:rPr lang="el-GR" sz="2800" dirty="0" smtClean="0"/>
              <a:t>Κατά το έτος 1939 ο αριθμός των φοιτώντων μαθητών αυξήθηκε και παρέστη η ανάγκη να ανεγερθεί νέο κτίριο , σύγχρονο και σύμφωνα με τις απαιτήσεις της υγιεινής και της παιδαγωγικής επιστήμης.  Η ιδέα αυτή ήταν του κ. Χαράλαμπου </a:t>
            </a:r>
            <a:r>
              <a:rPr lang="el-GR" sz="2800" dirty="0" err="1" smtClean="0"/>
              <a:t>Ρεστάκη</a:t>
            </a:r>
            <a:r>
              <a:rPr lang="el-GR" sz="2800" dirty="0" smtClean="0"/>
              <a:t> , διευθυντή του σχολείου  και  γραμματέα της Σχολικής Εφορείας που απαρτιζόταν από τον κ. Γεώργιο Ε. </a:t>
            </a:r>
            <a:r>
              <a:rPr lang="el-GR" sz="2800" dirty="0" err="1" smtClean="0"/>
              <a:t>Μαυρή</a:t>
            </a:r>
            <a:r>
              <a:rPr lang="el-GR" sz="2800" dirty="0" smtClean="0"/>
              <a:t>, ως </a:t>
            </a:r>
            <a:r>
              <a:rPr lang="el-GR" sz="2800" dirty="0" err="1" smtClean="0"/>
              <a:t>προέδρο</a:t>
            </a:r>
            <a:r>
              <a:rPr lang="el-GR" sz="2800" dirty="0" smtClean="0"/>
              <a:t>, και τα μέλη κ. Μιχαήλ Ε.  </a:t>
            </a:r>
            <a:r>
              <a:rPr lang="el-GR" sz="2800" dirty="0" err="1" smtClean="0"/>
              <a:t>Καβουσανό</a:t>
            </a:r>
            <a:r>
              <a:rPr lang="el-GR" sz="2800" dirty="0" smtClean="0"/>
              <a:t> και κ. Γεώργιο Δ.  </a:t>
            </a:r>
            <a:r>
              <a:rPr lang="el-GR" sz="2800" dirty="0" err="1" smtClean="0"/>
              <a:t>Ψυλάκη</a:t>
            </a:r>
            <a:r>
              <a:rPr lang="el-GR" sz="2800" dirty="0" smtClean="0"/>
              <a:t>.</a:t>
            </a:r>
          </a:p>
          <a:p>
            <a:r>
              <a:rPr lang="el-GR" sz="2800" dirty="0" smtClean="0"/>
              <a:t> Τα πάντα είχαν ετοιμαστεί πλην όμως της αγοράς του οικοπέδου εις τη θέση Πέραμα, έναντι του εργοστασίου του Συνεταιρισμού και άνωθεν του μέρους της πηγής υδρεύσεως του χωριού.</a:t>
            </a:r>
          </a:p>
          <a:p>
            <a:r>
              <a:rPr lang="el-GR" sz="2800" dirty="0" smtClean="0"/>
              <a:t> Ο πόλεμος όμως του 1940 σταμάτησε και αυτή τη φορά τα σχέδια των κατοίκων. Καταστράφηκε κάθε χρηματικό και υλικό αποταμίευμα του σχολικού ταμείου. Η κατοχή των  Ιταλών και των Γερμανών στη συνέχεια αχρήστευσε περίπου εκατό χιλιάδες προπολεμικές δραχμές, προερχόμενες από εράνους, εισφορές των κατοίκων, θεατρικές παρατάσεις και κρατικών αρωγών. Δεν αρκούσαν μόνο αυτά, πολλά θρανία και βιβλία της σχολικής βιβλιοθήκης καταστράφηκαν. </a:t>
            </a:r>
          </a:p>
          <a:p>
            <a:r>
              <a:rPr lang="el-GR" sz="2800" dirty="0" smtClean="0"/>
              <a:t>«Η προπαρασκευασμένη άσβεστος από τους κατοίκους , πάνω από 50.000 οκάδες περίπου  για την κατασκευή του νέου διδακτηρίου αρπάχτηκε από τους τυχόντες…»</a:t>
            </a:r>
          </a:p>
          <a:p>
            <a:pPr algn="just">
              <a:lnSpc>
                <a:spcPct val="200000"/>
              </a:lnSpc>
            </a:pPr>
            <a:endParaRPr lang="el-GR" sz="2800" dirty="0">
              <a:latin typeface="Calibri" pitchFamily="34" charset="0"/>
            </a:endParaRPr>
          </a:p>
        </p:txBody>
      </p:sp>
    </p:spTree>
    <p:extLst>
      <p:ext uri="{BB962C8B-B14F-4D97-AF65-F5344CB8AC3E}">
        <p14:creationId xmlns="" xmlns:p14="http://schemas.microsoft.com/office/powerpoint/2010/main" val="2639224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ΤΑΞΕΙΣ Ε΄- ΣΤ΄ 1992-1993</a:t>
            </a:r>
            <a:endParaRPr lang="el-G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467544" y="1268760"/>
            <a:ext cx="8280920" cy="5112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0b5c7a6-4165-4767-be82-6090d1ddbe12.jfif"/>
          <p:cNvPicPr>
            <a:picLocks noGrp="1" noChangeAspect="1"/>
          </p:cNvPicPr>
          <p:nvPr>
            <p:ph sz="quarter" idx="1"/>
          </p:nvPr>
        </p:nvPicPr>
        <p:blipFill>
          <a:blip r:embed="rId2" cstate="print"/>
          <a:stretch>
            <a:fillRect/>
          </a:stretch>
        </p:blipFill>
        <p:spPr>
          <a:xfrm>
            <a:off x="467544" y="1527174"/>
            <a:ext cx="7992887" cy="478214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ΠΑΡΑΛΙΑ ΑΓ. ΠΑΝΤΕΛΕΗΜΟΝΑ 2002</a:t>
            </a:r>
            <a:endParaRPr lang="el-G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323529" y="1527175"/>
            <a:ext cx="8064896"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2015</a:t>
            </a:r>
            <a:endParaRPr lang="el-GR" dirty="0"/>
          </a:p>
        </p:txBody>
      </p:sp>
      <p:pic>
        <p:nvPicPr>
          <p:cNvPr id="4" name="3 - Θέση περιεχομένου" descr="19b99dc2-c9dc-43d4-b3ac-c30d577ab1cf.jfif"/>
          <p:cNvPicPr>
            <a:picLocks noGrp="1" noChangeAspect="1"/>
          </p:cNvPicPr>
          <p:nvPr>
            <p:ph sz="quarter" idx="1"/>
          </p:nvPr>
        </p:nvPicPr>
        <p:blipFill>
          <a:blip r:embed="rId2" cstate="print"/>
          <a:stretch>
            <a:fillRect/>
          </a:stretch>
        </p:blipFill>
        <p:spPr>
          <a:xfrm>
            <a:off x="1907704" y="1412776"/>
            <a:ext cx="5040560" cy="4710137"/>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6b341a75-e3f0-4605-8629-a54e851eb64a.jfif"/>
          <p:cNvPicPr>
            <a:picLocks noGrp="1" noChangeAspect="1"/>
          </p:cNvPicPr>
          <p:nvPr>
            <p:ph sz="quarter" idx="1"/>
          </p:nvPr>
        </p:nvPicPr>
        <p:blipFill>
          <a:blip r:embed="rId2" cstate="print"/>
          <a:stretch>
            <a:fillRect/>
          </a:stretch>
        </p:blipFill>
        <p:spPr>
          <a:xfrm>
            <a:off x="1362121" y="1527175"/>
            <a:ext cx="6383246" cy="4572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2a79c81-0931-4f81-8396-714a9de17ed5.jfif"/>
          <p:cNvPicPr>
            <a:picLocks noGrp="1" noChangeAspect="1"/>
          </p:cNvPicPr>
          <p:nvPr>
            <p:ph sz="quarter" idx="1"/>
          </p:nvPr>
        </p:nvPicPr>
        <p:blipFill>
          <a:blip r:embed="rId2" cstate="print"/>
          <a:stretch>
            <a:fillRect/>
          </a:stretch>
        </p:blipFill>
        <p:spPr>
          <a:xfrm>
            <a:off x="1515870" y="1527175"/>
            <a:ext cx="6075748" cy="4572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2016-2017</a:t>
            </a:r>
            <a:endParaRPr lang="el-GR" dirty="0"/>
          </a:p>
        </p:txBody>
      </p:sp>
      <p:pic>
        <p:nvPicPr>
          <p:cNvPr id="4" name="3 - Θέση περιεχομένου" descr="507c861a-8590-4f73-8331-a339fbdb3087.jfif"/>
          <p:cNvPicPr>
            <a:picLocks noGrp="1" noChangeAspect="1"/>
          </p:cNvPicPr>
          <p:nvPr>
            <p:ph sz="quarter" idx="1"/>
          </p:nvPr>
        </p:nvPicPr>
        <p:blipFill>
          <a:blip r:embed="rId2" cstate="print"/>
          <a:stretch>
            <a:fillRect/>
          </a:stretch>
        </p:blipFill>
        <p:spPr>
          <a:xfrm>
            <a:off x="1122599" y="1527175"/>
            <a:ext cx="6862289" cy="4572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8fa79bd5-a915-4d07-8978-00f0502b551d.jfif"/>
          <p:cNvPicPr>
            <a:picLocks noGrp="1" noChangeAspect="1"/>
          </p:cNvPicPr>
          <p:nvPr>
            <p:ph sz="quarter" idx="1"/>
          </p:nvPr>
        </p:nvPicPr>
        <p:blipFill>
          <a:blip r:embed="rId2" cstate="print"/>
          <a:stretch>
            <a:fillRect/>
          </a:stretch>
        </p:blipFill>
        <p:spPr>
          <a:xfrm>
            <a:off x="1056994" y="1527175"/>
            <a:ext cx="6993499" cy="4572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271b3483-1ab6-4fe5-8052-9fcda720fcdc.jfif"/>
          <p:cNvPicPr>
            <a:picLocks noGrp="1" noChangeAspect="1"/>
          </p:cNvPicPr>
          <p:nvPr>
            <p:ph sz="quarter" idx="1"/>
          </p:nvPr>
        </p:nvPicPr>
        <p:blipFill>
          <a:blip r:embed="rId2" cstate="print"/>
          <a:stretch>
            <a:fillRect/>
          </a:stretch>
        </p:blipFill>
        <p:spPr>
          <a:xfrm>
            <a:off x="1362121" y="1527175"/>
            <a:ext cx="6383246" cy="4572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ΔΗΜΟΤΙΚΟ ΚΑΛΟΥ ΧΩΡΙΟΥ</a:t>
            </a:r>
            <a:endParaRPr lang="el-GR" dirty="0"/>
          </a:p>
        </p:txBody>
      </p:sp>
      <p:sp>
        <p:nvSpPr>
          <p:cNvPr id="3" name="Θέση περιεχομένου 2"/>
          <p:cNvSpPr>
            <a:spLocks noGrp="1"/>
          </p:cNvSpPr>
          <p:nvPr>
            <p:ph sz="quarter" idx="1"/>
          </p:nvPr>
        </p:nvSpPr>
        <p:spPr/>
        <p:txBody>
          <a:bodyPr/>
          <a:lstStyle/>
          <a:p>
            <a:pPr marL="0" indent="0" algn="ctr">
              <a:lnSpc>
                <a:spcPct val="200000"/>
              </a:lnSpc>
              <a:buNone/>
            </a:pPr>
            <a:r>
              <a:rPr lang="el-GR" sz="2800" b="1" dirty="0" smtClean="0">
                <a:latin typeface="Calibri" pitchFamily="34" charset="0"/>
              </a:rPr>
              <a:t>Ευχαριστούμε </a:t>
            </a:r>
            <a:r>
              <a:rPr lang="el-GR" sz="2800" b="1" dirty="0">
                <a:latin typeface="Calibri" pitchFamily="34" charset="0"/>
              </a:rPr>
              <a:t>πολύ για την προσοχή </a:t>
            </a:r>
            <a:r>
              <a:rPr lang="el-GR" sz="2800" b="1" dirty="0" smtClean="0">
                <a:latin typeface="Calibri" pitchFamily="34" charset="0"/>
              </a:rPr>
              <a:t>σας!</a:t>
            </a:r>
            <a:endParaRPr lang="el-GR" sz="2800" b="1" dirty="0">
              <a:latin typeface="Calibri" pitchFamily="34" charset="0"/>
            </a:endParaRPr>
          </a:p>
          <a:p>
            <a:pPr marL="0" indent="0" algn="ctr">
              <a:buNone/>
            </a:pPr>
            <a:endParaRPr lang="el-GR" dirty="0"/>
          </a:p>
        </p:txBody>
      </p:sp>
      <p:pic>
        <p:nvPicPr>
          <p:cNvPr id="4" name="3 - Εικόνα" descr="92732298_233483258025991_1911535393346420736_n.jpg"/>
          <p:cNvPicPr>
            <a:picLocks noChangeAspect="1"/>
          </p:cNvPicPr>
          <p:nvPr/>
        </p:nvPicPr>
        <p:blipFill>
          <a:blip r:embed="rId2" cstate="print"/>
          <a:stretch>
            <a:fillRect/>
          </a:stretch>
        </p:blipFill>
        <p:spPr>
          <a:xfrm>
            <a:off x="1979712" y="2490255"/>
            <a:ext cx="5328591" cy="3353332"/>
          </a:xfrm>
          <a:prstGeom prst="rect">
            <a:avLst/>
          </a:prstGeom>
        </p:spPr>
      </p:pic>
    </p:spTree>
    <p:extLst>
      <p:ext uri="{BB962C8B-B14F-4D97-AF65-F5344CB8AC3E}">
        <p14:creationId xmlns="" xmlns:p14="http://schemas.microsoft.com/office/powerpoint/2010/main" val="1443116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smtClean="0">
                <a:latin typeface="Calibri" pitchFamily="34" charset="0"/>
              </a:rPr>
              <a:t>ΛΕΙΤΟΥΡΓΙΑ ΤΟΥ ΣΧΟΛΕΙΟΥ</a:t>
            </a:r>
            <a:endParaRPr lang="el-GR" sz="2800" b="1" dirty="0">
              <a:latin typeface="Calibri" pitchFamily="34" charset="0"/>
            </a:endParaRPr>
          </a:p>
        </p:txBody>
      </p:sp>
      <p:sp>
        <p:nvSpPr>
          <p:cNvPr id="3" name="Θέση περιεχομένου 2"/>
          <p:cNvSpPr>
            <a:spLocks noGrp="1"/>
          </p:cNvSpPr>
          <p:nvPr>
            <p:ph sz="quarter" idx="1"/>
          </p:nvPr>
        </p:nvSpPr>
        <p:spPr/>
        <p:txBody>
          <a:bodyPr>
            <a:normAutofit fontScale="70000" lnSpcReduction="20000"/>
          </a:bodyPr>
          <a:lstStyle/>
          <a:p>
            <a:r>
              <a:rPr lang="el-GR" sz="2800" dirty="0" smtClean="0"/>
              <a:t>Κατά το έτος 1945 η τότε Σχολική Εφορεία υπό του Προέδρου ,  κ. </a:t>
            </a:r>
            <a:r>
              <a:rPr lang="el-GR" sz="2800" dirty="0" err="1" smtClean="0"/>
              <a:t>Εμμ</a:t>
            </a:r>
            <a:r>
              <a:rPr lang="el-GR" sz="2800" dirty="0" smtClean="0"/>
              <a:t>. </a:t>
            </a:r>
            <a:r>
              <a:rPr lang="el-GR" sz="2800" dirty="0" err="1" smtClean="0"/>
              <a:t>Λασηθιωτάκην</a:t>
            </a:r>
            <a:r>
              <a:rPr lang="el-GR" sz="2800" dirty="0" smtClean="0"/>
              <a:t> , του ταμία κ. </a:t>
            </a:r>
            <a:r>
              <a:rPr lang="el-GR" sz="2800" dirty="0" err="1" smtClean="0"/>
              <a:t>Εμμ</a:t>
            </a:r>
            <a:r>
              <a:rPr lang="el-GR" sz="2800" dirty="0" smtClean="0"/>
              <a:t>. </a:t>
            </a:r>
            <a:r>
              <a:rPr lang="el-GR" sz="2800" dirty="0" err="1" smtClean="0"/>
              <a:t>Καβουσανού</a:t>
            </a:r>
            <a:r>
              <a:rPr lang="el-GR" sz="2800" dirty="0" smtClean="0"/>
              <a:t>  και του  γραμματέα κ. Χαράλαμπου  </a:t>
            </a:r>
            <a:r>
              <a:rPr lang="el-GR" sz="2800" dirty="0" err="1" smtClean="0"/>
              <a:t>Ρεστάκη</a:t>
            </a:r>
            <a:r>
              <a:rPr lang="el-GR" sz="2800" dirty="0" smtClean="0"/>
              <a:t> συνέλαβαν τη σκέψη να γίνει προσθήκη πάνω στο παλαιό διδακτήριο. Σ αυτό συνηγόρησε και ο επιθεωρητής των Δημοτικών σχολείων </a:t>
            </a:r>
            <a:r>
              <a:rPr lang="el-GR" sz="2800" dirty="0" err="1" smtClean="0"/>
              <a:t>Μεραμβέλλου</a:t>
            </a:r>
            <a:r>
              <a:rPr lang="el-GR" sz="2800" dirty="0" smtClean="0"/>
              <a:t> κ. Κων/νος </a:t>
            </a:r>
            <a:r>
              <a:rPr lang="el-GR" sz="2800" dirty="0" err="1" smtClean="0"/>
              <a:t>Αλιφιεράκης</a:t>
            </a:r>
            <a:r>
              <a:rPr lang="el-GR" sz="2800" dirty="0" smtClean="0"/>
              <a:t> . </a:t>
            </a:r>
          </a:p>
          <a:p>
            <a:r>
              <a:rPr lang="el-GR" sz="2800" dirty="0" smtClean="0"/>
              <a:t>Με προαιρετικές και υποχρεωτικές εισφορές και προσωπικής εργασίας των κατοίκων χτίστηκε το υπάρχον προσάρτημα « ισοδύναμο εις έκταση»  με το παλαιό. Βοήθησε και Υπουργείο Ανοικοδομήσεως , το οποίο δώρισε ξυλεία και κεραμίδια . Η αποπεράτωση έγινε κατά το έτος 1947.</a:t>
            </a:r>
          </a:p>
          <a:p>
            <a:r>
              <a:rPr lang="el-GR" sz="2800" dirty="0" smtClean="0"/>
              <a:t>Μετά τις εργασίες αυτές βοήθησε αρκετά και η Διευθύνουσα του σχολείου κ. Ελένη </a:t>
            </a:r>
            <a:r>
              <a:rPr lang="el-GR" sz="2800" dirty="0" err="1" smtClean="0"/>
              <a:t>Πιτυκάκη</a:t>
            </a:r>
            <a:r>
              <a:rPr lang="el-GR" sz="2800" dirty="0" smtClean="0"/>
              <a:t>  Διδασκάλισσα, που έθεσε το ζήτημα της επεκτάσεως του περιβόλου του σχολείου, ένα θέμα σοβαρό και επιτακτικό. Χρήματα όμως εις το ταμείο της εφορείας δεν υπήρχαν.</a:t>
            </a:r>
          </a:p>
          <a:p>
            <a:r>
              <a:rPr lang="el-GR" sz="2800" dirty="0" smtClean="0"/>
              <a:t>Η επέκταση του παλαιού διδακτηρίου έγινε παίρνοντας χώρο από τον υπάρχοντα περίβολο και κατόπιν τούτου ήταν αναγκαίο να αγοραστεί συνεχόμενο γήπεδο για να μετατραπεί σε περίβολο</a:t>
            </a:r>
            <a:endParaRPr lang="el-GR" sz="2800" dirty="0">
              <a:latin typeface="Calibri" pitchFamily="34" charset="0"/>
            </a:endParaRPr>
          </a:p>
        </p:txBody>
      </p:sp>
    </p:spTree>
    <p:extLst>
      <p:ext uri="{BB962C8B-B14F-4D97-AF65-F5344CB8AC3E}">
        <p14:creationId xmlns="" xmlns:p14="http://schemas.microsoft.com/office/powerpoint/2010/main" val="2946011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ΛΕΙΤΟΥΡΓΙΑ ΤΟΥ ΣΧΟΛΕΙΟΥ</a:t>
            </a:r>
            <a:endParaRPr lang="el-GR" sz="2800" dirty="0"/>
          </a:p>
        </p:txBody>
      </p:sp>
      <p:sp>
        <p:nvSpPr>
          <p:cNvPr id="3" name="Θέση περιεχομένου 2"/>
          <p:cNvSpPr>
            <a:spLocks noGrp="1"/>
          </p:cNvSpPr>
          <p:nvPr>
            <p:ph sz="quarter" idx="1"/>
          </p:nvPr>
        </p:nvSpPr>
        <p:spPr>
          <a:xfrm>
            <a:off x="301752" y="1527048"/>
            <a:ext cx="8503920" cy="4854280"/>
          </a:xfrm>
        </p:spPr>
        <p:txBody>
          <a:bodyPr>
            <a:noAutofit/>
          </a:bodyPr>
          <a:lstStyle/>
          <a:p>
            <a:r>
              <a:rPr lang="el-GR" sz="2800" dirty="0" smtClean="0"/>
              <a:t>Η Σχολική εφορεία  σε συνεργασία με τη Διευθύντρια του σχολείου προσπάθησαν να επεκτείνουν τον περίβολο απευθυνόμενοι στους ιδιοκτήτες των γειτονικών οικοπέδων. Με την επέκταση αυτή στην οποία έλαβε μέρος και ο διδάσκαλος κ. </a:t>
            </a:r>
            <a:r>
              <a:rPr lang="el-GR" sz="2800" dirty="0" err="1" smtClean="0"/>
              <a:t>Εμμ</a:t>
            </a:r>
            <a:r>
              <a:rPr lang="el-GR" sz="2800" dirty="0" smtClean="0"/>
              <a:t>. </a:t>
            </a:r>
            <a:r>
              <a:rPr lang="el-GR" sz="2800" dirty="0" err="1" smtClean="0"/>
              <a:t>Χουρδάκης</a:t>
            </a:r>
            <a:r>
              <a:rPr lang="el-GR" sz="2800" dirty="0" smtClean="0"/>
              <a:t>, ο οποίος κατέβαλε και προσωπική εργασία, εκπληρώθηκε η όλη </a:t>
            </a:r>
            <a:r>
              <a:rPr lang="el-GR" sz="2800" dirty="0" err="1" smtClean="0"/>
              <a:t>διδακτηριακή</a:t>
            </a:r>
            <a:r>
              <a:rPr lang="el-GR" sz="2800" dirty="0" smtClean="0"/>
              <a:t> κατάσταση, προς την οποία συνέβαλλε και άλλος ένας δάσκαλος ο κ. Δημήτριος Ε. </a:t>
            </a:r>
            <a:r>
              <a:rPr lang="el-GR" sz="2800" dirty="0" err="1" smtClean="0"/>
              <a:t>Καβουσανός</a:t>
            </a:r>
            <a:r>
              <a:rPr lang="el-GR" sz="2800" dirty="0" smtClean="0"/>
              <a:t>.</a:t>
            </a:r>
          </a:p>
          <a:p>
            <a:pPr algn="just"/>
            <a:endParaRPr lang="el-GR" sz="2800" dirty="0">
              <a:latin typeface="Calibri" pitchFamily="34" charset="0"/>
            </a:endParaRPr>
          </a:p>
        </p:txBody>
      </p:sp>
    </p:spTree>
    <p:extLst>
      <p:ext uri="{BB962C8B-B14F-4D97-AF65-F5344CB8AC3E}">
        <p14:creationId xmlns="" xmlns:p14="http://schemas.microsoft.com/office/powerpoint/2010/main" val="1998081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smtClean="0">
                <a:latin typeface="Calibri" pitchFamily="34" charset="0"/>
              </a:rPr>
              <a:t>ΛΕΙΤΟΥΡΓΙΑ ΤΟΥ ΣΧΟΛΕΙΟΥ</a:t>
            </a:r>
            <a:endParaRPr lang="el-GR" sz="2800" b="1" dirty="0">
              <a:latin typeface="Calibri" pitchFamily="34" charset="0"/>
            </a:endParaRPr>
          </a:p>
        </p:txBody>
      </p:sp>
      <p:sp>
        <p:nvSpPr>
          <p:cNvPr id="3" name="Θέση περιεχομένου 2"/>
          <p:cNvSpPr>
            <a:spLocks noGrp="1"/>
          </p:cNvSpPr>
          <p:nvPr>
            <p:ph sz="quarter" idx="1"/>
          </p:nvPr>
        </p:nvSpPr>
        <p:spPr/>
        <p:txBody>
          <a:bodyPr>
            <a:normAutofit fontScale="70000" lnSpcReduction="20000"/>
          </a:bodyPr>
          <a:lstStyle/>
          <a:p>
            <a:r>
              <a:rPr lang="el-GR" sz="2800" dirty="0" smtClean="0"/>
              <a:t>Όμως παρά  τις μεταμορφώσεις αυτές  τις οποίες υπέστη το διδακτήριο αυτό, προς το παρόν δεν εξυπηρετούσε το σκοπό του καθώς στερούνταν γυμναστηρίου και σχολικού κήπου. Με δυσκολία υδρευόταν , επειδή ήταν απομακρυσμένη η περιοχή που βρισκόταν από το Κοινοτικό Υδραγωγείο και μακριά από το δεύτερο οικισμό του Πύργου.  Οι μικροί μαθητές δυσκολευόταν πολύ να πηγαίνουν στο σχολείο, ιδιαίτερα το χειμώνα λόγω καιρού και δε φοιτούσαν τακτικά στο σχολείο.</a:t>
            </a:r>
          </a:p>
          <a:p>
            <a:r>
              <a:rPr lang="el-GR" sz="2800" dirty="0" smtClean="0"/>
              <a:t>Παρέστη λοιπόν επιτακτική η  ανάγκη ανεγέρσεως νέου διδακτηρίου. Γι αυτό το λόγο επισκέφτηκε το χωριό η Επιτροπή εκλογής κατάλληλου οικοπέδου. Αρχικά επέλεξε ένα οικόπεδο παρακείμενο της οικοδομής </a:t>
            </a:r>
            <a:r>
              <a:rPr lang="el-GR" sz="2800" dirty="0" err="1" smtClean="0"/>
              <a:t>Εμμ</a:t>
            </a:r>
            <a:r>
              <a:rPr lang="el-GR" sz="2800" dirty="0" smtClean="0"/>
              <a:t>. </a:t>
            </a:r>
            <a:r>
              <a:rPr lang="el-GR" sz="2800" dirty="0" err="1" smtClean="0"/>
              <a:t>Μπαρμπούνη</a:t>
            </a:r>
            <a:r>
              <a:rPr lang="el-GR" sz="2800" dirty="0" smtClean="0"/>
              <a:t> και επί της δυτικής αυτού πλευράς.  Κρίθηκε όμως ακατάλληλο από την ίδια επιτροπή  κατά το έτος 1952 και επέλεξαν σε δεύτερη φάση ένα οικόπεδο έναντι του εργοστασίου του Συνεταιρισμού εις τη θέση « </a:t>
            </a:r>
            <a:r>
              <a:rPr lang="el-GR" sz="2800" dirty="0" err="1" smtClean="0"/>
              <a:t>Μαρκαρόλια</a:t>
            </a:r>
            <a:r>
              <a:rPr lang="el-GR" sz="2800" dirty="0" smtClean="0"/>
              <a:t>» στο κτήμα των κληρονόμων Νικολάου </a:t>
            </a:r>
            <a:r>
              <a:rPr lang="el-GR" sz="2800" dirty="0" err="1" smtClean="0"/>
              <a:t>Μουδάτσου</a:t>
            </a:r>
            <a:r>
              <a:rPr lang="el-GR" sz="2800" dirty="0" smtClean="0"/>
              <a:t>. Η Επιτροπή εκλογής δεν κατέληξε ούτε   σε αυτό. </a:t>
            </a:r>
          </a:p>
          <a:p>
            <a:pPr algn="just">
              <a:lnSpc>
                <a:spcPct val="150000"/>
              </a:lnSpc>
            </a:pPr>
            <a:endParaRPr lang="el-GR" sz="2800" dirty="0">
              <a:latin typeface="Calibri" pitchFamily="34" charset="0"/>
            </a:endParaRPr>
          </a:p>
        </p:txBody>
      </p:sp>
    </p:spTree>
    <p:extLst>
      <p:ext uri="{BB962C8B-B14F-4D97-AF65-F5344CB8AC3E}">
        <p14:creationId xmlns="" xmlns:p14="http://schemas.microsoft.com/office/powerpoint/2010/main" val="3735327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ΛΕΙΤΟΥΡΓΙΑ ΤΟΥ ΣΧΟΛΕΙΟΥ</a:t>
            </a:r>
            <a:endParaRPr lang="el-GR" dirty="0"/>
          </a:p>
        </p:txBody>
      </p:sp>
      <p:sp>
        <p:nvSpPr>
          <p:cNvPr id="3" name="2 - Θέση περιεχομένου"/>
          <p:cNvSpPr>
            <a:spLocks noGrp="1"/>
          </p:cNvSpPr>
          <p:nvPr>
            <p:ph sz="quarter" idx="1"/>
          </p:nvPr>
        </p:nvSpPr>
        <p:spPr/>
        <p:txBody>
          <a:bodyPr>
            <a:normAutofit lnSpcReduction="10000"/>
          </a:bodyPr>
          <a:lstStyle/>
          <a:p>
            <a:r>
              <a:rPr lang="el-GR" dirty="0" smtClean="0"/>
              <a:t>Η Σχολική Εφορεία συνεργάστηκε με την Επιτροπή εκλογής, έγινε συγκέντρωση των κατοίκων του χωριού  σε μία αίθουσα του σχολείου και μίλησαν για την ανάγκη αγοράς οικοπέδου. Το εν λόγω οικόπεδο πάλι κρίθηκε ακατάλληλο. Τη λύση έδωσε ο Επιθεωρητής των Δημοτικών Σχολείων Ιεράπετρας  με έγγραφό του ( α/α/1381/10-8-1953 ) που ανέφερε ότι η Γνωμοδοτική Επιτροπή εξέλεξε ως κατάλληλο οικόπεδο για την ανέγερση 3/τάξιου Δημοτικού Σχολείου το ευρισκόμενο επί της ιδιοκτησίας των κληρονόμων Ιωάννου </a:t>
            </a:r>
            <a:r>
              <a:rPr lang="el-GR" dirty="0" err="1" smtClean="0"/>
              <a:t>Μουδάτσου</a:t>
            </a:r>
            <a:r>
              <a:rPr lang="el-GR" dirty="0" smtClean="0"/>
              <a:t>.</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ΔΙΔΑΚΤΙΚΟ ΠΡΟΣΩΠΙΚΟ</a:t>
            </a:r>
            <a:endParaRPr lang="el-GR" dirty="0"/>
          </a:p>
        </p:txBody>
      </p:sp>
      <p:sp>
        <p:nvSpPr>
          <p:cNvPr id="3" name="2 - Θέση περιεχομένου"/>
          <p:cNvSpPr>
            <a:spLocks noGrp="1"/>
          </p:cNvSpPr>
          <p:nvPr>
            <p:ph sz="quarter" idx="1"/>
          </p:nvPr>
        </p:nvSpPr>
        <p:spPr/>
        <p:txBody>
          <a:bodyPr>
            <a:normAutofit fontScale="85000" lnSpcReduction="20000"/>
          </a:bodyPr>
          <a:lstStyle/>
          <a:p>
            <a:r>
              <a:rPr lang="el-GR" dirty="0" smtClean="0"/>
              <a:t>Ο πρώτος δημοδιδάσκαλος που δίδαξε στο σχολείο το 1880 ονομαζόταν Νικολάκης. Το επίθετο και η καταγωγή του δεν έγινε γνωστή.  Δεν  γνωρίζουμε ούτε πόσο διάστημα δίδαξε.</a:t>
            </a:r>
          </a:p>
          <a:p>
            <a:pPr>
              <a:buNone/>
            </a:pPr>
            <a:r>
              <a:rPr lang="el-GR" dirty="0" smtClean="0"/>
              <a:t> </a:t>
            </a:r>
          </a:p>
          <a:p>
            <a:r>
              <a:rPr lang="el-GR" dirty="0" smtClean="0"/>
              <a:t>Το σχολείο πάντως παρέμεινε κλειστό για αρκετό χρονικό διάστημα , επειδή ο συγκεκριμένος δάσκαλος «  απελύθη» της υπηρεσίας  λόγω έλλειψης  χρημάτων για την αμοιβή του από το Ταμείο της Δημογεροντίας, από την οποία διορίζονταν  τότε οι Δημοδιδάσκαλοι.</a:t>
            </a:r>
          </a:p>
          <a:p>
            <a:r>
              <a:rPr lang="el-GR" dirty="0" smtClean="0"/>
              <a:t>Κατά το έτος 1886 διορίστηκε Δημοδιδάσκαλος για την κενή αυτή θέση  ο Ηλίας  </a:t>
            </a:r>
            <a:r>
              <a:rPr lang="el-GR" dirty="0" err="1" smtClean="0"/>
              <a:t>Λυράκης</a:t>
            </a:r>
            <a:r>
              <a:rPr lang="el-GR" dirty="0" smtClean="0"/>
              <a:t>, καταγόμενος από το </a:t>
            </a:r>
            <a:r>
              <a:rPr lang="el-GR" dirty="0" err="1" smtClean="0"/>
              <a:t>Νικηθιανό</a:t>
            </a:r>
            <a:r>
              <a:rPr lang="el-GR" dirty="0" smtClean="0"/>
              <a:t>. Υπηρέτησε για 3 συνεχόμενα έτη  και στη συνέχεια το 1890 αντικαταστάθηκε από το Γεώργιο Πάγκαλο καταγόμενος από την </a:t>
            </a:r>
            <a:r>
              <a:rPr lang="el-GR" dirty="0" err="1" smtClean="0"/>
              <a:t>Κριτσά</a:t>
            </a:r>
            <a:r>
              <a:rPr lang="el-GR" dirty="0" smtClean="0"/>
              <a:t> με υπηρεσία 1 έτους.</a:t>
            </a:r>
          </a:p>
          <a:p>
            <a:endParaRPr lang="el-G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ημοτικός">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Δημοτικός">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249</TotalTime>
  <Words>2363</Words>
  <Application>Microsoft Office PowerPoint</Application>
  <PresentationFormat>Προβολή στην οθόνη (4:3)</PresentationFormat>
  <Paragraphs>268</Paragraphs>
  <Slides>49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49</vt:i4>
      </vt:variant>
    </vt:vector>
  </HeadingPairs>
  <TitlesOfParts>
    <vt:vector size="50" baseType="lpstr">
      <vt:lpstr>Δημοτικός</vt:lpstr>
      <vt:lpstr>ΔΗΜΟΤΙΚΟ ΣΧΟΛΕΙΟ  ΚΑΛΟΥ ΧΩΡΙΟΥ </vt:lpstr>
      <vt:lpstr>ΙΔΡΥΣΗ ΤΟΥ ΣΧΟΛΕΙΟΥ</vt:lpstr>
      <vt:lpstr>ΛΕΙΤΟΥΡΓΙΑ ΣΧΟΛΕΙΟΥ</vt:lpstr>
      <vt:lpstr>ΛΕΙΤΟΥΡΓΙΑ  ΣΧΟΛΕΙΟΥ</vt:lpstr>
      <vt:lpstr>ΛΕΙΤΟΥΡΓΙΑ ΤΟΥ ΣΧΟΛΕΙΟΥ</vt:lpstr>
      <vt:lpstr>ΛΕΙΤΟΥΡΓΙΑ ΤΟΥ ΣΧΟΛΕΙΟΥ</vt:lpstr>
      <vt:lpstr>ΛΕΙΤΟΥΡΓΙΑ ΤΟΥ ΣΧΟΛΕΙΟΥ</vt:lpstr>
      <vt:lpstr>ΛΕΙΤΟΥΡΓΙΑ ΤΟΥ ΣΧΟΛΕΙΟΥ</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ΔΙΔΑΚΤΙΚΟ ΠΡΟΣΩΠΙΚΟ</vt:lpstr>
      <vt:lpstr>ΛΕΙΤΟΥΡΓΙΚΟΤΗΤΑ ΤΟΥ ΣΧΟΛΕΙΟΥ </vt:lpstr>
      <vt:lpstr>ΜΑΘΗΤΙΚΟ ΔΥΝΑΜΙΚΟ</vt:lpstr>
      <vt:lpstr>ΜΑΘΗΤΙΚΟ ΔΥΝΑΜΙΚΟ ( 2016-2025)</vt:lpstr>
      <vt:lpstr>ΡΑΒΔΟΓΡΑΜΜΑ ΑΠΟΤΥΠΩΣΗΣ ΜΑΘΗΤΩΝ</vt:lpstr>
      <vt:lpstr>ΕΡΩΤΗΜΑΤΟΛΟΓΙΟ</vt:lpstr>
      <vt:lpstr>Διαφάνεια 27</vt:lpstr>
      <vt:lpstr>Διαφάνεια 28</vt:lpstr>
      <vt:lpstr>ΣΥΜΠΕΡΑΣΜΑΤΑ</vt:lpstr>
      <vt:lpstr>Διαφάνεια 30</vt:lpstr>
      <vt:lpstr>Διαφάνεια 31</vt:lpstr>
      <vt:lpstr> ΕΚΠΑΙΔΕΥΤΙΚΟΙ ΣΧΟΛΕΙΟΥ 1989</vt:lpstr>
      <vt:lpstr>ΔΙΑΔΗΛΩΣΗ ΜΑΘΗΤΩΝ ΓΙΑ ΚΑΘΑΡΟΥΣ ΔΡΟΜΟΥΣ 1987</vt:lpstr>
      <vt:lpstr>ΝΗΠΙΑΓΩΓΕΙΟ ΚΑΛΟΥ ΧΩΡΙΟΥ 1969</vt:lpstr>
      <vt:lpstr>Α-Β ΔΗΜΟΤΙΚΟΥ 1970</vt:lpstr>
      <vt:lpstr>Γ-Δ  ΔΗΜΟΤΙΚΟΥ 1973</vt:lpstr>
      <vt:lpstr>Ε- ΣΤ  1976</vt:lpstr>
      <vt:lpstr>ΤΑΞΕΙΣ Γ΄- Δ΄- 1990-1991</vt:lpstr>
      <vt:lpstr>ΤΑΞΗ Δ΄1991-1992</vt:lpstr>
      <vt:lpstr>ΤΑΞΕΙΣ Ε΄- ΣΤ΄ 1992-1993</vt:lpstr>
      <vt:lpstr>Διαφάνεια 41</vt:lpstr>
      <vt:lpstr>ΠΑΡΑΛΙΑ ΑΓ. ΠΑΝΤΕΛΕΗΜΟΝΑ 2002</vt:lpstr>
      <vt:lpstr>2015</vt:lpstr>
      <vt:lpstr>Διαφάνεια 44</vt:lpstr>
      <vt:lpstr>Διαφάνεια 45</vt:lpstr>
      <vt:lpstr>2016-2017</vt:lpstr>
      <vt:lpstr>Διαφάνεια 47</vt:lpstr>
      <vt:lpstr>Διαφάνεια 48</vt:lpstr>
      <vt:lpstr>ΔΗΜΟΤΙΚΟ ΚΑΛΟΥ ΧΩΡΙΟΥ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ΕΚΠΑΙΔΕΥΤΙΚΟΣ ΟΜΙΛΟΣ  ΤΟΠΙΚΗΣ ΙΣΤΟΡΙΑΣ</dc:title>
  <dc:creator>vagelis</dc:creator>
  <cp:lastModifiedBy>user</cp:lastModifiedBy>
  <cp:revision>41</cp:revision>
  <dcterms:created xsi:type="dcterms:W3CDTF">2024-10-03T16:50:57Z</dcterms:created>
  <dcterms:modified xsi:type="dcterms:W3CDTF">2025-05-29T09:16:28Z</dcterms:modified>
</cp:coreProperties>
</file>