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59" r:id="rId7"/>
    <p:sldId id="260" r:id="rId8"/>
    <p:sldId id="261" r:id="rId9"/>
    <p:sldId id="262"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247282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31431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9390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8095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23152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EE01F44-AF67-481B-833B-97D43BDBDBDC}" type="datetimeFigureOut">
              <a:rPr lang="el-GR" smtClean="0"/>
              <a:pPr/>
              <a:t>18/3/2025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308434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EE01F44-AF67-481B-833B-97D43BDBDBDC}" type="datetimeFigureOut">
              <a:rPr lang="el-GR" smtClean="0"/>
              <a:pPr/>
              <a:t>18/3/2025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240385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EE01F44-AF67-481B-833B-97D43BDBDBDC}" type="datetimeFigureOut">
              <a:rPr lang="el-GR" smtClean="0"/>
              <a:pPr/>
              <a:t>18/3/2025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210723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EE01F44-AF67-481B-833B-97D43BDBDBDC}" type="datetimeFigureOut">
              <a:rPr lang="el-GR" smtClean="0"/>
              <a:pPr/>
              <a:t>18/3/2025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30487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E01F44-AF67-481B-833B-97D43BDBDBDC}" type="datetimeFigureOut">
              <a:rPr lang="el-GR" smtClean="0"/>
              <a:pPr/>
              <a:t>18/3/2025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391271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E01F44-AF67-481B-833B-97D43BDBDBDC}" type="datetimeFigureOut">
              <a:rPr lang="el-GR" smtClean="0"/>
              <a:pPr/>
              <a:t>18/3/2025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25239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1F44-AF67-481B-833B-97D43BDBDBDC}" type="datetimeFigureOut">
              <a:rPr lang="el-GR" smtClean="0"/>
              <a:pPr/>
              <a:t>18/3/2025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D2EFF-BFBC-46A1-9934-4D2B30BEEE9F}" type="slidenum">
              <a:rPr lang="el-GR" smtClean="0"/>
              <a:pPr/>
              <a:t>‹#›</a:t>
            </a:fld>
            <a:endParaRPr lang="el-GR"/>
          </a:p>
        </p:txBody>
      </p:sp>
    </p:spTree>
    <p:extLst>
      <p:ext uri="{BB962C8B-B14F-4D97-AF65-F5344CB8AC3E}">
        <p14:creationId xmlns="" xmlns:p14="http://schemas.microsoft.com/office/powerpoint/2010/main" val="3433917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cretalive.gr/tags/anapiria"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ertecho.gr/radio/trito/show/10-akoma/podcast/683290/10-lepta-akomi-tetarti-15-maiou-202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roWDFVN-2Y4"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       ΜΕ ΕΝΑ </a:t>
            </a:r>
            <a:br>
              <a:rPr lang="el-GR" dirty="0" smtClean="0"/>
            </a:br>
            <a:r>
              <a:rPr lang="el-GR" dirty="0" smtClean="0"/>
              <a:t>          ΛΕΥΚΟ ΦΤΕΡΟ</a:t>
            </a:r>
            <a:endParaRPr lang="el-GR" dirty="0"/>
          </a:p>
        </p:txBody>
      </p:sp>
      <p:sp>
        <p:nvSpPr>
          <p:cNvPr id="3" name="Υπότιτλος 2"/>
          <p:cNvSpPr>
            <a:spLocks noGrp="1"/>
          </p:cNvSpPr>
          <p:nvPr>
            <p:ph type="subTitle" idx="1"/>
          </p:nvPr>
        </p:nvSpPr>
        <p:spPr/>
        <p:txBody>
          <a:bodyPr/>
          <a:lstStyle/>
          <a:p>
            <a:endParaRPr lang="el-GR" dirty="0" smtClean="0"/>
          </a:p>
          <a:p>
            <a:endParaRPr lang="el-GR" dirty="0"/>
          </a:p>
          <a:p>
            <a:r>
              <a:rPr lang="el-GR" dirty="0" smtClean="0"/>
              <a:t>ΕΛΕΝΗ ΜΠΕΤΕΙΝΑΚΗ</a:t>
            </a:r>
            <a:endParaRPr lang="el-GR" dirty="0"/>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7092" y="128449"/>
            <a:ext cx="3901440" cy="4523064"/>
          </a:xfrm>
          <a:prstGeom prst="rect">
            <a:avLst/>
          </a:prstGeom>
        </p:spPr>
      </p:pic>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49015" y="3346836"/>
            <a:ext cx="2823500" cy="3332259"/>
          </a:xfrm>
          <a:prstGeom prst="rect">
            <a:avLst/>
          </a:prstGeom>
        </p:spPr>
      </p:pic>
    </p:spTree>
    <p:extLst>
      <p:ext uri="{BB962C8B-B14F-4D97-AF65-F5344CB8AC3E}">
        <p14:creationId xmlns="" xmlns:p14="http://schemas.microsoft.com/office/powerpoint/2010/main" val="50860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296" y="596348"/>
            <a:ext cx="4890052" cy="4890052"/>
          </a:xfrm>
          <a:prstGeom prst="rect">
            <a:avLst/>
          </a:prstGeom>
        </p:spPr>
      </p:pic>
      <p:sp>
        <p:nvSpPr>
          <p:cNvPr id="3" name="Ορθογώνιο 2"/>
          <p:cNvSpPr/>
          <p:nvPr/>
        </p:nvSpPr>
        <p:spPr>
          <a:xfrm>
            <a:off x="5147732" y="267943"/>
            <a:ext cx="6716889" cy="5355312"/>
          </a:xfrm>
          <a:prstGeom prst="rect">
            <a:avLst/>
          </a:prstGeom>
        </p:spPr>
        <p:txBody>
          <a:bodyPr wrap="square">
            <a:spAutoFit/>
          </a:bodyPr>
          <a:lstStyle/>
          <a:p>
            <a:endParaRPr lang="el-GR" b="0" i="0" dirty="0" smtClean="0">
              <a:solidFill>
                <a:srgbClr val="032C5A"/>
              </a:solidFill>
              <a:effectLst/>
              <a:latin typeface="Ubuntu"/>
            </a:endParaRPr>
          </a:p>
          <a:p>
            <a:r>
              <a:rPr lang="el-GR" b="0" i="0" dirty="0" smtClean="0">
                <a:solidFill>
                  <a:srgbClr val="0A0A0A"/>
                </a:solidFill>
                <a:effectLst/>
                <a:latin typeface="ubuntu"/>
              </a:rPr>
              <a:t>Γεννήθηκα σε μια κωμόπολη του Ηρακλείου, τις </a:t>
            </a:r>
            <a:r>
              <a:rPr lang="el-GR" b="0" i="0" dirty="0" err="1" smtClean="0">
                <a:solidFill>
                  <a:srgbClr val="0A0A0A"/>
                </a:solidFill>
                <a:effectLst/>
                <a:latin typeface="ubuntu"/>
              </a:rPr>
              <a:t>Αρχάνες</a:t>
            </a:r>
            <a:r>
              <a:rPr lang="el-GR" b="0" i="0" dirty="0" smtClean="0">
                <a:solidFill>
                  <a:srgbClr val="0A0A0A"/>
                </a:solidFill>
                <a:effectLst/>
                <a:latin typeface="ubuntu"/>
              </a:rPr>
              <a:t>, και μεγάλωσα παρέα με «γιαγιάδες» που μου έλεγαν ιστορίες και παραμύθια. Ήθελα να παραμείνω πάντα παιδί και, γι’ αυτό, σπούδασα Νηπιαγωγός, συνδυάζοντας την αγάπη μου για τα παιδιά και τα παραμύθια. Αγαπώ πολύ το διάβασμα, τη θάλασσα και το… ποδήλατό μου. Η τύχη με έφερε κοντά στα βιβλία έτσι ώστε να τα διαβάζω από την πρώτη μέρα της κυκλοφορίας τους.</a:t>
            </a:r>
            <a:br>
              <a:rPr lang="el-GR" b="0" i="0" dirty="0" smtClean="0">
                <a:solidFill>
                  <a:srgbClr val="0A0A0A"/>
                </a:solidFill>
                <a:effectLst/>
                <a:latin typeface="ubuntu"/>
              </a:rPr>
            </a:br>
            <a:r>
              <a:rPr lang="el-GR" b="0" i="0" dirty="0" smtClean="0">
                <a:solidFill>
                  <a:srgbClr val="0A0A0A"/>
                </a:solidFill>
                <a:effectLst/>
                <a:latin typeface="ubuntu"/>
              </a:rPr>
              <a:t>Εδώ και δύο δεκαετίες εργάζομαι ως Νηπιαγωγός, ενώ στον ελεύθερο χρόνο ασχολούμαι με τη διοργάνωση εκδηλώσεων για βιβλία, κυρίως παιδικά. Έχω κάνει εκπομπές στην ΕΡΑ Ηρακλείου με θέμα το παραμύθι και υπό τον τίτλο: «Μια φορά και… δυο καιροί». Ενδιαφέρομαι, επίσης, για την Ιστορία και τη Λαογραφία..</a:t>
            </a:r>
            <a:br>
              <a:rPr lang="el-GR" b="0" i="0" dirty="0" smtClean="0">
                <a:solidFill>
                  <a:srgbClr val="0A0A0A"/>
                </a:solidFill>
                <a:effectLst/>
                <a:latin typeface="ubuntu"/>
              </a:rPr>
            </a:br>
            <a:r>
              <a:rPr lang="el-GR" b="0" i="0" dirty="0" smtClean="0">
                <a:solidFill>
                  <a:srgbClr val="0A0A0A"/>
                </a:solidFill>
                <a:effectLst/>
                <a:latin typeface="ubuntu"/>
              </a:rPr>
              <a:t>Το 2015 μού απονεμήθηκε από το ΙΒΒΥ, «Κύκλος Ελληνικού Παιδικού Βιβλίου», το Βραβείο σε Νηπιαγωγό «Βούλα </a:t>
            </a:r>
            <a:r>
              <a:rPr lang="el-GR" b="0" i="0" dirty="0" err="1" smtClean="0">
                <a:solidFill>
                  <a:srgbClr val="0A0A0A"/>
                </a:solidFill>
                <a:effectLst/>
                <a:latin typeface="ubuntu"/>
              </a:rPr>
              <a:t>Κουλουμπή</a:t>
            </a:r>
            <a:r>
              <a:rPr lang="el-GR" b="0" i="0" dirty="0" smtClean="0">
                <a:solidFill>
                  <a:srgbClr val="0A0A0A"/>
                </a:solidFill>
                <a:effectLst/>
                <a:latin typeface="ubuntu"/>
              </a:rPr>
              <a:t>», η οποία εισάγει με τους πιο ευφάνταστους τρόπους τα παιδιά της προσχολικής ηλικίας στον κόσμο τού παιδικού βιβλίου.</a:t>
            </a:r>
            <a:endParaRPr lang="el-GR" dirty="0"/>
          </a:p>
        </p:txBody>
      </p:sp>
    </p:spTree>
    <p:extLst>
      <p:ext uri="{BB962C8B-B14F-4D97-AF65-F5344CB8AC3E}">
        <p14:creationId xmlns="" xmlns:p14="http://schemas.microsoft.com/office/powerpoint/2010/main" val="271083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 (2).jfif"/>
          <p:cNvPicPr>
            <a:picLocks noChangeAspect="1"/>
          </p:cNvPicPr>
          <p:nvPr/>
        </p:nvPicPr>
        <p:blipFill>
          <a:blip r:embed="rId2" cstate="print"/>
          <a:stretch>
            <a:fillRect/>
          </a:stretch>
        </p:blipFill>
        <p:spPr>
          <a:xfrm>
            <a:off x="991985" y="626745"/>
            <a:ext cx="1828800" cy="2495550"/>
          </a:xfrm>
          <a:prstGeom prst="rect">
            <a:avLst/>
          </a:prstGeom>
        </p:spPr>
      </p:pic>
      <p:pic>
        <p:nvPicPr>
          <p:cNvPr id="3" name="2 - Εικόνα" descr="images (1).jfif"/>
          <p:cNvPicPr>
            <a:picLocks noChangeAspect="1"/>
          </p:cNvPicPr>
          <p:nvPr/>
        </p:nvPicPr>
        <p:blipFill>
          <a:blip r:embed="rId3" cstate="print"/>
          <a:stretch>
            <a:fillRect/>
          </a:stretch>
        </p:blipFill>
        <p:spPr>
          <a:xfrm>
            <a:off x="4128222" y="712297"/>
            <a:ext cx="1857375" cy="2457450"/>
          </a:xfrm>
          <a:prstGeom prst="rect">
            <a:avLst/>
          </a:prstGeom>
        </p:spPr>
      </p:pic>
      <p:pic>
        <p:nvPicPr>
          <p:cNvPr id="4" name="3 - Εικόνα" descr="images (3).jfif"/>
          <p:cNvPicPr>
            <a:picLocks noChangeAspect="1"/>
          </p:cNvPicPr>
          <p:nvPr/>
        </p:nvPicPr>
        <p:blipFill>
          <a:blip r:embed="rId4" cstate="print"/>
          <a:stretch>
            <a:fillRect/>
          </a:stretch>
        </p:blipFill>
        <p:spPr>
          <a:xfrm>
            <a:off x="999172" y="3556289"/>
            <a:ext cx="1781175" cy="2571750"/>
          </a:xfrm>
          <a:prstGeom prst="rect">
            <a:avLst/>
          </a:prstGeom>
        </p:spPr>
      </p:pic>
      <p:pic>
        <p:nvPicPr>
          <p:cNvPr id="5" name="4 - Εικόνα" descr="images (4).jfif"/>
          <p:cNvPicPr>
            <a:picLocks noChangeAspect="1"/>
          </p:cNvPicPr>
          <p:nvPr/>
        </p:nvPicPr>
        <p:blipFill>
          <a:blip r:embed="rId5" cstate="print"/>
          <a:stretch>
            <a:fillRect/>
          </a:stretch>
        </p:blipFill>
        <p:spPr>
          <a:xfrm>
            <a:off x="4109258" y="3594388"/>
            <a:ext cx="1828800" cy="2495550"/>
          </a:xfrm>
          <a:prstGeom prst="rect">
            <a:avLst/>
          </a:prstGeom>
        </p:spPr>
      </p:pic>
      <p:pic>
        <p:nvPicPr>
          <p:cNvPr id="6" name="5 - Εικόνα" descr="images (5).jfif"/>
          <p:cNvPicPr>
            <a:picLocks noChangeAspect="1"/>
          </p:cNvPicPr>
          <p:nvPr/>
        </p:nvPicPr>
        <p:blipFill>
          <a:blip r:embed="rId6" cstate="print"/>
          <a:stretch>
            <a:fillRect/>
          </a:stretch>
        </p:blipFill>
        <p:spPr>
          <a:xfrm>
            <a:off x="7004858" y="694979"/>
            <a:ext cx="1524000" cy="2076450"/>
          </a:xfrm>
          <a:prstGeom prst="rect">
            <a:avLst/>
          </a:prstGeom>
        </p:spPr>
      </p:pic>
      <p:pic>
        <p:nvPicPr>
          <p:cNvPr id="7" name="6 - Εικόνα" descr="images (6).jfif"/>
          <p:cNvPicPr>
            <a:picLocks noChangeAspect="1"/>
          </p:cNvPicPr>
          <p:nvPr/>
        </p:nvPicPr>
        <p:blipFill>
          <a:blip r:embed="rId7" cstate="print"/>
          <a:stretch>
            <a:fillRect/>
          </a:stretch>
        </p:blipFill>
        <p:spPr>
          <a:xfrm>
            <a:off x="6955587" y="3643312"/>
            <a:ext cx="1971675" cy="2314575"/>
          </a:xfrm>
          <a:prstGeom prst="rect">
            <a:avLst/>
          </a:prstGeom>
        </p:spPr>
      </p:pic>
      <p:pic>
        <p:nvPicPr>
          <p:cNvPr id="8" name="7 - Εικόνα" descr="images.jfif"/>
          <p:cNvPicPr>
            <a:picLocks noChangeAspect="1"/>
          </p:cNvPicPr>
          <p:nvPr/>
        </p:nvPicPr>
        <p:blipFill>
          <a:blip r:embed="rId8" cstate="print"/>
          <a:stretch>
            <a:fillRect/>
          </a:stretch>
        </p:blipFill>
        <p:spPr>
          <a:xfrm>
            <a:off x="9595658" y="2289290"/>
            <a:ext cx="1828800" cy="2495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jfif"/>
          <p:cNvPicPr>
            <a:picLocks noChangeAspect="1"/>
          </p:cNvPicPr>
          <p:nvPr/>
        </p:nvPicPr>
        <p:blipFill>
          <a:blip r:embed="rId2" cstate="print"/>
          <a:stretch>
            <a:fillRect/>
          </a:stretch>
        </p:blipFill>
        <p:spPr>
          <a:xfrm>
            <a:off x="482139" y="1097823"/>
            <a:ext cx="4139133" cy="4858982"/>
          </a:xfrm>
          <a:prstGeom prst="rect">
            <a:avLst/>
          </a:prstGeom>
        </p:spPr>
      </p:pic>
      <p:sp>
        <p:nvSpPr>
          <p:cNvPr id="3" name="2 - Ορθογώνιο"/>
          <p:cNvSpPr/>
          <p:nvPr/>
        </p:nvSpPr>
        <p:spPr>
          <a:xfrm>
            <a:off x="6957752" y="906087"/>
            <a:ext cx="4505499" cy="3416320"/>
          </a:xfrm>
          <a:prstGeom prst="rect">
            <a:avLst/>
          </a:prstGeom>
          <a:noFill/>
        </p:spPr>
        <p:txBody>
          <a:bodyPr wrap="square" lIns="91440" tIns="45720" rIns="91440" bIns="45720">
            <a:spAutoFit/>
          </a:bodyPr>
          <a:lstStyle/>
          <a:p>
            <a:pPr algn="ctr"/>
            <a:r>
              <a:rPr lang="el-G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ΕΛΕΝΗ ΜΠΕΤΕΙΝΑΚΗ </a:t>
            </a:r>
          </a:p>
          <a:p>
            <a:pPr algn="ctr"/>
            <a:r>
              <a:rPr lang="el-G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ΜΕ  ΕΝΑ ΛΕΥΚΟ ΦΤΕΡΟ</a:t>
            </a:r>
            <a:endParaRPr lang="el-G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4761" y="270345"/>
            <a:ext cx="4545392" cy="6196884"/>
          </a:xfrm>
          <a:prstGeom prst="rect">
            <a:avLst/>
          </a:prstGeom>
        </p:spPr>
      </p:pic>
      <p:sp>
        <p:nvSpPr>
          <p:cNvPr id="5" name="Ορθογώνιο 4"/>
          <p:cNvSpPr/>
          <p:nvPr/>
        </p:nvSpPr>
        <p:spPr>
          <a:xfrm>
            <a:off x="5494350" y="419202"/>
            <a:ext cx="5748793" cy="6315960"/>
          </a:xfrm>
          <a:prstGeom prst="rect">
            <a:avLst/>
          </a:prstGeom>
        </p:spPr>
        <p:txBody>
          <a:bodyPr wrap="square">
            <a:spAutoFit/>
          </a:bodyPr>
          <a:lstStyle/>
          <a:p>
            <a:pPr>
              <a:lnSpc>
                <a:spcPct val="107000"/>
              </a:lnSpc>
              <a:spcAft>
                <a:spcPts val="0"/>
              </a:spcAft>
            </a:pP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Η Μυρσίνη είναι ένα κοριτσάκι με κινητικά προβλήματα. Κάθεται σε αναπηρικό </a:t>
            </a:r>
            <a:r>
              <a:rPr lang="el-GR" spc="-10" dirty="0" err="1" smtClean="0">
                <a:effectLst/>
                <a:latin typeface="Arial" panose="020B0604020202020204" pitchFamily="34" charset="0"/>
                <a:ea typeface="Times New Roman" panose="02020603050405020304" pitchFamily="18" charset="0"/>
                <a:cs typeface="Times New Roman" panose="02020603050405020304" pitchFamily="18" charset="0"/>
              </a:rPr>
              <a:t>αμαξίδιο</a:t>
            </a: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  κι είναι γεμάτη με όνειρα, αγάπη για τη ζωή και φαντασία. Κατεβαίνει κάθε πρωί στην όχθη μιας  λίμνης που χωρίζει ένα δάσος στα δυο. Μαζί της πάντα, ακούραστη βοηθός, η αδελφή της Ελευθερία. Εκεί στα καταγάλανα νερά της λίμνης βλέπει πάντα  έναν ολόλευκο κύκνο που κολυμπάει μόνος του. Όλα τα πουλιά πετούν ψηλά, ενώ εκείνος πάντα μένει στη λίμνη…</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Μια μέρα, ένα φτερό του κύκνου παρασύρθηκε από τον άνεμο και βρήκε αποκούμπι πάνω στα γόνατα του κοριτσιού.</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Από εκείνη τη στιγμή ξεκινά ένα ταξίδι φαντασίας, με οδηγό το λευκό φτερό. Ένα μαγικό χαλί εκπληρώνει επιθυμίες, όνειρα και περιπέτειες με ταξιδιώτες την Μυρσίνη, την Ελευθερία και τον κατάλευκο κύκνο.</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Ένα ταξίδι σαν γύρος του κόσμου και της ψυχής, πιο πάνω απ’ τα σύννεφα, πιο πάνω απ’ τα όνειρα.  </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pc="-10" dirty="0" smtClean="0">
                <a:effectLst/>
                <a:latin typeface="Arial" panose="020B0604020202020204" pitchFamily="34" charset="0"/>
                <a:ea typeface="Times New Roman" panose="02020603050405020304" pitchFamily="18" charset="0"/>
                <a:cs typeface="Times New Roman" panose="02020603050405020304" pitchFamily="18" charset="0"/>
              </a:rPr>
              <a:t>Βασικός στόχος βιβλίου: Να κατανοήσουν τα παιδιά αλλά, γιατί όχι, και οι μεγάλοι πως  :  </a:t>
            </a:r>
            <a:endParaRPr lang="el-G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b="1" spc="-10" dirty="0" smtClean="0">
                <a:effectLst/>
                <a:latin typeface="Arial" panose="020B0604020202020204" pitchFamily="34" charset="0"/>
                <a:ea typeface="Times New Roman" panose="02020603050405020304" pitchFamily="18" charset="0"/>
                <a:cs typeface="Times New Roman" panose="02020603050405020304" pitchFamily="18" charset="0"/>
              </a:rPr>
              <a:t>Η αναπηρία δεν είναι αδυναμία!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63420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3171" y="604299"/>
            <a:ext cx="10540116" cy="1309025"/>
          </a:xfrm>
        </p:spPr>
        <p:txBody>
          <a:bodyPr>
            <a:normAutofit fontScale="90000"/>
          </a:bodyPr>
          <a:lstStyle/>
          <a:p>
            <a:r>
              <a:rPr lang="el-GR" sz="2700" b="1" dirty="0"/>
              <a:t>Μια ιστορία με θέμα την </a:t>
            </a:r>
            <a:r>
              <a:rPr lang="el-GR" sz="2700" b="1" u="sng" dirty="0">
                <a:hlinkClick r:id="rId2"/>
              </a:rPr>
              <a:t>αναπηρία</a:t>
            </a:r>
            <a:r>
              <a:rPr lang="el-GR" sz="2700" b="1" dirty="0"/>
              <a:t>, τη διαφορετικότητα, τη φιλία, τις ίσες ευκαιρίες και τα δικαιώματα στη ζωή για όλους, ανθρώπους και ζώα.</a:t>
            </a:r>
            <a:r>
              <a:rPr lang="el-GR" b="1" dirty="0"/>
              <a:t/>
            </a:r>
            <a:br>
              <a:rPr lang="el-GR" b="1" dirty="0"/>
            </a:br>
            <a:endParaRPr lang="el-GR" b="1" dirty="0"/>
          </a:p>
        </p:txBody>
      </p:sp>
      <p:pic>
        <p:nvPicPr>
          <p:cNvPr id="5" name="Θέση περιεχομένου 4"/>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489384" y="1913324"/>
            <a:ext cx="3191690" cy="4351338"/>
          </a:xfrm>
        </p:spPr>
      </p:pic>
      <p:pic>
        <p:nvPicPr>
          <p:cNvPr id="6" name="Θέση περιεχομένου 5"/>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7548817" y="1913324"/>
            <a:ext cx="3191690" cy="4351338"/>
          </a:xfrm>
        </p:spPr>
      </p:pic>
    </p:spTree>
    <p:extLst>
      <p:ext uri="{BB962C8B-B14F-4D97-AF65-F5344CB8AC3E}">
        <p14:creationId xmlns="" xmlns:p14="http://schemas.microsoft.com/office/powerpoint/2010/main" val="415475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833155" y="1825625"/>
            <a:ext cx="3191690" cy="4351338"/>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7167155" y="1825625"/>
            <a:ext cx="3191690" cy="4351338"/>
          </a:xfrm>
        </p:spPr>
      </p:pic>
    </p:spTree>
    <p:extLst>
      <p:ext uri="{BB962C8B-B14F-4D97-AF65-F5344CB8AC3E}">
        <p14:creationId xmlns="" xmlns:p14="http://schemas.microsoft.com/office/powerpoint/2010/main" val="137840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i="1" dirty="0" smtClean="0"/>
              <a:t>Ακούμε το </a:t>
            </a:r>
            <a:r>
              <a:rPr lang="el-GR" sz="2000" i="1" dirty="0"/>
              <a:t>βιβλίο σε </a:t>
            </a:r>
            <a:r>
              <a:rPr lang="el-GR" sz="2000" i="1" dirty="0" err="1"/>
              <a:t>Podcast</a:t>
            </a:r>
            <a:r>
              <a:rPr lang="el-GR" sz="2000" i="1" dirty="0"/>
              <a:t> στην εκπομπή 10 λεπτά ακόμα, στο Γ</a:t>
            </a:r>
            <a:r>
              <a:rPr lang="el-GR" sz="2000" i="1" dirty="0" smtClean="0"/>
              <a:t>΄ πρόγραμμα</a:t>
            </a:r>
            <a:r>
              <a:rPr lang="el-GR" sz="2000" i="1" dirty="0"/>
              <a:t>, με την </a:t>
            </a:r>
            <a:r>
              <a:rPr lang="el-GR" sz="2000" i="1" dirty="0" err="1"/>
              <a:t>Βάσια</a:t>
            </a:r>
            <a:r>
              <a:rPr lang="el-GR" sz="2000" i="1" dirty="0"/>
              <a:t> </a:t>
            </a:r>
            <a:r>
              <a:rPr lang="el-GR" sz="2000" i="1" dirty="0" err="1"/>
              <a:t>Χατζηγιαννάκη</a:t>
            </a:r>
            <a:r>
              <a:rPr lang="el-GR" sz="2000" i="1" dirty="0"/>
              <a:t> στο </a:t>
            </a:r>
            <a:r>
              <a:rPr lang="el-GR" sz="2000" i="1" dirty="0" smtClean="0"/>
              <a:t>Ertecho.gr</a:t>
            </a:r>
            <a:endParaRPr lang="el-GR" sz="2000" dirty="0"/>
          </a:p>
        </p:txBody>
      </p:sp>
      <p:sp>
        <p:nvSpPr>
          <p:cNvPr id="3" name="Θέση περιεχομένου 2"/>
          <p:cNvSpPr>
            <a:spLocks noGrp="1"/>
          </p:cNvSpPr>
          <p:nvPr>
            <p:ph sz="half" idx="1"/>
          </p:nvPr>
        </p:nvSpPr>
        <p:spPr/>
        <p:txBody>
          <a:bodyPr/>
          <a:lstStyle/>
          <a:p>
            <a:r>
              <a:rPr lang="en-US" i="1" u="sng" dirty="0">
                <a:hlinkClick r:id="rId2"/>
              </a:rPr>
              <a:t>https://www.ertecho.gr/radio/trito/show/10-akoma/podcast/683290/10-lepta-akomi-tetarti-15-maiou-2024/</a:t>
            </a:r>
            <a:r>
              <a:rPr lang="en-US" i="1" dirty="0"/>
              <a:t> </a:t>
            </a:r>
            <a:endParaRPr lang="el-GR" i="1" dirty="0" smtClean="0"/>
          </a:p>
          <a:p>
            <a:endParaRPr lang="el-GR" dirty="0"/>
          </a:p>
        </p:txBody>
      </p:sp>
      <p:pic>
        <p:nvPicPr>
          <p:cNvPr id="5" name="Θέση περιεχομένου 4"/>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368994" y="1208598"/>
            <a:ext cx="4762831" cy="5470497"/>
          </a:xfrm>
        </p:spPr>
      </p:pic>
    </p:spTree>
    <p:extLst>
      <p:ext uri="{BB962C8B-B14F-4D97-AF65-F5344CB8AC3E}">
        <p14:creationId xmlns="" xmlns:p14="http://schemas.microsoft.com/office/powerpoint/2010/main" val="1040246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hlinkClick r:id="rId2"/>
              </a:rPr>
              <a:t>https://www.youtube.com/watch?v=roWDFVN-2Y4</a:t>
            </a:r>
            <a:r>
              <a:rPr lang="el-GR" dirty="0" smtClean="0"/>
              <a:t/>
            </a:r>
            <a:br>
              <a:rPr lang="el-GR" dirty="0" smtClean="0"/>
            </a:br>
            <a:endParaRPr lang="el-GR" dirty="0"/>
          </a:p>
        </p:txBody>
      </p:sp>
      <p:pic>
        <p:nvPicPr>
          <p:cNvPr id="5" name="Θέση περιεχομένου 4"/>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569098" y="2146852"/>
            <a:ext cx="4806639" cy="3291839"/>
          </a:xfrm>
        </p:spPr>
      </p:pic>
      <p:pic>
        <p:nvPicPr>
          <p:cNvPr id="6" name="Θέση περιεχομένου 5"/>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7132320" y="2356735"/>
            <a:ext cx="4015410" cy="3749867"/>
          </a:xfrm>
        </p:spPr>
      </p:pic>
    </p:spTree>
    <p:extLst>
      <p:ext uri="{BB962C8B-B14F-4D97-AF65-F5344CB8AC3E}">
        <p14:creationId xmlns="" xmlns:p14="http://schemas.microsoft.com/office/powerpoint/2010/main" val="1859861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141</Words>
  <Application>Microsoft Office PowerPoint</Application>
  <PresentationFormat>Προσαρμογή</PresentationFormat>
  <Paragraphs>18</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       ΜΕ ΕΝΑ            ΛΕΥΚΟ ΦΤΕΡΟ</vt:lpstr>
      <vt:lpstr>Διαφάνεια 2</vt:lpstr>
      <vt:lpstr>Διαφάνεια 3</vt:lpstr>
      <vt:lpstr>Διαφάνεια 4</vt:lpstr>
      <vt:lpstr>Διαφάνεια 5</vt:lpstr>
      <vt:lpstr>Μια ιστορία με θέμα την αναπηρία, τη διαφορετικότητα, τη φιλία, τις ίσες ευκαιρίες και τα δικαιώματα στη ζωή για όλους, ανθρώπους και ζώα. </vt:lpstr>
      <vt:lpstr>Διαφάνεια 7</vt:lpstr>
      <vt:lpstr>Ακούμε το βιβλίο σε Podcast στην εκπομπή 10 λεπτά ακόμα, στο Γ΄ πρόγραμμα, με την Βάσια Χατζηγιαννάκη στο Ertecho.gr</vt:lpstr>
      <vt:lpstr>https://www.youtube.com/watch?v=roWDFVN-2Y4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 ΕΝΑ            ΛΕΥΚΟ ΦΤΕΡΟ</dc:title>
  <dc:creator>Λογαριασμός Microsoft</dc:creator>
  <cp:lastModifiedBy>user</cp:lastModifiedBy>
  <cp:revision>8</cp:revision>
  <dcterms:created xsi:type="dcterms:W3CDTF">2024-12-03T17:18:40Z</dcterms:created>
  <dcterms:modified xsi:type="dcterms:W3CDTF">2025-03-18T08:04:54Z</dcterms:modified>
</cp:coreProperties>
</file>