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72" r:id="rId3"/>
    <p:sldId id="273" r:id="rId4"/>
    <p:sldId id="274" r:id="rId5"/>
    <p:sldId id="288" r:id="rId6"/>
    <p:sldId id="289" r:id="rId7"/>
    <p:sldId id="290" r:id="rId8"/>
    <p:sldId id="287" r:id="rId9"/>
    <p:sldId id="275" r:id="rId10"/>
    <p:sldId id="260" r:id="rId11"/>
    <p:sldId id="261" r:id="rId12"/>
    <p:sldId id="291" r:id="rId13"/>
    <p:sldId id="264" r:id="rId14"/>
    <p:sldId id="262" r:id="rId15"/>
    <p:sldId id="265" r:id="rId16"/>
    <p:sldId id="263" r:id="rId17"/>
    <p:sldId id="276" r:id="rId18"/>
    <p:sldId id="282" r:id="rId19"/>
    <p:sldId id="268" r:id="rId20"/>
    <p:sldId id="269" r:id="rId21"/>
    <p:sldId id="270" r:id="rId22"/>
    <p:sldId id="292" r:id="rId23"/>
    <p:sldId id="277" r:id="rId24"/>
    <p:sldId id="278" r:id="rId25"/>
    <p:sldId id="293" r:id="rId26"/>
    <p:sldId id="300" r:id="rId27"/>
    <p:sldId id="298"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789C0A-999B-45A2-9C59-9EE0156ABE58}" type="datetimeFigureOut">
              <a:rPr lang="el-GR" smtClean="0"/>
              <a:t>21/6/2024</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A74B1B-8299-4BA1-861B-5850F869F34A}" type="slidenum">
              <a:rPr lang="el-GR" smtClean="0"/>
              <a:t>‹#›</a:t>
            </a:fld>
            <a:endParaRPr lang="el-GR"/>
          </a:p>
        </p:txBody>
      </p:sp>
    </p:spTree>
    <p:extLst>
      <p:ext uri="{BB962C8B-B14F-4D97-AF65-F5344CB8AC3E}">
        <p14:creationId xmlns:p14="http://schemas.microsoft.com/office/powerpoint/2010/main" val="1354844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B438877-5CC2-4201-B74A-314533B61404}" type="datetimeFigureOut">
              <a:rPr lang="el-GR" smtClean="0"/>
              <a:pPr/>
              <a:t>21/6/2024</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FC28BA6-2B3C-4436-86F1-8F3360F6BA25}"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B438877-5CC2-4201-B74A-314533B61404}" type="datetimeFigureOut">
              <a:rPr lang="el-GR" smtClean="0"/>
              <a:pPr/>
              <a:t>21/6/2024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FC28BA6-2B3C-4436-86F1-8F3360F6BA2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p>
            <a:fld id="{8B438877-5CC2-4201-B74A-314533B61404}" type="datetimeFigureOut">
              <a:rPr lang="el-GR" smtClean="0"/>
              <a:pPr/>
              <a:t>21/6/2024</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FC28BA6-2B3C-4436-86F1-8F3360F6BA2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B438877-5CC2-4201-B74A-314533B61404}" type="datetimeFigureOut">
              <a:rPr lang="el-GR" smtClean="0"/>
              <a:pPr/>
              <a:t>21/6/2024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FC28BA6-2B3C-4436-86F1-8F3360F6BA2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B438877-5CC2-4201-B74A-314533B61404}" type="datetimeFigureOut">
              <a:rPr lang="el-GR" smtClean="0"/>
              <a:pPr/>
              <a:t>21/6/2024</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p>
            <a:fld id="{EFC28BA6-2B3C-4436-86F1-8F3360F6BA25}"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8B438877-5CC2-4201-B74A-314533B61404}" type="datetimeFigureOut">
              <a:rPr lang="el-GR" smtClean="0"/>
              <a:pPr/>
              <a:t>21/6/2024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FC28BA6-2B3C-4436-86F1-8F3360F6BA2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8B438877-5CC2-4201-B74A-314533B61404}" type="datetimeFigureOut">
              <a:rPr lang="el-GR" smtClean="0"/>
              <a:pPr/>
              <a:t>21/6/2024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FC28BA6-2B3C-4436-86F1-8F3360F6BA2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B438877-5CC2-4201-B74A-314533B61404}" type="datetimeFigureOut">
              <a:rPr lang="el-GR" smtClean="0"/>
              <a:pPr/>
              <a:t>21/6/2024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FC28BA6-2B3C-4436-86F1-8F3360F6BA2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8B438877-5CC2-4201-B74A-314533B61404}" type="datetimeFigureOut">
              <a:rPr lang="el-GR" smtClean="0"/>
              <a:pPr/>
              <a:t>21/6/2024</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p>
            <a:fld id="{EFC28BA6-2B3C-4436-86F1-8F3360F6BA2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8B438877-5CC2-4201-B74A-314533B61404}" type="datetimeFigureOut">
              <a:rPr lang="el-GR" smtClean="0"/>
              <a:pPr/>
              <a:t>21/6/2024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FC28BA6-2B3C-4436-86F1-8F3360F6BA2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B438877-5CC2-4201-B74A-314533B61404}" type="datetimeFigureOut">
              <a:rPr lang="el-GR" smtClean="0"/>
              <a:pPr/>
              <a:t>21/6/2024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FC28BA6-2B3C-4436-86F1-8F3360F6BA25}"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l-GR"/>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B438877-5CC2-4201-B74A-314533B61404}" type="datetimeFigureOut">
              <a:rPr lang="el-GR" smtClean="0"/>
              <a:pPr/>
              <a:t>21/6/2024</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FC28BA6-2B3C-4436-86F1-8F3360F6BA2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24544" y="2780928"/>
            <a:ext cx="7918648" cy="2522711"/>
          </a:xfrm>
        </p:spPr>
        <p:txBody>
          <a:bodyPr>
            <a:noAutofit/>
          </a:bodyPr>
          <a:lstStyle/>
          <a:p>
            <a:r>
              <a:rPr lang="en-US" sz="9600" dirty="0"/>
              <a:t>PECS </a:t>
            </a:r>
            <a:br>
              <a:rPr lang="el-GR" sz="9600" dirty="0"/>
            </a:br>
            <a:endParaRPr lang="el-GR" sz="9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1916832"/>
            <a:ext cx="7571184" cy="3115728"/>
          </a:xfrm>
        </p:spPr>
        <p:txBody>
          <a:bodyPr>
            <a:normAutofit fontScale="92500" lnSpcReduction="20000"/>
          </a:bodyPr>
          <a:lstStyle/>
          <a:p>
            <a:pPr algn="just">
              <a:lnSpc>
                <a:spcPct val="150000"/>
              </a:lnSpc>
              <a:buClrTx/>
              <a:buFont typeface="Wingdings" pitchFamily="2" charset="2"/>
              <a:buChar char="v"/>
            </a:pPr>
            <a:r>
              <a:rPr lang="el-GR" dirty="0">
                <a:latin typeface="Arial" pitchFamily="34" charset="0"/>
                <a:cs typeface="Arial" pitchFamily="34" charset="0"/>
              </a:rPr>
              <a:t>Διδάσκουμε τη </a:t>
            </a:r>
            <a:r>
              <a:rPr lang="el-GR" b="1" dirty="0">
                <a:latin typeface="Arial" pitchFamily="34" charset="0"/>
                <a:cs typeface="Arial" pitchFamily="34" charset="0"/>
              </a:rPr>
              <a:t>φύση της επικοινωνίας</a:t>
            </a:r>
            <a:r>
              <a:rPr lang="el-GR" dirty="0">
                <a:latin typeface="Arial" pitchFamily="34" charset="0"/>
                <a:cs typeface="Arial" pitchFamily="34" charset="0"/>
              </a:rPr>
              <a:t>. </a:t>
            </a:r>
          </a:p>
          <a:p>
            <a:pPr algn="just">
              <a:lnSpc>
                <a:spcPct val="150000"/>
              </a:lnSpc>
              <a:buClrTx/>
              <a:buFont typeface="Wingdings" pitchFamily="2" charset="2"/>
              <a:buChar char="v"/>
            </a:pPr>
            <a:r>
              <a:rPr lang="el-GR" dirty="0">
                <a:latin typeface="Arial" pitchFamily="34" charset="0"/>
                <a:cs typeface="Arial" pitchFamily="34" charset="0"/>
              </a:rPr>
              <a:t>Το παιδί μαθαίνει να </a:t>
            </a:r>
            <a:r>
              <a:rPr lang="el-GR" b="1" dirty="0">
                <a:latin typeface="Arial" pitchFamily="34" charset="0"/>
                <a:cs typeface="Arial" pitchFamily="34" charset="0"/>
              </a:rPr>
              <a:t>πλησιάζει</a:t>
            </a:r>
            <a:r>
              <a:rPr lang="el-GR" dirty="0">
                <a:latin typeface="Arial" pitchFamily="34" charset="0"/>
                <a:cs typeface="Arial" pitchFamily="34" charset="0"/>
              </a:rPr>
              <a:t> ένα άτομο, να </a:t>
            </a:r>
            <a:r>
              <a:rPr lang="el-GR" b="1" dirty="0">
                <a:latin typeface="Arial" pitchFamily="34" charset="0"/>
                <a:cs typeface="Arial" pitchFamily="34" charset="0"/>
              </a:rPr>
              <a:t>κατευθύνει</a:t>
            </a:r>
            <a:r>
              <a:rPr lang="el-GR" dirty="0">
                <a:latin typeface="Arial" pitchFamily="34" charset="0"/>
                <a:cs typeface="Arial" pitchFamily="34" charset="0"/>
              </a:rPr>
              <a:t> μία ενέργεια προς αυτό, να του δίνει μία εικόνα και να </a:t>
            </a:r>
            <a:r>
              <a:rPr lang="el-GR" b="1" dirty="0">
                <a:latin typeface="Arial" pitchFamily="34" charset="0"/>
                <a:cs typeface="Arial" pitchFamily="34" charset="0"/>
              </a:rPr>
              <a:t>εισπράττει</a:t>
            </a:r>
            <a:r>
              <a:rPr lang="el-GR" dirty="0">
                <a:latin typeface="Arial" pitchFamily="34" charset="0"/>
                <a:cs typeface="Arial" pitchFamily="34" charset="0"/>
              </a:rPr>
              <a:t> ένα αντικείμενο. </a:t>
            </a:r>
          </a:p>
          <a:p>
            <a:pPr algn="just">
              <a:lnSpc>
                <a:spcPct val="150000"/>
              </a:lnSpc>
              <a:buClrTx/>
              <a:buFont typeface="Wingdings" pitchFamily="2" charset="2"/>
              <a:buChar char="v"/>
            </a:pPr>
            <a:r>
              <a:rPr lang="el-GR" dirty="0">
                <a:latin typeface="Arial" pitchFamily="34" charset="0"/>
                <a:cs typeface="Arial" pitchFamily="34" charset="0"/>
              </a:rPr>
              <a:t>Σε αυτό το στάδιο </a:t>
            </a:r>
            <a:r>
              <a:rPr lang="el-GR" b="1" dirty="0">
                <a:latin typeface="Arial" pitchFamily="34" charset="0"/>
                <a:cs typeface="Arial" pitchFamily="34" charset="0"/>
              </a:rPr>
              <a:t>δεν επιλέγουν</a:t>
            </a:r>
            <a:r>
              <a:rPr lang="el-GR" dirty="0">
                <a:latin typeface="Arial" pitchFamily="34" charset="0"/>
                <a:cs typeface="Arial" pitchFamily="34" charset="0"/>
              </a:rPr>
              <a:t> κάποια κάρτα. Χρησιμοποιούν αυτή που τους δίνει ο εκπαιδευτής. </a:t>
            </a:r>
          </a:p>
          <a:p>
            <a:pPr algn="just">
              <a:lnSpc>
                <a:spcPct val="150000"/>
              </a:lnSpc>
              <a:buClrTx/>
            </a:pPr>
            <a:endParaRPr lang="el-GR" dirty="0">
              <a:latin typeface="Arial" pitchFamily="34" charset="0"/>
              <a:cs typeface="Arial" pitchFamily="34" charset="0"/>
            </a:endParaRPr>
          </a:p>
        </p:txBody>
      </p:sp>
      <p:sp>
        <p:nvSpPr>
          <p:cNvPr id="5" name="4 - TextBox"/>
          <p:cNvSpPr txBox="1"/>
          <p:nvPr/>
        </p:nvSpPr>
        <p:spPr>
          <a:xfrm>
            <a:off x="1547664" y="836712"/>
            <a:ext cx="5616624" cy="523220"/>
          </a:xfrm>
          <a:prstGeom prst="rect">
            <a:avLst/>
          </a:prstGeom>
          <a:noFill/>
        </p:spPr>
        <p:txBody>
          <a:bodyPr wrap="square" rtlCol="0">
            <a:spAutoFit/>
          </a:bodyPr>
          <a:lstStyle/>
          <a:p>
            <a:pPr algn="just"/>
            <a:r>
              <a:rPr lang="el-GR" sz="2800" b="1" u="sng" dirty="0">
                <a:latin typeface="Arial" pitchFamily="34" charset="0"/>
                <a:cs typeface="Arial" pitchFamily="34" charset="0"/>
              </a:rPr>
              <a:t>ΣΤΑΔΙΟ  </a:t>
            </a:r>
            <a:r>
              <a:rPr lang="en-US" sz="2800" b="1" u="sng" dirty="0">
                <a:latin typeface="Arial" pitchFamily="34" charset="0"/>
                <a:cs typeface="Arial" pitchFamily="34" charset="0"/>
              </a:rPr>
              <a:t>I</a:t>
            </a:r>
            <a:r>
              <a:rPr lang="el-GR" sz="2800" b="1" u="sng" dirty="0">
                <a:latin typeface="Arial" pitchFamily="34" charset="0"/>
                <a:cs typeface="Arial" pitchFamily="34" charset="0"/>
              </a:rPr>
              <a:t>: Πως επικοινωνούμε</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412776"/>
            <a:ext cx="7239000" cy="4846320"/>
          </a:xfrm>
        </p:spPr>
        <p:txBody>
          <a:bodyPr>
            <a:normAutofit fontScale="92500" lnSpcReduction="10000"/>
          </a:bodyPr>
          <a:lstStyle/>
          <a:p>
            <a:pPr>
              <a:lnSpc>
                <a:spcPct val="150000"/>
              </a:lnSpc>
              <a:buClrTx/>
              <a:buFont typeface="Wingdings" pitchFamily="2" charset="2"/>
              <a:buChar char="q"/>
            </a:pPr>
            <a:r>
              <a:rPr lang="el-GR" sz="2400" dirty="0">
                <a:latin typeface="Arial" pitchFamily="34" charset="0"/>
                <a:cs typeface="Arial" pitchFamily="34" charset="0"/>
              </a:rPr>
              <a:t>Χρειάζονται δύο εκπαιδευτές </a:t>
            </a:r>
          </a:p>
          <a:p>
            <a:pPr>
              <a:lnSpc>
                <a:spcPct val="150000"/>
              </a:lnSpc>
              <a:buClrTx/>
              <a:buFont typeface="Wingdings" pitchFamily="2" charset="2"/>
              <a:buChar char="q"/>
            </a:pPr>
            <a:r>
              <a:rPr lang="el-GR" sz="2400" dirty="0">
                <a:latin typeface="Arial" pitchFamily="34" charset="0"/>
                <a:cs typeface="Arial" pitchFamily="34" charset="0"/>
              </a:rPr>
              <a:t>Καμία λεκτική βοήθεια</a:t>
            </a:r>
          </a:p>
          <a:p>
            <a:pPr>
              <a:lnSpc>
                <a:spcPct val="150000"/>
              </a:lnSpc>
              <a:buClrTx/>
              <a:buFont typeface="Wingdings" pitchFamily="2" charset="2"/>
              <a:buChar char="q"/>
            </a:pPr>
            <a:r>
              <a:rPr lang="el-GR" sz="2400" dirty="0">
                <a:latin typeface="Arial" pitchFamily="34" charset="0"/>
                <a:cs typeface="Arial" pitchFamily="34" charset="0"/>
              </a:rPr>
              <a:t>Παρουσιάζουμε μία εικόνα κάθε φορά</a:t>
            </a:r>
          </a:p>
          <a:p>
            <a:pPr>
              <a:lnSpc>
                <a:spcPct val="150000"/>
              </a:lnSpc>
              <a:buClrTx/>
              <a:buFont typeface="Wingdings" pitchFamily="2" charset="2"/>
              <a:buChar char="q"/>
            </a:pPr>
            <a:r>
              <a:rPr lang="el-GR" sz="2400" dirty="0">
                <a:latin typeface="Arial" pitchFamily="34" charset="0"/>
                <a:cs typeface="Arial" pitchFamily="34" charset="0"/>
              </a:rPr>
              <a:t>Δεν πραγματοποιούμε όλη την εκπαίδευση σε ένα μάθημα (30 -40 ευκαιρίες σε όλη την ημέρα).</a:t>
            </a:r>
          </a:p>
          <a:p>
            <a:pPr>
              <a:lnSpc>
                <a:spcPct val="150000"/>
              </a:lnSpc>
              <a:buClrTx/>
              <a:buFont typeface="Wingdings" pitchFamily="2" charset="2"/>
              <a:buChar char="q"/>
            </a:pPr>
            <a:r>
              <a:rPr lang="el-GR" sz="2400" dirty="0">
                <a:latin typeface="Arial" pitchFamily="34" charset="0"/>
                <a:cs typeface="Arial" pitchFamily="34" charset="0"/>
              </a:rPr>
              <a:t>Χρησιμοποιούμε διαφόρους ενισχυτές/ φαγητό, παιχνίδι</a:t>
            </a:r>
          </a:p>
          <a:p>
            <a:pPr>
              <a:lnSpc>
                <a:spcPct val="150000"/>
              </a:lnSpc>
              <a:buClrTx/>
              <a:buFont typeface="Wingdings" pitchFamily="2" charset="2"/>
              <a:buChar char="q"/>
            </a:pPr>
            <a:r>
              <a:rPr lang="el-GR" sz="2400" dirty="0">
                <a:latin typeface="Arial" pitchFamily="34" charset="0"/>
                <a:cs typeface="Arial" pitchFamily="34" charset="0"/>
              </a:rPr>
              <a:t>Προσαρμόζουμε το μέγεθος του συμβόλου ανάλογα με τις κινητικές δεξιότητες</a:t>
            </a:r>
          </a:p>
        </p:txBody>
      </p:sp>
      <p:sp>
        <p:nvSpPr>
          <p:cNvPr id="4" name="3 - TextBox"/>
          <p:cNvSpPr txBox="1"/>
          <p:nvPr/>
        </p:nvSpPr>
        <p:spPr>
          <a:xfrm>
            <a:off x="323528" y="548680"/>
            <a:ext cx="7704856" cy="523220"/>
          </a:xfrm>
          <a:prstGeom prst="rect">
            <a:avLst/>
          </a:prstGeom>
          <a:noFill/>
        </p:spPr>
        <p:txBody>
          <a:bodyPr wrap="square" rtlCol="0">
            <a:spAutoFit/>
          </a:bodyPr>
          <a:lstStyle/>
          <a:p>
            <a:pPr algn="just"/>
            <a:r>
              <a:rPr lang="el-GR" sz="2800" b="1" u="sng" dirty="0">
                <a:latin typeface="Arial" pitchFamily="34" charset="0"/>
                <a:cs typeface="Arial" pitchFamily="34" charset="0"/>
              </a:rPr>
              <a:t>ΣΤΑΔΙΟ  </a:t>
            </a:r>
            <a:r>
              <a:rPr lang="en-US" sz="2800" b="1" u="sng" dirty="0">
                <a:latin typeface="Arial" pitchFamily="34" charset="0"/>
                <a:cs typeface="Arial" pitchFamily="34" charset="0"/>
              </a:rPr>
              <a:t>I</a:t>
            </a:r>
            <a:r>
              <a:rPr lang="el-GR" sz="2800" b="1" u="sng" dirty="0">
                <a:latin typeface="Arial" pitchFamily="34" charset="0"/>
                <a:cs typeface="Arial" pitchFamily="34" charset="0"/>
              </a:rPr>
              <a:t>: Πως επικοινωνούμε (συνέχεια)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l="30278" t="12804" r="56370" b="49227"/>
          <a:stretch>
            <a:fillRect/>
          </a:stretch>
        </p:blipFill>
        <p:spPr bwMode="auto">
          <a:xfrm>
            <a:off x="3131841" y="764705"/>
            <a:ext cx="1800200" cy="3086058"/>
          </a:xfrm>
          <a:prstGeom prst="rect">
            <a:avLst/>
          </a:prstGeom>
          <a:noFill/>
          <a:ln w="9525">
            <a:noFill/>
            <a:miter lim="800000"/>
            <a:headEnd/>
            <a:tailEnd/>
          </a:ln>
        </p:spPr>
      </p:pic>
      <p:sp>
        <p:nvSpPr>
          <p:cNvPr id="7" name="6 - TextBox"/>
          <p:cNvSpPr txBox="1"/>
          <p:nvPr/>
        </p:nvSpPr>
        <p:spPr>
          <a:xfrm>
            <a:off x="467544" y="3717032"/>
            <a:ext cx="7416824" cy="2949525"/>
          </a:xfrm>
          <a:prstGeom prst="rect">
            <a:avLst/>
          </a:prstGeom>
          <a:noFill/>
        </p:spPr>
        <p:txBody>
          <a:bodyPr wrap="square" rtlCol="0">
            <a:spAutoFit/>
          </a:bodyPr>
          <a:lstStyle/>
          <a:p>
            <a:pPr algn="ctr">
              <a:lnSpc>
                <a:spcPct val="150000"/>
              </a:lnSpc>
            </a:pPr>
            <a:r>
              <a:rPr lang="el-GR" b="1" u="sng" dirty="0">
                <a:latin typeface="Arial" pitchFamily="34" charset="0"/>
                <a:cs typeface="Arial" pitchFamily="34" charset="0"/>
              </a:rPr>
              <a:t>ΣΤΑΔΙΟ </a:t>
            </a:r>
            <a:r>
              <a:rPr lang="en-US" b="1" u="sng" dirty="0">
                <a:latin typeface="Arial" pitchFamily="34" charset="0"/>
                <a:cs typeface="Arial" pitchFamily="34" charset="0"/>
              </a:rPr>
              <a:t>II</a:t>
            </a:r>
            <a:r>
              <a:rPr lang="el-GR" b="1" u="sng" dirty="0">
                <a:latin typeface="Arial" pitchFamily="34" charset="0"/>
                <a:cs typeface="Arial" pitchFamily="34" charset="0"/>
              </a:rPr>
              <a:t>: Απόσταση και Επιμονή </a:t>
            </a:r>
          </a:p>
          <a:p>
            <a:pPr algn="ctr">
              <a:lnSpc>
                <a:spcPct val="150000"/>
              </a:lnSpc>
            </a:pPr>
            <a:endParaRPr lang="el-GR" b="1" u="sng" dirty="0">
              <a:latin typeface="Arial" pitchFamily="34" charset="0"/>
              <a:cs typeface="Arial" pitchFamily="34" charset="0"/>
            </a:endParaRPr>
          </a:p>
          <a:p>
            <a:pPr algn="just">
              <a:lnSpc>
                <a:spcPct val="150000"/>
              </a:lnSpc>
            </a:pPr>
            <a:r>
              <a:rPr lang="el-GR" dirty="0">
                <a:latin typeface="Arial" pitchFamily="34" charset="0"/>
                <a:cs typeface="Arial" pitchFamily="34" charset="0"/>
              </a:rPr>
              <a:t>Χρησιμοποιώντας ακόμη μονές εικόνες, τα άτομα μαθαίνουν να γενικεύουν αυτή τη νέα δεξιότητα με το να τη χρησιμοποιούν σε διαφορετικά περιβάλλοντα, με διαφορετικά άτομα και με το να διανύουν αποστάσεις. Διδάσκονται επίσης να είναι πιο επίμονοι στην επικοινωνία τους. </a:t>
            </a:r>
          </a:p>
        </p:txBody>
      </p:sp>
      <p:sp>
        <p:nvSpPr>
          <p:cNvPr id="9" name="8 - TextBox"/>
          <p:cNvSpPr txBox="1"/>
          <p:nvPr/>
        </p:nvSpPr>
        <p:spPr>
          <a:xfrm>
            <a:off x="1547664" y="332656"/>
            <a:ext cx="5256584" cy="584775"/>
          </a:xfrm>
          <a:prstGeom prst="rect">
            <a:avLst/>
          </a:prstGeom>
          <a:noFill/>
        </p:spPr>
        <p:txBody>
          <a:bodyPr wrap="square" rtlCol="0">
            <a:spAutoFit/>
          </a:bodyPr>
          <a:lstStyle/>
          <a:p>
            <a:pPr algn="ctr"/>
            <a:r>
              <a:rPr lang="el-GR" sz="3200" b="1" dirty="0">
                <a:latin typeface="Arial" pitchFamily="34" charset="0"/>
                <a:cs typeface="Arial" pitchFamily="34" charset="0"/>
              </a:rPr>
              <a:t>ΤΑ ΕΞΙ ΣΤΑΔΙΑ ΤΟΥ </a:t>
            </a:r>
            <a:r>
              <a:rPr lang="en-US" sz="3200" b="1" dirty="0">
                <a:latin typeface="Arial" pitchFamily="34" charset="0"/>
                <a:cs typeface="Arial" pitchFamily="34" charset="0"/>
              </a:rPr>
              <a:t>PECS</a:t>
            </a:r>
            <a:endParaRPr lang="el-GR" sz="3200" b="1" dirty="0">
              <a:latin typeface="Arial" pitchFamily="34" charset="0"/>
              <a:cs typeface="Arial" pitchFamily="34" charset="0"/>
            </a:endParaRPr>
          </a:p>
        </p:txBody>
      </p:sp>
    </p:spTree>
    <p:extLst>
      <p:ext uri="{BB962C8B-B14F-4D97-AF65-F5344CB8AC3E}">
        <p14:creationId xmlns:p14="http://schemas.microsoft.com/office/powerpoint/2010/main" val="3943327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PECS 2.jpg"/>
          <p:cNvPicPr>
            <a:picLocks noGrp="1" noChangeAspect="1"/>
          </p:cNvPicPr>
          <p:nvPr>
            <p:ph idx="1"/>
          </p:nvPr>
        </p:nvPicPr>
        <p:blipFill>
          <a:blip r:embed="rId2" cstate="print"/>
          <a:stretch>
            <a:fillRect/>
          </a:stretch>
        </p:blipFill>
        <p:spPr>
          <a:xfrm>
            <a:off x="0" y="-45386"/>
            <a:ext cx="9144000" cy="6903386"/>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2132856"/>
            <a:ext cx="7427168" cy="2467656"/>
          </a:xfrm>
        </p:spPr>
        <p:txBody>
          <a:bodyPr>
            <a:normAutofit/>
          </a:bodyPr>
          <a:lstStyle/>
          <a:p>
            <a:pPr>
              <a:lnSpc>
                <a:spcPct val="150000"/>
              </a:lnSpc>
              <a:buNone/>
            </a:pPr>
            <a:r>
              <a:rPr lang="el-GR" sz="2400" dirty="0">
                <a:latin typeface="Arial" pitchFamily="34" charset="0"/>
                <a:cs typeface="Arial" pitchFamily="34" charset="0"/>
              </a:rPr>
              <a:t>   Η διδασκαλία του 2</a:t>
            </a:r>
            <a:r>
              <a:rPr lang="el-GR" sz="2400" baseline="30000" dirty="0">
                <a:latin typeface="Arial" pitchFamily="34" charset="0"/>
                <a:cs typeface="Arial" pitchFamily="34" charset="0"/>
              </a:rPr>
              <a:t>ου</a:t>
            </a:r>
            <a:r>
              <a:rPr lang="el-GR" sz="2400" dirty="0">
                <a:latin typeface="Arial" pitchFamily="34" charset="0"/>
                <a:cs typeface="Arial" pitchFamily="34" charset="0"/>
              </a:rPr>
              <a:t> Σταδίου </a:t>
            </a:r>
            <a:r>
              <a:rPr lang="el-GR" sz="2400" u="sng" dirty="0">
                <a:latin typeface="Arial" pitchFamily="34" charset="0"/>
                <a:cs typeface="Arial" pitchFamily="34" charset="0"/>
              </a:rPr>
              <a:t>διαρκεί για πάντα</a:t>
            </a:r>
            <a:r>
              <a:rPr lang="el-GR" sz="2400" dirty="0">
                <a:latin typeface="Arial" pitchFamily="34" charset="0"/>
                <a:cs typeface="Arial" pitchFamily="34" charset="0"/>
              </a:rPr>
              <a:t>. Δημιουργούμε πολλές </a:t>
            </a:r>
            <a:r>
              <a:rPr lang="el-GR" sz="2400" u="sng" dirty="0">
                <a:latin typeface="Arial" pitchFamily="34" charset="0"/>
                <a:cs typeface="Arial" pitchFamily="34" charset="0"/>
              </a:rPr>
              <a:t>επικοινωνιακές ευκαιρίες </a:t>
            </a:r>
            <a:r>
              <a:rPr lang="el-GR" sz="2400" dirty="0">
                <a:latin typeface="Arial" pitchFamily="34" charset="0"/>
                <a:cs typeface="Arial" pitchFamily="34" charset="0"/>
              </a:rPr>
              <a:t>σε </a:t>
            </a:r>
            <a:r>
              <a:rPr lang="el-GR" sz="2400" u="sng" dirty="0">
                <a:latin typeface="Arial" pitchFamily="34" charset="0"/>
                <a:cs typeface="Arial" pitchFamily="34" charset="0"/>
              </a:rPr>
              <a:t>διαφορετικά περιβάλλοντα </a:t>
            </a:r>
            <a:r>
              <a:rPr lang="el-GR" sz="2400" dirty="0">
                <a:latin typeface="Arial" pitchFamily="34" charset="0"/>
                <a:cs typeface="Arial" pitchFamily="34" charset="0"/>
              </a:rPr>
              <a:t>με διάφορα εμπόδια.</a:t>
            </a:r>
          </a:p>
        </p:txBody>
      </p:sp>
      <p:sp>
        <p:nvSpPr>
          <p:cNvPr id="5" name="4 - Ορθογώνιο"/>
          <p:cNvSpPr/>
          <p:nvPr/>
        </p:nvSpPr>
        <p:spPr>
          <a:xfrm>
            <a:off x="827584" y="620688"/>
            <a:ext cx="6109942" cy="658835"/>
          </a:xfrm>
          <a:prstGeom prst="rect">
            <a:avLst/>
          </a:prstGeom>
        </p:spPr>
        <p:txBody>
          <a:bodyPr wrap="none">
            <a:spAutoFit/>
          </a:bodyPr>
          <a:lstStyle/>
          <a:p>
            <a:pPr algn="ctr">
              <a:lnSpc>
                <a:spcPct val="150000"/>
              </a:lnSpc>
            </a:pPr>
            <a:r>
              <a:rPr lang="el-GR" sz="2800" b="1" u="sng" dirty="0">
                <a:latin typeface="Arial" pitchFamily="34" charset="0"/>
                <a:cs typeface="Arial" pitchFamily="34" charset="0"/>
              </a:rPr>
              <a:t>ΣΤΑΔΙΟ </a:t>
            </a:r>
            <a:r>
              <a:rPr lang="en-US" sz="2800" b="1" u="sng" dirty="0">
                <a:latin typeface="Arial" pitchFamily="34" charset="0"/>
                <a:cs typeface="Arial" pitchFamily="34" charset="0"/>
              </a:rPr>
              <a:t>II</a:t>
            </a:r>
            <a:r>
              <a:rPr lang="el-GR" sz="2800" b="1" u="sng" dirty="0">
                <a:latin typeface="Arial" pitchFamily="34" charset="0"/>
                <a:cs typeface="Arial" pitchFamily="34" charset="0"/>
              </a:rPr>
              <a:t>: Απόσταση και Επιμονή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PECS 1.jpg"/>
          <p:cNvPicPr>
            <a:picLocks noGrp="1" noChangeAspect="1"/>
          </p:cNvPicPr>
          <p:nvPr>
            <p:ph idx="1"/>
          </p:nvPr>
        </p:nvPicPr>
        <p:blipFill>
          <a:blip r:embed="rId2" cstate="print"/>
          <a:stretch>
            <a:fillRect/>
          </a:stretch>
        </p:blipFill>
        <p:spPr>
          <a:xfrm>
            <a:off x="0" y="476672"/>
            <a:ext cx="8150168" cy="5544616"/>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196752"/>
            <a:ext cx="7239000" cy="4846320"/>
          </a:xfrm>
        </p:spPr>
        <p:txBody>
          <a:bodyPr>
            <a:normAutofit fontScale="85000" lnSpcReduction="10000"/>
          </a:bodyPr>
          <a:lstStyle/>
          <a:p>
            <a:pPr algn="just">
              <a:lnSpc>
                <a:spcPct val="160000"/>
              </a:lnSpc>
              <a:buClrTx/>
              <a:buFont typeface="Wingdings" pitchFamily="2" charset="2"/>
              <a:buChar char="q"/>
            </a:pPr>
            <a:r>
              <a:rPr lang="el-GR" dirty="0">
                <a:latin typeface="Arial" pitchFamily="34" charset="0"/>
                <a:cs typeface="Arial" pitchFamily="34" charset="0"/>
              </a:rPr>
              <a:t>Δεν δίνουμε λεκτική βοήθεια</a:t>
            </a:r>
          </a:p>
          <a:p>
            <a:pPr algn="just">
              <a:lnSpc>
                <a:spcPct val="160000"/>
              </a:lnSpc>
              <a:buClrTx/>
              <a:buFont typeface="Wingdings" pitchFamily="2" charset="2"/>
              <a:buChar char="q"/>
            </a:pPr>
            <a:r>
              <a:rPr lang="el-GR" dirty="0">
                <a:latin typeface="Arial" pitchFamily="34" charset="0"/>
                <a:cs typeface="Arial" pitchFamily="34" charset="0"/>
              </a:rPr>
              <a:t>Χρησιμοποιούμε διάφορες εικόνες / μία κάθε φορά</a:t>
            </a:r>
          </a:p>
          <a:p>
            <a:pPr algn="just">
              <a:lnSpc>
                <a:spcPct val="160000"/>
              </a:lnSpc>
              <a:buClrTx/>
              <a:buFont typeface="Wingdings" pitchFamily="2" charset="2"/>
              <a:buChar char="q"/>
            </a:pPr>
            <a:r>
              <a:rPr lang="el-GR" dirty="0">
                <a:latin typeface="Arial" pitchFamily="34" charset="0"/>
                <a:cs typeface="Arial" pitchFamily="34" charset="0"/>
              </a:rPr>
              <a:t>Αξιολογούμε συχνά τους ενισχυτές </a:t>
            </a:r>
          </a:p>
          <a:p>
            <a:pPr algn="just">
              <a:lnSpc>
                <a:spcPct val="160000"/>
              </a:lnSpc>
              <a:buClrTx/>
              <a:buFont typeface="Wingdings" pitchFamily="2" charset="2"/>
              <a:buChar char="q"/>
            </a:pPr>
            <a:r>
              <a:rPr lang="el-GR" dirty="0">
                <a:latin typeface="Arial" pitchFamily="34" charset="0"/>
                <a:cs typeface="Arial" pitchFamily="34" charset="0"/>
              </a:rPr>
              <a:t>Χρησιμοποιούμε πολλούς συντρόφους επικοινωνίας </a:t>
            </a:r>
          </a:p>
          <a:p>
            <a:pPr algn="just">
              <a:lnSpc>
                <a:spcPct val="160000"/>
              </a:lnSpc>
              <a:buClrTx/>
              <a:buFont typeface="Wingdings" pitchFamily="2" charset="2"/>
              <a:buChar char="q"/>
            </a:pPr>
            <a:r>
              <a:rPr lang="el-GR" dirty="0">
                <a:latin typeface="Arial" pitchFamily="34" charset="0"/>
                <a:cs typeface="Arial" pitchFamily="34" charset="0"/>
              </a:rPr>
              <a:t>Εκτός από τα δομημένα μαθήματα δημιουργούμε πολλές ευκαιρίες για αυθόρμητη επικοινωνία και έκφραση σε καθημερινή βάση.</a:t>
            </a:r>
          </a:p>
          <a:p>
            <a:pPr algn="just">
              <a:lnSpc>
                <a:spcPct val="160000"/>
              </a:lnSpc>
              <a:buClrTx/>
              <a:buFont typeface="Wingdings" pitchFamily="2" charset="2"/>
              <a:buChar char="q"/>
            </a:pPr>
            <a:r>
              <a:rPr lang="el-GR" dirty="0">
                <a:latin typeface="Arial" pitchFamily="34" charset="0"/>
                <a:cs typeface="Arial" pitchFamily="34" charset="0"/>
              </a:rPr>
              <a:t>Διδάσκουμε «περιήγηση» (διάνυση αποστάσεων)</a:t>
            </a:r>
          </a:p>
          <a:p>
            <a:pPr algn="just">
              <a:lnSpc>
                <a:spcPct val="160000"/>
              </a:lnSpc>
              <a:buClrTx/>
              <a:buFont typeface="Wingdings" pitchFamily="2" charset="2"/>
              <a:buChar char="q"/>
            </a:pPr>
            <a:endParaRPr lang="el-GR" dirty="0">
              <a:latin typeface="Arial" pitchFamily="34" charset="0"/>
              <a:cs typeface="Arial" pitchFamily="34" charset="0"/>
            </a:endParaRPr>
          </a:p>
        </p:txBody>
      </p:sp>
      <p:sp>
        <p:nvSpPr>
          <p:cNvPr id="4" name="3 - Ορθογώνιο"/>
          <p:cNvSpPr/>
          <p:nvPr/>
        </p:nvSpPr>
        <p:spPr>
          <a:xfrm>
            <a:off x="179512" y="332656"/>
            <a:ext cx="7920880" cy="618374"/>
          </a:xfrm>
          <a:prstGeom prst="rect">
            <a:avLst/>
          </a:prstGeom>
        </p:spPr>
        <p:txBody>
          <a:bodyPr wrap="square">
            <a:spAutoFit/>
          </a:bodyPr>
          <a:lstStyle/>
          <a:p>
            <a:pPr algn="ctr">
              <a:lnSpc>
                <a:spcPct val="150000"/>
              </a:lnSpc>
            </a:pPr>
            <a:r>
              <a:rPr lang="el-GR" sz="2600" b="1" u="sng" dirty="0">
                <a:latin typeface="Arial" pitchFamily="34" charset="0"/>
                <a:cs typeface="Arial" pitchFamily="34" charset="0"/>
              </a:rPr>
              <a:t>ΣΤΑΔΙΟ </a:t>
            </a:r>
            <a:r>
              <a:rPr lang="en-US" sz="2600" b="1" u="sng" dirty="0">
                <a:latin typeface="Arial" pitchFamily="34" charset="0"/>
                <a:cs typeface="Arial" pitchFamily="34" charset="0"/>
              </a:rPr>
              <a:t>II</a:t>
            </a:r>
            <a:r>
              <a:rPr lang="el-GR" sz="2600" b="1" u="sng" dirty="0">
                <a:latin typeface="Arial" pitchFamily="34" charset="0"/>
                <a:cs typeface="Arial" pitchFamily="34" charset="0"/>
              </a:rPr>
              <a:t>: Απόσταση και Επιμονή</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TextBox"/>
          <p:cNvSpPr txBox="1"/>
          <p:nvPr/>
        </p:nvSpPr>
        <p:spPr>
          <a:xfrm>
            <a:off x="1547664" y="332656"/>
            <a:ext cx="5256584" cy="584775"/>
          </a:xfrm>
          <a:prstGeom prst="rect">
            <a:avLst/>
          </a:prstGeom>
          <a:noFill/>
        </p:spPr>
        <p:txBody>
          <a:bodyPr wrap="square" rtlCol="0">
            <a:spAutoFit/>
          </a:bodyPr>
          <a:lstStyle/>
          <a:p>
            <a:pPr algn="ctr"/>
            <a:r>
              <a:rPr lang="el-GR" sz="3200" b="1" dirty="0">
                <a:latin typeface="Arial" pitchFamily="34" charset="0"/>
                <a:cs typeface="Arial" pitchFamily="34" charset="0"/>
              </a:rPr>
              <a:t>ΤΑ ΕΞΙ ΣΤΑΔΙΑ ΤΟΥ </a:t>
            </a:r>
            <a:r>
              <a:rPr lang="en-US" sz="3200" b="1" dirty="0">
                <a:latin typeface="Arial" pitchFamily="34" charset="0"/>
                <a:cs typeface="Arial" pitchFamily="34" charset="0"/>
              </a:rPr>
              <a:t>PECS</a:t>
            </a:r>
            <a:endParaRPr lang="el-GR" sz="3200" b="1" dirty="0">
              <a:latin typeface="Arial" pitchFamily="34" charset="0"/>
              <a:cs typeface="Arial" pitchFamily="34" charset="0"/>
            </a:endParaRPr>
          </a:p>
        </p:txBody>
      </p:sp>
      <p:pic>
        <p:nvPicPr>
          <p:cNvPr id="8" name="Picture 2"/>
          <p:cNvPicPr>
            <a:picLocks noChangeAspect="1" noChangeArrowheads="1"/>
          </p:cNvPicPr>
          <p:nvPr/>
        </p:nvPicPr>
        <p:blipFill>
          <a:blip r:embed="rId2" cstate="print"/>
          <a:srcRect l="50846" t="15970" r="28977" b="54582"/>
          <a:stretch>
            <a:fillRect/>
          </a:stretch>
        </p:blipFill>
        <p:spPr bwMode="auto">
          <a:xfrm>
            <a:off x="2627784" y="1093095"/>
            <a:ext cx="2127509" cy="1872208"/>
          </a:xfrm>
          <a:prstGeom prst="rect">
            <a:avLst/>
          </a:prstGeom>
          <a:noFill/>
          <a:ln w="9525">
            <a:noFill/>
            <a:miter lim="800000"/>
            <a:headEnd/>
            <a:tailEnd/>
          </a:ln>
        </p:spPr>
      </p:pic>
      <p:sp>
        <p:nvSpPr>
          <p:cNvPr id="10" name="9 - TextBox"/>
          <p:cNvSpPr txBox="1"/>
          <p:nvPr/>
        </p:nvSpPr>
        <p:spPr>
          <a:xfrm>
            <a:off x="395536" y="3140968"/>
            <a:ext cx="7272808" cy="2949525"/>
          </a:xfrm>
          <a:prstGeom prst="rect">
            <a:avLst/>
          </a:prstGeom>
          <a:noFill/>
        </p:spPr>
        <p:txBody>
          <a:bodyPr wrap="square" rtlCol="0">
            <a:spAutoFit/>
          </a:bodyPr>
          <a:lstStyle/>
          <a:p>
            <a:pPr algn="ctr">
              <a:lnSpc>
                <a:spcPct val="150000"/>
              </a:lnSpc>
            </a:pPr>
            <a:r>
              <a:rPr lang="el-GR" b="1" u="sng" dirty="0">
                <a:latin typeface="Arial" pitchFamily="34" charset="0"/>
                <a:cs typeface="Arial" pitchFamily="34" charset="0"/>
              </a:rPr>
              <a:t>ΣΤΑΔΙΟ </a:t>
            </a:r>
            <a:r>
              <a:rPr lang="en-US" b="1" u="sng" dirty="0">
                <a:latin typeface="Arial" pitchFamily="34" charset="0"/>
                <a:cs typeface="Arial" pitchFamily="34" charset="0"/>
              </a:rPr>
              <a:t>III</a:t>
            </a:r>
            <a:r>
              <a:rPr lang="el-GR" b="1" u="sng" dirty="0">
                <a:latin typeface="Arial" pitchFamily="34" charset="0"/>
                <a:cs typeface="Arial" pitchFamily="34" charset="0"/>
              </a:rPr>
              <a:t>: Διάκριση Εικόνων </a:t>
            </a:r>
            <a:endParaRPr lang="en-US" b="1" u="sng" dirty="0">
              <a:latin typeface="Arial" pitchFamily="34" charset="0"/>
              <a:cs typeface="Arial" pitchFamily="34" charset="0"/>
            </a:endParaRPr>
          </a:p>
          <a:p>
            <a:pPr algn="ctr">
              <a:lnSpc>
                <a:spcPct val="150000"/>
              </a:lnSpc>
            </a:pPr>
            <a:endParaRPr lang="en-US" b="1" u="sng" dirty="0">
              <a:latin typeface="Arial" pitchFamily="34" charset="0"/>
              <a:cs typeface="Arial" pitchFamily="34" charset="0"/>
            </a:endParaRPr>
          </a:p>
          <a:p>
            <a:pPr algn="just">
              <a:lnSpc>
                <a:spcPct val="150000"/>
              </a:lnSpc>
            </a:pPr>
            <a:r>
              <a:rPr lang="el-GR" dirty="0">
                <a:latin typeface="Arial" pitchFamily="34" charset="0"/>
                <a:cs typeface="Arial" pitchFamily="34" charset="0"/>
              </a:rPr>
              <a:t>Τα άτομα μαθαίνουν να επιλέγουν ανάμεσα σε δύο ή περισσότερες εικόνες για να ζητήσουν τα αγαπημένα τους πράγματα. Οι εικόνες τοποθετούνται στο βιβλίο Επικοινωνίας </a:t>
            </a:r>
            <a:r>
              <a:rPr lang="en-US" dirty="0">
                <a:latin typeface="Arial" pitchFamily="34" charset="0"/>
                <a:cs typeface="Arial" pitchFamily="34" charset="0"/>
              </a:rPr>
              <a:t>PECS</a:t>
            </a:r>
            <a:r>
              <a:rPr lang="el-GR" dirty="0">
                <a:latin typeface="Arial" pitchFamily="34" charset="0"/>
                <a:cs typeface="Arial" pitchFamily="34" charset="0"/>
              </a:rPr>
              <a:t> – ένα ντοσιέ με αυτοκόλλητες σκληρές ταινίες- όπου αποθηκεύονται και ο μαθητής μπορεί εύκολα να τις βγάλει για να επικοινωνήσει.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received_639791217585130.jpeg"/>
          <p:cNvPicPr>
            <a:picLocks noGrp="1" noChangeAspect="1"/>
          </p:cNvPicPr>
          <p:nvPr>
            <p:ph idx="1"/>
          </p:nvPr>
        </p:nvPicPr>
        <p:blipFill>
          <a:blip r:embed="rId2" cstate="print"/>
          <a:stretch>
            <a:fillRect/>
          </a:stretch>
        </p:blipFill>
        <p:spPr>
          <a:xfrm rot="16200000">
            <a:off x="1143001" y="-1142999"/>
            <a:ext cx="6858000" cy="9143999"/>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412776"/>
            <a:ext cx="7239000" cy="4846320"/>
          </a:xfrm>
        </p:spPr>
        <p:txBody>
          <a:bodyPr>
            <a:normAutofit lnSpcReduction="10000"/>
          </a:bodyPr>
          <a:lstStyle/>
          <a:p>
            <a:pPr marL="514350" indent="-514350" algn="just">
              <a:lnSpc>
                <a:spcPct val="150000"/>
              </a:lnSpc>
              <a:buClrTx/>
              <a:buFont typeface="Wingdings" pitchFamily="2" charset="2"/>
              <a:buChar char="q"/>
            </a:pPr>
            <a:r>
              <a:rPr lang="el-GR" dirty="0">
                <a:latin typeface="Arial" pitchFamily="34" charset="0"/>
                <a:cs typeface="Arial" pitchFamily="34" charset="0"/>
              </a:rPr>
              <a:t>Δεν δίνουμε καμία λεκτική βοήθεια</a:t>
            </a:r>
          </a:p>
          <a:p>
            <a:pPr marL="514350" indent="-514350" algn="just">
              <a:lnSpc>
                <a:spcPct val="150000"/>
              </a:lnSpc>
              <a:buClrTx/>
              <a:buFont typeface="Wingdings" pitchFamily="2" charset="2"/>
              <a:buChar char="q"/>
            </a:pPr>
            <a:r>
              <a:rPr lang="el-GR" dirty="0">
                <a:latin typeface="Arial" pitchFamily="34" charset="0"/>
                <a:cs typeface="Arial" pitchFamily="34" charset="0"/>
              </a:rPr>
              <a:t>Κάνουμε συχνά αξιολόγηση ενισχυτών</a:t>
            </a:r>
          </a:p>
          <a:p>
            <a:pPr marL="514350" indent="-514350" algn="just">
              <a:lnSpc>
                <a:spcPct val="150000"/>
              </a:lnSpc>
              <a:buClrTx/>
              <a:buFont typeface="Wingdings" pitchFamily="2" charset="2"/>
              <a:buChar char="q"/>
            </a:pPr>
            <a:r>
              <a:rPr lang="el-GR" dirty="0">
                <a:latin typeface="Arial" pitchFamily="34" charset="0"/>
                <a:cs typeface="Arial" pitchFamily="34" charset="0"/>
              </a:rPr>
              <a:t>Χρησιμοποιούμε πολλούς εκπαιδευτές </a:t>
            </a:r>
          </a:p>
          <a:p>
            <a:pPr marL="514350" indent="-514350" algn="just">
              <a:lnSpc>
                <a:spcPct val="150000"/>
              </a:lnSpc>
              <a:buClrTx/>
              <a:buFont typeface="Wingdings" pitchFamily="2" charset="2"/>
              <a:buChar char="q"/>
            </a:pPr>
            <a:r>
              <a:rPr lang="el-GR" dirty="0">
                <a:latin typeface="Arial" pitchFamily="34" charset="0"/>
                <a:cs typeface="Arial" pitchFamily="34" charset="0"/>
              </a:rPr>
              <a:t>Δημιουργούμε πολλές ευκαιρίες στα πλαίσια καθημερινών λειτουργικών δραστηριοτήτων </a:t>
            </a:r>
          </a:p>
          <a:p>
            <a:pPr marL="514350" indent="-514350" algn="just">
              <a:lnSpc>
                <a:spcPct val="150000"/>
              </a:lnSpc>
              <a:buClrTx/>
              <a:buFont typeface="Wingdings" pitchFamily="2" charset="2"/>
              <a:buChar char="q"/>
            </a:pPr>
            <a:r>
              <a:rPr lang="el-GR" dirty="0">
                <a:latin typeface="Arial" pitchFamily="34" charset="0"/>
                <a:cs typeface="Arial" pitchFamily="34" charset="0"/>
              </a:rPr>
              <a:t>Διαφοροποιούμε τη θέση των εικόνων στο βιβλίο επικοινωνίας μέχρι να κατακτήσει το παιδί τη δεξιότητα της διάκρισης</a:t>
            </a:r>
          </a:p>
          <a:p>
            <a:pPr marL="514350" indent="-514350" algn="just">
              <a:lnSpc>
                <a:spcPct val="150000"/>
              </a:lnSpc>
              <a:buClrTx/>
              <a:buFont typeface="Wingdings" pitchFamily="2" charset="2"/>
              <a:buChar char="q"/>
            </a:pPr>
            <a:endParaRPr lang="el-GR" dirty="0">
              <a:latin typeface="Arial" pitchFamily="34" charset="0"/>
              <a:cs typeface="Arial" pitchFamily="34" charset="0"/>
            </a:endParaRPr>
          </a:p>
          <a:p>
            <a:pPr algn="just">
              <a:lnSpc>
                <a:spcPct val="150000"/>
              </a:lnSpc>
              <a:buClrTx/>
              <a:buFont typeface="Wingdings" pitchFamily="2" charset="2"/>
              <a:buChar char="q"/>
            </a:pPr>
            <a:endParaRPr lang="el-GR" dirty="0">
              <a:latin typeface="Arial" pitchFamily="34" charset="0"/>
              <a:cs typeface="Arial" pitchFamily="34" charset="0"/>
            </a:endParaRPr>
          </a:p>
        </p:txBody>
      </p:sp>
      <p:sp>
        <p:nvSpPr>
          <p:cNvPr id="5" name="4 - Ορθογώνιο"/>
          <p:cNvSpPr/>
          <p:nvPr/>
        </p:nvSpPr>
        <p:spPr>
          <a:xfrm>
            <a:off x="611560" y="548680"/>
            <a:ext cx="5904656" cy="658835"/>
          </a:xfrm>
          <a:prstGeom prst="rect">
            <a:avLst/>
          </a:prstGeom>
        </p:spPr>
        <p:txBody>
          <a:bodyPr wrap="square">
            <a:spAutoFit/>
          </a:bodyPr>
          <a:lstStyle/>
          <a:p>
            <a:pPr algn="ctr">
              <a:lnSpc>
                <a:spcPct val="150000"/>
              </a:lnSpc>
            </a:pPr>
            <a:r>
              <a:rPr lang="el-GR" sz="2800" b="1" u="sng" dirty="0">
                <a:latin typeface="Arial" pitchFamily="34" charset="0"/>
                <a:cs typeface="Arial" pitchFamily="34" charset="0"/>
              </a:rPr>
              <a:t>ΣΤΑΔΙΟ </a:t>
            </a:r>
            <a:r>
              <a:rPr lang="en-US" sz="2800" b="1" u="sng" dirty="0">
                <a:latin typeface="Arial" pitchFamily="34" charset="0"/>
                <a:cs typeface="Arial" pitchFamily="34" charset="0"/>
              </a:rPr>
              <a:t>III</a:t>
            </a:r>
            <a:r>
              <a:rPr lang="el-GR" sz="2800" b="1" u="sng" dirty="0">
                <a:latin typeface="Arial" pitchFamily="34" charset="0"/>
                <a:cs typeface="Arial" pitchFamily="34" charset="0"/>
              </a:rPr>
              <a:t>: Διάκριση Εικόνων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2987824" y="0"/>
            <a:ext cx="2016224" cy="1186929"/>
          </a:xfrm>
          <a:prstGeom prst="rect">
            <a:avLst/>
          </a:prstGeom>
          <a:noFill/>
          <a:ln w="9525">
            <a:noFill/>
            <a:miter lim="800000"/>
            <a:headEnd/>
            <a:tailEnd/>
          </a:ln>
        </p:spPr>
      </p:pic>
      <p:sp>
        <p:nvSpPr>
          <p:cNvPr id="5" name="4 - Ορθογώνιο"/>
          <p:cNvSpPr/>
          <p:nvPr/>
        </p:nvSpPr>
        <p:spPr>
          <a:xfrm>
            <a:off x="323528" y="1268760"/>
            <a:ext cx="7560840" cy="5078313"/>
          </a:xfrm>
          <a:prstGeom prst="rect">
            <a:avLst/>
          </a:prstGeom>
        </p:spPr>
        <p:txBody>
          <a:bodyPr wrap="square">
            <a:spAutoFit/>
          </a:bodyPr>
          <a:lstStyle/>
          <a:p>
            <a:pPr algn="just">
              <a:lnSpc>
                <a:spcPct val="150000"/>
              </a:lnSpc>
              <a:buFont typeface="Wingdings" pitchFamily="2" charset="2"/>
              <a:buChar char="Ø"/>
            </a:pPr>
            <a:r>
              <a:rPr lang="el-GR" sz="2400" dirty="0">
                <a:latin typeface="Arial" pitchFamily="34" charset="0"/>
                <a:cs typeface="Arial" pitchFamily="34" charset="0"/>
              </a:rPr>
              <a:t>Το PECS είναι ένα μοναδικό εναλλακτικό/ενισχυτικό σύστημα επικοινωνίας. </a:t>
            </a:r>
            <a:endParaRPr lang="en-US" sz="2400" dirty="0">
              <a:latin typeface="Arial" pitchFamily="34" charset="0"/>
              <a:cs typeface="Arial" pitchFamily="34" charset="0"/>
            </a:endParaRPr>
          </a:p>
          <a:p>
            <a:pPr algn="just">
              <a:lnSpc>
                <a:spcPct val="150000"/>
              </a:lnSpc>
              <a:buFont typeface="Wingdings" pitchFamily="2" charset="2"/>
              <a:buChar char="Ø"/>
            </a:pPr>
            <a:r>
              <a:rPr lang="el-GR" sz="2400" dirty="0">
                <a:latin typeface="Arial" pitchFamily="34" charset="0"/>
                <a:cs typeface="Arial" pitchFamily="34" charset="0"/>
              </a:rPr>
              <a:t>Το PECS εφαρμόστηκε για πρώτη φορά με μαθητές προσχολικής ηλικίας που είχαν διαγνωστεί με αυτισμό στο Πρόγραμμα Αυτισμού. Από τότε, το PECS έχει εφαρμοστεί με επιτυχία παγκοσμίως με χιλιάδες μαθητές όλων των ηλικιών που παρουσιάζουν μία ποικιλία γνωστικών, κινητικών και επικοινωνιακών δυσκολιών.</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2348880"/>
            <a:ext cx="7239000" cy="2179624"/>
          </a:xfrm>
        </p:spPr>
        <p:txBody>
          <a:bodyPr/>
          <a:lstStyle/>
          <a:p>
            <a:pPr algn="just">
              <a:lnSpc>
                <a:spcPct val="150000"/>
              </a:lnSpc>
              <a:buNone/>
            </a:pPr>
            <a:r>
              <a:rPr lang="el-GR" dirty="0">
                <a:latin typeface="Arial" pitchFamily="34" charset="0"/>
                <a:cs typeface="Arial" pitchFamily="34" charset="0"/>
              </a:rPr>
              <a:t>   Σε αυτό το στάδιο όταν ο μαθητής πλησιάζει την επιθυμητή κάρτα σωστά χρησιμοποιούμε κάποια </a:t>
            </a:r>
            <a:r>
              <a:rPr lang="el-GR" b="1" u="sng" dirty="0">
                <a:latin typeface="Arial" pitchFamily="34" charset="0"/>
                <a:cs typeface="Arial" pitchFamily="34" charset="0"/>
              </a:rPr>
              <a:t>φωνητική λεκτική επιβεβαίωση</a:t>
            </a:r>
          </a:p>
          <a:p>
            <a:endParaRPr lang="el-GR" dirty="0">
              <a:latin typeface="Arial" pitchFamily="34" charset="0"/>
              <a:cs typeface="Arial" pitchFamily="34" charset="0"/>
            </a:endParaRPr>
          </a:p>
        </p:txBody>
      </p:sp>
      <p:sp>
        <p:nvSpPr>
          <p:cNvPr id="5" name="4 - Ορθογώνιο"/>
          <p:cNvSpPr/>
          <p:nvPr/>
        </p:nvSpPr>
        <p:spPr>
          <a:xfrm>
            <a:off x="1187624" y="548680"/>
            <a:ext cx="5904656" cy="738664"/>
          </a:xfrm>
          <a:prstGeom prst="rect">
            <a:avLst/>
          </a:prstGeom>
        </p:spPr>
        <p:txBody>
          <a:bodyPr wrap="square">
            <a:spAutoFit/>
          </a:bodyPr>
          <a:lstStyle/>
          <a:p>
            <a:pPr algn="ctr">
              <a:lnSpc>
                <a:spcPct val="150000"/>
              </a:lnSpc>
            </a:pPr>
            <a:r>
              <a:rPr lang="el-GR" sz="2800" b="1" u="sng" dirty="0">
                <a:latin typeface="Arial" pitchFamily="34" charset="0"/>
                <a:cs typeface="Arial" pitchFamily="34" charset="0"/>
              </a:rPr>
              <a:t>ΣΤΑΔΙΟ </a:t>
            </a:r>
            <a:r>
              <a:rPr lang="en-US" sz="2800" b="1" u="sng" dirty="0">
                <a:latin typeface="Arial" pitchFamily="34" charset="0"/>
                <a:cs typeface="Arial" pitchFamily="34" charset="0"/>
              </a:rPr>
              <a:t>III</a:t>
            </a:r>
            <a:r>
              <a:rPr lang="el-GR" sz="2800" b="1" u="sng" dirty="0">
                <a:latin typeface="Arial" pitchFamily="34" charset="0"/>
                <a:cs typeface="Arial" pitchFamily="34" charset="0"/>
              </a:rPr>
              <a:t>: Διάκριση Εικόνων (Α)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1556792"/>
            <a:ext cx="7704856" cy="4846320"/>
          </a:xfrm>
        </p:spPr>
        <p:txBody>
          <a:bodyPr>
            <a:normAutofit fontScale="77500" lnSpcReduction="20000"/>
          </a:bodyPr>
          <a:lstStyle/>
          <a:p>
            <a:pPr algn="just">
              <a:lnSpc>
                <a:spcPct val="160000"/>
              </a:lnSpc>
              <a:buClrTx/>
              <a:buFont typeface="Wingdings" pitchFamily="2" charset="2"/>
              <a:buChar char="q"/>
            </a:pPr>
            <a:r>
              <a:rPr lang="el-GR" dirty="0">
                <a:latin typeface="Arial" pitchFamily="34" charset="0"/>
                <a:cs typeface="Arial" pitchFamily="34" charset="0"/>
              </a:rPr>
              <a:t>Διάκριση μεταξύ δύο ενισχυτικών εικόνων </a:t>
            </a:r>
          </a:p>
          <a:p>
            <a:pPr algn="just">
              <a:lnSpc>
                <a:spcPct val="160000"/>
              </a:lnSpc>
              <a:buClrTx/>
              <a:buFont typeface="Wingdings" pitchFamily="2" charset="2"/>
              <a:buChar char="q"/>
            </a:pPr>
            <a:r>
              <a:rPr lang="el-GR" dirty="0">
                <a:latin typeface="Arial" pitchFamily="34" charset="0"/>
                <a:cs typeface="Arial" pitchFamily="34" charset="0"/>
              </a:rPr>
              <a:t>Τοποθετούμε εικόνες 2 ενισχυτικών αντικειμένων στο εξώφυλλο και κάνουμε έλεγχο αντιστοιχίας με τα 2 αντικείμενα τοποθετημένα σ’ ένα δίσκο. </a:t>
            </a:r>
          </a:p>
          <a:p>
            <a:pPr algn="just">
              <a:lnSpc>
                <a:spcPct val="160000"/>
              </a:lnSpc>
              <a:buClrTx/>
              <a:buFont typeface="Wingdings" pitchFamily="2" charset="2"/>
              <a:buChar char="q"/>
            </a:pPr>
            <a:r>
              <a:rPr lang="el-GR" dirty="0">
                <a:latin typeface="Arial" pitchFamily="34" charset="0"/>
                <a:cs typeface="Arial" pitchFamily="34" charset="0"/>
              </a:rPr>
              <a:t>Διάκριση μεταξύ πολλαπλών εικόνων κατά τον ίδιο τρόπο.</a:t>
            </a:r>
          </a:p>
          <a:p>
            <a:pPr algn="just">
              <a:lnSpc>
                <a:spcPct val="160000"/>
              </a:lnSpc>
              <a:buClrTx/>
              <a:buFont typeface="Wingdings" pitchFamily="2" charset="2"/>
              <a:buChar char="q"/>
            </a:pPr>
            <a:r>
              <a:rPr lang="el-GR" dirty="0">
                <a:latin typeface="Arial" pitchFamily="34" charset="0"/>
                <a:cs typeface="Arial" pitchFamily="34" charset="0"/>
              </a:rPr>
              <a:t>Όταν το παιδί μπορεί να διακρίνει ανάμεσα σε 5 εικόνες η εκπαίδευση για την διάκριση εικόνων ολοκληρώνεται </a:t>
            </a:r>
          </a:p>
          <a:p>
            <a:pPr algn="just">
              <a:lnSpc>
                <a:spcPct val="160000"/>
              </a:lnSpc>
              <a:buClrTx/>
              <a:buFont typeface="Wingdings" pitchFamily="2" charset="2"/>
              <a:buChar char="q"/>
            </a:pPr>
            <a:r>
              <a:rPr lang="el-GR" dirty="0">
                <a:latin typeface="Arial" pitchFamily="34" charset="0"/>
                <a:cs typeface="Arial" pitchFamily="34" charset="0"/>
              </a:rPr>
              <a:t>Τελικό βήμα της διάκρισης είναι να διδάξουμε στο μαθητή να ψάχνει μέσα στον ντοσιέ </a:t>
            </a:r>
          </a:p>
          <a:p>
            <a:pPr algn="just">
              <a:lnSpc>
                <a:spcPct val="160000"/>
              </a:lnSpc>
              <a:buClrTx/>
              <a:buFont typeface="Wingdings" pitchFamily="2" charset="2"/>
              <a:buChar char="q"/>
            </a:pPr>
            <a:r>
              <a:rPr lang="el-GR" dirty="0">
                <a:latin typeface="Arial" pitchFamily="34" charset="0"/>
                <a:cs typeface="Arial" pitchFamily="34" charset="0"/>
              </a:rPr>
              <a:t>Παραπομπή σε άλλες συμπληρωματικές δεξιότητες </a:t>
            </a:r>
          </a:p>
        </p:txBody>
      </p:sp>
      <p:sp>
        <p:nvSpPr>
          <p:cNvPr id="5" name="4 - Ορθογώνιο"/>
          <p:cNvSpPr/>
          <p:nvPr/>
        </p:nvSpPr>
        <p:spPr>
          <a:xfrm>
            <a:off x="1187624" y="548680"/>
            <a:ext cx="5904656" cy="738664"/>
          </a:xfrm>
          <a:prstGeom prst="rect">
            <a:avLst/>
          </a:prstGeom>
        </p:spPr>
        <p:txBody>
          <a:bodyPr wrap="square">
            <a:spAutoFit/>
          </a:bodyPr>
          <a:lstStyle/>
          <a:p>
            <a:pPr algn="ctr">
              <a:lnSpc>
                <a:spcPct val="150000"/>
              </a:lnSpc>
            </a:pPr>
            <a:r>
              <a:rPr lang="el-GR" sz="2800" b="1" u="sng" dirty="0">
                <a:latin typeface="Arial" pitchFamily="34" charset="0"/>
                <a:cs typeface="Arial" pitchFamily="34" charset="0"/>
              </a:rPr>
              <a:t>ΣΤΑΔΙΟ </a:t>
            </a:r>
            <a:r>
              <a:rPr lang="en-US" sz="2800" b="1" u="sng" dirty="0">
                <a:latin typeface="Arial" pitchFamily="34" charset="0"/>
                <a:cs typeface="Arial" pitchFamily="34" charset="0"/>
              </a:rPr>
              <a:t>III</a:t>
            </a:r>
            <a:r>
              <a:rPr lang="el-GR" sz="2800" b="1" u="sng" dirty="0">
                <a:latin typeface="Arial" pitchFamily="34" charset="0"/>
                <a:cs typeface="Arial" pitchFamily="34" charset="0"/>
              </a:rPr>
              <a:t>: Διάκριση Εικόνων (Β)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TextBox"/>
          <p:cNvSpPr txBox="1"/>
          <p:nvPr/>
        </p:nvSpPr>
        <p:spPr>
          <a:xfrm>
            <a:off x="1547664" y="332656"/>
            <a:ext cx="5256584" cy="584775"/>
          </a:xfrm>
          <a:prstGeom prst="rect">
            <a:avLst/>
          </a:prstGeom>
          <a:noFill/>
        </p:spPr>
        <p:txBody>
          <a:bodyPr wrap="square" rtlCol="0">
            <a:spAutoFit/>
          </a:bodyPr>
          <a:lstStyle/>
          <a:p>
            <a:pPr algn="ctr"/>
            <a:r>
              <a:rPr lang="el-GR" sz="3200" b="1" dirty="0">
                <a:latin typeface="Arial" pitchFamily="34" charset="0"/>
                <a:cs typeface="Arial" pitchFamily="34" charset="0"/>
              </a:rPr>
              <a:t>ΤΑ ΕΞΙ ΣΤΑΔΙΑ ΤΟΥ </a:t>
            </a:r>
            <a:r>
              <a:rPr lang="en-US" sz="3200" b="1" dirty="0">
                <a:latin typeface="Arial" pitchFamily="34" charset="0"/>
                <a:cs typeface="Arial" pitchFamily="34" charset="0"/>
              </a:rPr>
              <a:t>PECS</a:t>
            </a:r>
            <a:endParaRPr lang="el-GR" sz="3200" b="1" dirty="0">
              <a:latin typeface="Arial" pitchFamily="34" charset="0"/>
              <a:cs typeface="Arial" pitchFamily="34" charset="0"/>
            </a:endParaRPr>
          </a:p>
        </p:txBody>
      </p:sp>
      <p:sp>
        <p:nvSpPr>
          <p:cNvPr id="11" name="10 - TextBox"/>
          <p:cNvSpPr txBox="1"/>
          <p:nvPr/>
        </p:nvSpPr>
        <p:spPr>
          <a:xfrm>
            <a:off x="755576" y="3709287"/>
            <a:ext cx="6840760" cy="2805320"/>
          </a:xfrm>
          <a:prstGeom prst="rect">
            <a:avLst/>
          </a:prstGeom>
          <a:noFill/>
        </p:spPr>
        <p:txBody>
          <a:bodyPr wrap="square" rtlCol="0">
            <a:spAutoFit/>
          </a:bodyPr>
          <a:lstStyle/>
          <a:p>
            <a:pPr algn="ctr">
              <a:lnSpc>
                <a:spcPct val="150000"/>
              </a:lnSpc>
            </a:pPr>
            <a:r>
              <a:rPr lang="el-GR" sz="2000" b="1" u="sng" dirty="0">
                <a:latin typeface="Arial" pitchFamily="34" charset="0"/>
                <a:cs typeface="Arial" pitchFamily="34" charset="0"/>
              </a:rPr>
              <a:t>ΣΤΑΔΙΟ </a:t>
            </a:r>
            <a:r>
              <a:rPr lang="en-US" sz="2000" b="1" u="sng" dirty="0">
                <a:latin typeface="Arial" pitchFamily="34" charset="0"/>
                <a:cs typeface="Arial" pitchFamily="34" charset="0"/>
              </a:rPr>
              <a:t>IV</a:t>
            </a:r>
            <a:r>
              <a:rPr lang="el-GR" sz="2000" b="1" u="sng" dirty="0">
                <a:latin typeface="Arial" pitchFamily="34" charset="0"/>
                <a:cs typeface="Arial" pitchFamily="34" charset="0"/>
              </a:rPr>
              <a:t>: Δομή Πρότασης</a:t>
            </a:r>
          </a:p>
          <a:p>
            <a:pPr algn="ctr">
              <a:lnSpc>
                <a:spcPct val="150000"/>
              </a:lnSpc>
            </a:pPr>
            <a:endParaRPr lang="el-GR" sz="2000" b="1" u="sng" dirty="0">
              <a:latin typeface="Arial" pitchFamily="34" charset="0"/>
              <a:cs typeface="Arial" pitchFamily="34" charset="0"/>
            </a:endParaRPr>
          </a:p>
          <a:p>
            <a:pPr algn="just">
              <a:lnSpc>
                <a:spcPct val="150000"/>
              </a:lnSpc>
            </a:pPr>
            <a:r>
              <a:rPr lang="el-GR" sz="2000" dirty="0">
                <a:latin typeface="Arial" pitchFamily="34" charset="0"/>
                <a:cs typeface="Arial" pitchFamily="34" charset="0"/>
              </a:rPr>
              <a:t>Τα άτομα μαθαίνουν να δομούν απλές προτάσεις σε μία αποσπώμενη Βάση Πρότασης χρησιμοποιώντας την εικόνα «θέλω» και την εικόνα του αντικειμένου που θέλουν να ζητήσουν. </a:t>
            </a:r>
          </a:p>
        </p:txBody>
      </p:sp>
      <p:pic>
        <p:nvPicPr>
          <p:cNvPr id="12" name="Picture 2"/>
          <p:cNvPicPr>
            <a:picLocks noChangeAspect="1" noChangeArrowheads="1"/>
          </p:cNvPicPr>
          <p:nvPr/>
        </p:nvPicPr>
        <p:blipFill>
          <a:blip r:embed="rId2" cstate="print"/>
          <a:srcRect l="76031" t="14631" r="5572" b="53243"/>
          <a:stretch>
            <a:fillRect/>
          </a:stretch>
        </p:blipFill>
        <p:spPr bwMode="auto">
          <a:xfrm>
            <a:off x="2555776" y="836712"/>
            <a:ext cx="2736304" cy="2881063"/>
          </a:xfrm>
          <a:prstGeom prst="rect">
            <a:avLst/>
          </a:prstGeom>
          <a:noFill/>
          <a:ln w="9525">
            <a:noFill/>
            <a:miter lim="800000"/>
            <a:headEnd/>
            <a:tailEnd/>
          </a:ln>
        </p:spPr>
      </p:pic>
    </p:spTree>
    <p:extLst>
      <p:ext uri="{BB962C8B-B14F-4D97-AF65-F5344CB8AC3E}">
        <p14:creationId xmlns:p14="http://schemas.microsoft.com/office/powerpoint/2010/main" val="3028884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r="69360" b="60417"/>
          <a:stretch>
            <a:fillRect/>
          </a:stretch>
        </p:blipFill>
        <p:spPr bwMode="auto">
          <a:xfrm>
            <a:off x="2195736" y="1052736"/>
            <a:ext cx="3240360" cy="2520280"/>
          </a:xfrm>
          <a:prstGeom prst="rect">
            <a:avLst/>
          </a:prstGeom>
          <a:noFill/>
          <a:ln w="9525">
            <a:noFill/>
            <a:miter lim="800000"/>
            <a:headEnd/>
            <a:tailEnd/>
          </a:ln>
        </p:spPr>
      </p:pic>
      <p:sp>
        <p:nvSpPr>
          <p:cNvPr id="5" name="4 - TextBox"/>
          <p:cNvSpPr txBox="1"/>
          <p:nvPr/>
        </p:nvSpPr>
        <p:spPr>
          <a:xfrm>
            <a:off x="1115616" y="3789040"/>
            <a:ext cx="6120680" cy="1881990"/>
          </a:xfrm>
          <a:prstGeom prst="rect">
            <a:avLst/>
          </a:prstGeom>
          <a:noFill/>
        </p:spPr>
        <p:txBody>
          <a:bodyPr wrap="square" rtlCol="0">
            <a:spAutoFit/>
          </a:bodyPr>
          <a:lstStyle/>
          <a:p>
            <a:pPr algn="ctr">
              <a:lnSpc>
                <a:spcPct val="150000"/>
              </a:lnSpc>
            </a:pPr>
            <a:r>
              <a:rPr lang="el-GR" sz="2000" b="1" u="sng" dirty="0">
                <a:latin typeface="Arial" pitchFamily="34" charset="0"/>
                <a:cs typeface="Arial" pitchFamily="34" charset="0"/>
              </a:rPr>
              <a:t>ΠΡΟΣΔΙΟΡΙΣΜΟΙ ΚΑΙ ΕΠΕΚΤΑΣΗ ΛΕΞΙΛΟΓΙΟΥ </a:t>
            </a:r>
          </a:p>
          <a:p>
            <a:pPr algn="ctr">
              <a:lnSpc>
                <a:spcPct val="150000"/>
              </a:lnSpc>
            </a:pPr>
            <a:endParaRPr lang="el-GR" sz="2000" b="1" u="sng" dirty="0">
              <a:latin typeface="Arial" pitchFamily="34" charset="0"/>
              <a:cs typeface="Arial" pitchFamily="34" charset="0"/>
            </a:endParaRPr>
          </a:p>
          <a:p>
            <a:pPr algn="just">
              <a:lnSpc>
                <a:spcPct val="150000"/>
              </a:lnSpc>
            </a:pPr>
            <a:r>
              <a:rPr lang="el-GR" sz="2000" dirty="0">
                <a:latin typeface="Arial" pitchFamily="34" charset="0"/>
                <a:cs typeface="Arial" pitchFamily="34" charset="0"/>
              </a:rPr>
              <a:t>Τα άτομα μαθαίνουν να επεκτείνουν τις προτάσεις τους προσθέτοντας επίθετα, ρήματα και προθέσεις.</a:t>
            </a:r>
          </a:p>
        </p:txBody>
      </p:sp>
      <p:sp>
        <p:nvSpPr>
          <p:cNvPr id="6" name="5 - TextBox"/>
          <p:cNvSpPr txBox="1"/>
          <p:nvPr/>
        </p:nvSpPr>
        <p:spPr>
          <a:xfrm>
            <a:off x="1547664" y="332656"/>
            <a:ext cx="5256584" cy="584775"/>
          </a:xfrm>
          <a:prstGeom prst="rect">
            <a:avLst/>
          </a:prstGeom>
          <a:noFill/>
        </p:spPr>
        <p:txBody>
          <a:bodyPr wrap="square" rtlCol="0">
            <a:spAutoFit/>
          </a:bodyPr>
          <a:lstStyle/>
          <a:p>
            <a:pPr algn="ctr"/>
            <a:r>
              <a:rPr lang="el-GR" sz="3200" b="1" dirty="0">
                <a:latin typeface="Arial" pitchFamily="34" charset="0"/>
                <a:cs typeface="Arial" pitchFamily="34" charset="0"/>
              </a:rPr>
              <a:t>ΤΑ ΕΞΙ ΣΤΑΔΙΑ ΤΟΥ </a:t>
            </a:r>
            <a:r>
              <a:rPr lang="en-US" sz="3200" b="1" dirty="0">
                <a:latin typeface="Arial" pitchFamily="34" charset="0"/>
                <a:cs typeface="Arial" pitchFamily="34" charset="0"/>
              </a:rPr>
              <a:t>PECS</a:t>
            </a:r>
            <a:endParaRPr lang="el-GR" sz="3200" b="1"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l="36599" r="34464" b="59003"/>
          <a:stretch>
            <a:fillRect/>
          </a:stretch>
        </p:blipFill>
        <p:spPr bwMode="auto">
          <a:xfrm>
            <a:off x="2627784" y="1196752"/>
            <a:ext cx="2870388" cy="2448272"/>
          </a:xfrm>
          <a:prstGeom prst="rect">
            <a:avLst/>
          </a:prstGeom>
          <a:noFill/>
          <a:ln w="9525">
            <a:noFill/>
            <a:miter lim="800000"/>
            <a:headEnd/>
            <a:tailEnd/>
          </a:ln>
        </p:spPr>
      </p:pic>
      <p:sp>
        <p:nvSpPr>
          <p:cNvPr id="5" name="4 - TextBox"/>
          <p:cNvSpPr txBox="1"/>
          <p:nvPr/>
        </p:nvSpPr>
        <p:spPr>
          <a:xfrm>
            <a:off x="1002638" y="3949370"/>
            <a:ext cx="6120680" cy="1703030"/>
          </a:xfrm>
          <a:prstGeom prst="rect">
            <a:avLst/>
          </a:prstGeom>
          <a:noFill/>
        </p:spPr>
        <p:txBody>
          <a:bodyPr wrap="square" rtlCol="0">
            <a:spAutoFit/>
          </a:bodyPr>
          <a:lstStyle/>
          <a:p>
            <a:pPr algn="ctr">
              <a:lnSpc>
                <a:spcPct val="150000"/>
              </a:lnSpc>
            </a:pPr>
            <a:r>
              <a:rPr lang="el-GR" b="1" u="sng" dirty="0">
                <a:latin typeface="Arial" pitchFamily="34" charset="0"/>
                <a:cs typeface="Arial" pitchFamily="34" charset="0"/>
              </a:rPr>
              <a:t>ΣΤΑΔΙΟ </a:t>
            </a:r>
            <a:r>
              <a:rPr lang="en-US" b="1" u="sng" dirty="0">
                <a:latin typeface="Arial" pitchFamily="34" charset="0"/>
                <a:cs typeface="Arial" pitchFamily="34" charset="0"/>
              </a:rPr>
              <a:t>V</a:t>
            </a:r>
            <a:r>
              <a:rPr lang="el-GR" b="1" u="sng" dirty="0">
                <a:latin typeface="Arial" pitchFamily="34" charset="0"/>
                <a:cs typeface="Arial" pitchFamily="34" charset="0"/>
              </a:rPr>
              <a:t>: Αίτημα σε Ανταπόκριση</a:t>
            </a:r>
            <a:endParaRPr lang="en-US" b="1" u="sng" dirty="0">
              <a:latin typeface="Arial" pitchFamily="34" charset="0"/>
              <a:cs typeface="Arial" pitchFamily="34" charset="0"/>
            </a:endParaRPr>
          </a:p>
          <a:p>
            <a:pPr algn="ctr">
              <a:lnSpc>
                <a:spcPct val="150000"/>
              </a:lnSpc>
            </a:pPr>
            <a:endParaRPr lang="el-GR" b="1" u="sng" dirty="0">
              <a:latin typeface="Arial" pitchFamily="34" charset="0"/>
              <a:cs typeface="Arial" pitchFamily="34" charset="0"/>
            </a:endParaRPr>
          </a:p>
          <a:p>
            <a:pPr algn="just">
              <a:lnSpc>
                <a:spcPct val="150000"/>
              </a:lnSpc>
            </a:pPr>
            <a:r>
              <a:rPr lang="el-GR" dirty="0">
                <a:latin typeface="Arial" pitchFamily="34" charset="0"/>
                <a:cs typeface="Arial" pitchFamily="34" charset="0"/>
              </a:rPr>
              <a:t>Τα άτομα μαθαίνουν να χρησιμοποιούν το </a:t>
            </a:r>
            <a:r>
              <a:rPr lang="en-US" dirty="0">
                <a:latin typeface="Arial" pitchFamily="34" charset="0"/>
                <a:cs typeface="Arial" pitchFamily="34" charset="0"/>
              </a:rPr>
              <a:t>PECS</a:t>
            </a:r>
            <a:r>
              <a:rPr lang="el-GR" dirty="0">
                <a:latin typeface="Arial" pitchFamily="34" charset="0"/>
                <a:cs typeface="Arial" pitchFamily="34" charset="0"/>
              </a:rPr>
              <a:t> για να απαντήσουν σε ερωτήσεις όπως «Τι θέλεις;» </a:t>
            </a:r>
          </a:p>
        </p:txBody>
      </p:sp>
      <p:sp>
        <p:nvSpPr>
          <p:cNvPr id="8" name="7 - TextBox"/>
          <p:cNvSpPr txBox="1"/>
          <p:nvPr/>
        </p:nvSpPr>
        <p:spPr>
          <a:xfrm>
            <a:off x="1547664" y="332656"/>
            <a:ext cx="5256584" cy="584775"/>
          </a:xfrm>
          <a:prstGeom prst="rect">
            <a:avLst/>
          </a:prstGeom>
          <a:noFill/>
        </p:spPr>
        <p:txBody>
          <a:bodyPr wrap="square" rtlCol="0">
            <a:spAutoFit/>
          </a:bodyPr>
          <a:lstStyle/>
          <a:p>
            <a:pPr algn="ctr"/>
            <a:r>
              <a:rPr lang="el-GR" sz="3200" b="1" dirty="0">
                <a:latin typeface="Arial" pitchFamily="34" charset="0"/>
                <a:cs typeface="Arial" pitchFamily="34" charset="0"/>
              </a:rPr>
              <a:t>ΤΑ ΕΞΙ ΣΤΑΔΙΑ ΤΟΥ </a:t>
            </a:r>
            <a:r>
              <a:rPr lang="en-US" sz="3200" b="1" dirty="0">
                <a:latin typeface="Arial" pitchFamily="34" charset="0"/>
                <a:cs typeface="Arial" pitchFamily="34" charset="0"/>
              </a:rPr>
              <a:t>PECS</a:t>
            </a:r>
            <a:endParaRPr lang="el-GR" sz="3200" b="1"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TextBox"/>
          <p:cNvSpPr txBox="1"/>
          <p:nvPr/>
        </p:nvSpPr>
        <p:spPr>
          <a:xfrm>
            <a:off x="395536" y="3645024"/>
            <a:ext cx="7560840" cy="2805320"/>
          </a:xfrm>
          <a:prstGeom prst="rect">
            <a:avLst/>
          </a:prstGeom>
          <a:noFill/>
        </p:spPr>
        <p:txBody>
          <a:bodyPr wrap="square" rtlCol="0">
            <a:spAutoFit/>
          </a:bodyPr>
          <a:lstStyle/>
          <a:p>
            <a:pPr algn="ctr">
              <a:lnSpc>
                <a:spcPct val="150000"/>
              </a:lnSpc>
            </a:pPr>
            <a:r>
              <a:rPr lang="el-GR" sz="2000" b="1" u="sng" dirty="0">
                <a:latin typeface="Arial" pitchFamily="34" charset="0"/>
                <a:cs typeface="Arial" pitchFamily="34" charset="0"/>
              </a:rPr>
              <a:t>ΣΤΑΔΙΟ </a:t>
            </a:r>
            <a:r>
              <a:rPr lang="en-US" sz="2000" b="1" u="sng" dirty="0">
                <a:latin typeface="Arial" pitchFamily="34" charset="0"/>
                <a:cs typeface="Arial" pitchFamily="34" charset="0"/>
              </a:rPr>
              <a:t>VI</a:t>
            </a:r>
            <a:r>
              <a:rPr lang="el-GR" sz="2000" b="1" u="sng" dirty="0">
                <a:latin typeface="Arial" pitchFamily="34" charset="0"/>
                <a:cs typeface="Arial" pitchFamily="34" charset="0"/>
              </a:rPr>
              <a:t>: Σχολιασμός</a:t>
            </a:r>
          </a:p>
          <a:p>
            <a:pPr algn="ctr">
              <a:lnSpc>
                <a:spcPct val="150000"/>
              </a:lnSpc>
            </a:pPr>
            <a:endParaRPr lang="el-GR" sz="2000" b="1" u="sng" dirty="0">
              <a:latin typeface="Arial" pitchFamily="34" charset="0"/>
              <a:cs typeface="Arial" pitchFamily="34" charset="0"/>
            </a:endParaRPr>
          </a:p>
          <a:p>
            <a:pPr algn="just">
              <a:lnSpc>
                <a:spcPct val="150000"/>
              </a:lnSpc>
            </a:pPr>
            <a:r>
              <a:rPr lang="el-GR" sz="2000" dirty="0">
                <a:latin typeface="Arial" pitchFamily="34" charset="0"/>
                <a:cs typeface="Arial" pitchFamily="34" charset="0"/>
              </a:rPr>
              <a:t>Τα άτομα διδάσκονται να σχολιάζουν απαντώντας σε ερωτήσεις όπως «Τι βλέπεις;», «Τι </a:t>
            </a:r>
            <a:r>
              <a:rPr lang="el-GR" sz="2000" dirty="0" err="1">
                <a:latin typeface="Arial" pitchFamily="34" charset="0"/>
                <a:cs typeface="Arial" pitchFamily="34" charset="0"/>
              </a:rPr>
              <a:t>ακούς;»και</a:t>
            </a:r>
            <a:r>
              <a:rPr lang="el-GR" sz="2000" dirty="0">
                <a:latin typeface="Arial" pitchFamily="34" charset="0"/>
                <a:cs typeface="Arial" pitchFamily="34" charset="0"/>
              </a:rPr>
              <a:t> «Τι είναι;». Μαθαίνουν να κάνουν προτάσεις που ξεκινούν με φράσεις όπως «Βλέπω», «Ακούω», «Νιώθω», «Είναι» κα.</a:t>
            </a:r>
          </a:p>
        </p:txBody>
      </p:sp>
      <p:pic>
        <p:nvPicPr>
          <p:cNvPr id="7" name="Picture 2"/>
          <p:cNvPicPr>
            <a:picLocks noChangeAspect="1" noChangeArrowheads="1"/>
          </p:cNvPicPr>
          <p:nvPr/>
        </p:nvPicPr>
        <p:blipFill>
          <a:blip r:embed="rId2" cstate="print"/>
          <a:srcRect l="71405" t="-1786" r="1987" b="57589"/>
          <a:stretch>
            <a:fillRect/>
          </a:stretch>
        </p:blipFill>
        <p:spPr bwMode="auto">
          <a:xfrm>
            <a:off x="2771800" y="1016169"/>
            <a:ext cx="2520280" cy="2520280"/>
          </a:xfrm>
          <a:prstGeom prst="rect">
            <a:avLst/>
          </a:prstGeom>
          <a:noFill/>
          <a:ln w="9525">
            <a:noFill/>
            <a:miter lim="800000"/>
            <a:headEnd/>
            <a:tailEnd/>
          </a:ln>
        </p:spPr>
      </p:pic>
      <p:sp>
        <p:nvSpPr>
          <p:cNvPr id="8" name="7 - TextBox"/>
          <p:cNvSpPr txBox="1"/>
          <p:nvPr/>
        </p:nvSpPr>
        <p:spPr>
          <a:xfrm>
            <a:off x="1547664" y="332656"/>
            <a:ext cx="5256584" cy="584775"/>
          </a:xfrm>
          <a:prstGeom prst="rect">
            <a:avLst/>
          </a:prstGeom>
          <a:noFill/>
        </p:spPr>
        <p:txBody>
          <a:bodyPr wrap="square" rtlCol="0">
            <a:spAutoFit/>
          </a:bodyPr>
          <a:lstStyle/>
          <a:p>
            <a:pPr algn="ctr"/>
            <a:r>
              <a:rPr lang="el-GR" sz="3200" b="1" dirty="0">
                <a:latin typeface="Arial" pitchFamily="34" charset="0"/>
                <a:cs typeface="Arial" pitchFamily="34" charset="0"/>
              </a:rPr>
              <a:t>ΤΑ ΕΞΙ ΣΤΑΔΙΑ ΤΟΥ </a:t>
            </a:r>
            <a:r>
              <a:rPr lang="en-US" sz="3200" b="1" dirty="0">
                <a:latin typeface="Arial" pitchFamily="34" charset="0"/>
                <a:cs typeface="Arial" pitchFamily="34" charset="0"/>
              </a:rPr>
              <a:t>PECS</a:t>
            </a:r>
            <a:endParaRPr lang="el-GR" sz="3200" b="1" dirty="0">
              <a:latin typeface="Arial" pitchFamily="34" charset="0"/>
              <a:cs typeface="Arial" pitchFamily="34" charset="0"/>
            </a:endParaRPr>
          </a:p>
        </p:txBody>
      </p:sp>
    </p:spTree>
    <p:extLst>
      <p:ext uri="{BB962C8B-B14F-4D97-AF65-F5344CB8AC3E}">
        <p14:creationId xmlns:p14="http://schemas.microsoft.com/office/powerpoint/2010/main" val="289068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AD3B6EB-A642-44E8-9A6D-5310957A8EC8}"/>
              </a:ext>
            </a:extLst>
          </p:cNvPr>
          <p:cNvSpPr>
            <a:spLocks noGrp="1"/>
          </p:cNvSpPr>
          <p:nvPr>
            <p:ph idx="1"/>
          </p:nvPr>
        </p:nvSpPr>
        <p:spPr>
          <a:xfrm>
            <a:off x="179512" y="260648"/>
            <a:ext cx="7776864" cy="576064"/>
          </a:xfrm>
        </p:spPr>
        <p:txBody>
          <a:bodyPr/>
          <a:lstStyle/>
          <a:p>
            <a:pPr marL="0" indent="0" algn="ctr">
              <a:buNone/>
            </a:pPr>
            <a:r>
              <a:rPr lang="el-GR" dirty="0">
                <a:latin typeface="Arial" panose="020B0604020202020204" pitchFamily="34" charset="0"/>
                <a:cs typeface="Arial" panose="020B0604020202020204" pitchFamily="34" charset="0"/>
              </a:rPr>
              <a:t> Είναι το άτομο υποψήφιο για το </a:t>
            </a:r>
            <a:r>
              <a:rPr lang="en-US" dirty="0">
                <a:latin typeface="Arial" panose="020B0604020202020204" pitchFamily="34" charset="0"/>
                <a:cs typeface="Arial" panose="020B0604020202020204" pitchFamily="34" charset="0"/>
              </a:rPr>
              <a:t>PECS</a:t>
            </a:r>
            <a:r>
              <a:rPr lang="el-GR" dirty="0">
                <a:latin typeface="Arial" panose="020B0604020202020204" pitchFamily="34" charset="0"/>
                <a:cs typeface="Arial" panose="020B0604020202020204" pitchFamily="34" charset="0"/>
              </a:rPr>
              <a:t>;</a:t>
            </a:r>
          </a:p>
          <a:p>
            <a:pPr marL="0" indent="0" algn="ctr">
              <a:buNone/>
            </a:pPr>
            <a:endParaRPr lang="el-GR"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2163E27A-D53A-44BE-844A-5C11D98CA8F9}"/>
              </a:ext>
            </a:extLst>
          </p:cNvPr>
          <p:cNvSpPr txBox="1"/>
          <p:nvPr/>
        </p:nvSpPr>
        <p:spPr>
          <a:xfrm>
            <a:off x="323528" y="1052736"/>
            <a:ext cx="295232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Ο μαθητής χρησιμοποιεί τη </a:t>
            </a:r>
            <a:r>
              <a:rPr lang="el-GR" b="1" dirty="0">
                <a:latin typeface="Arial" panose="020B0604020202020204" pitchFamily="34" charset="0"/>
                <a:cs typeface="Arial" panose="020B0604020202020204" pitchFamily="34" charset="0"/>
              </a:rPr>
              <a:t>λειτουργική επικοινωνία</a:t>
            </a:r>
            <a:r>
              <a:rPr lang="el-GR" dirty="0">
                <a:latin typeface="Arial" panose="020B0604020202020204" pitchFamily="34" charset="0"/>
                <a:cs typeface="Arial" panose="020B0604020202020204" pitchFamily="34" charset="0"/>
              </a:rPr>
              <a:t>;</a:t>
            </a:r>
          </a:p>
        </p:txBody>
      </p:sp>
      <p:sp>
        <p:nvSpPr>
          <p:cNvPr id="7" name="TextBox 6">
            <a:extLst>
              <a:ext uri="{FF2B5EF4-FFF2-40B4-BE49-F238E27FC236}">
                <a16:creationId xmlns:a16="http://schemas.microsoft.com/office/drawing/2014/main" id="{9BBF8088-32C5-41D4-BF9D-84B63E07A3EF}"/>
              </a:ext>
            </a:extLst>
          </p:cNvPr>
          <p:cNvSpPr txBox="1"/>
          <p:nvPr/>
        </p:nvSpPr>
        <p:spPr>
          <a:xfrm>
            <a:off x="323528" y="2060848"/>
            <a:ext cx="2952328"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Η δίοδος επικοινωνίας είναι κατανοητή από ανεξοικείωτους ακροατές;</a:t>
            </a:r>
          </a:p>
        </p:txBody>
      </p:sp>
      <p:sp>
        <p:nvSpPr>
          <p:cNvPr id="8" name="TextBox 7">
            <a:extLst>
              <a:ext uri="{FF2B5EF4-FFF2-40B4-BE49-F238E27FC236}">
                <a16:creationId xmlns:a16="http://schemas.microsoft.com/office/drawing/2014/main" id="{065B30A4-D5A5-44B2-8D71-C702DC8CA2C6}"/>
              </a:ext>
            </a:extLst>
          </p:cNvPr>
          <p:cNvSpPr txBox="1"/>
          <p:nvPr/>
        </p:nvSpPr>
        <p:spPr>
          <a:xfrm>
            <a:off x="323528" y="3212976"/>
            <a:ext cx="295232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Ο μαθητής κάνει έναρξη επικοινωνίας;</a:t>
            </a:r>
          </a:p>
        </p:txBody>
      </p:sp>
      <p:sp>
        <p:nvSpPr>
          <p:cNvPr id="9" name="TextBox 8">
            <a:extLst>
              <a:ext uri="{FF2B5EF4-FFF2-40B4-BE49-F238E27FC236}">
                <a16:creationId xmlns:a16="http://schemas.microsoft.com/office/drawing/2014/main" id="{B63A3E64-86C6-4DF8-8230-2532219F5072}"/>
              </a:ext>
            </a:extLst>
          </p:cNvPr>
          <p:cNvSpPr txBox="1"/>
          <p:nvPr/>
        </p:nvSpPr>
        <p:spPr>
          <a:xfrm>
            <a:off x="323528" y="4149080"/>
            <a:ext cx="295232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Χρησιμοποιεί ο μαθητής φράσεις πολλών λέξεων;</a:t>
            </a:r>
          </a:p>
        </p:txBody>
      </p:sp>
      <p:sp>
        <p:nvSpPr>
          <p:cNvPr id="10" name="TextBox 9">
            <a:extLst>
              <a:ext uri="{FF2B5EF4-FFF2-40B4-BE49-F238E27FC236}">
                <a16:creationId xmlns:a16="http://schemas.microsoft.com/office/drawing/2014/main" id="{47C7811C-DCFF-4843-8AD7-7F38F3B5FCF3}"/>
              </a:ext>
            </a:extLst>
          </p:cNvPr>
          <p:cNvSpPr txBox="1"/>
          <p:nvPr/>
        </p:nvSpPr>
        <p:spPr>
          <a:xfrm>
            <a:off x="323528" y="5075221"/>
            <a:ext cx="2952328"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Το μέγεθος λεξιλογίου που χρησιμοποιεί ο μαθητής είναι κατάλληλο;</a:t>
            </a:r>
          </a:p>
        </p:txBody>
      </p:sp>
      <p:sp>
        <p:nvSpPr>
          <p:cNvPr id="11" name="TextBox 10">
            <a:extLst>
              <a:ext uri="{FF2B5EF4-FFF2-40B4-BE49-F238E27FC236}">
                <a16:creationId xmlns:a16="http://schemas.microsoft.com/office/drawing/2014/main" id="{C26C1349-CAC5-47FE-AE88-E6CDF0F5CD98}"/>
              </a:ext>
            </a:extLst>
          </p:cNvPr>
          <p:cNvSpPr txBox="1"/>
          <p:nvPr/>
        </p:nvSpPr>
        <p:spPr>
          <a:xfrm>
            <a:off x="3732766" y="1466236"/>
            <a:ext cx="5760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Ναι</a:t>
            </a:r>
          </a:p>
        </p:txBody>
      </p:sp>
      <p:sp>
        <p:nvSpPr>
          <p:cNvPr id="12" name="TextBox 11">
            <a:extLst>
              <a:ext uri="{FF2B5EF4-FFF2-40B4-BE49-F238E27FC236}">
                <a16:creationId xmlns:a16="http://schemas.microsoft.com/office/drawing/2014/main" id="{49AD73E1-F5B9-44E6-AD62-6452D1B1BF7C}"/>
              </a:ext>
            </a:extLst>
          </p:cNvPr>
          <p:cNvSpPr txBox="1"/>
          <p:nvPr/>
        </p:nvSpPr>
        <p:spPr>
          <a:xfrm>
            <a:off x="3720608" y="5630073"/>
            <a:ext cx="5760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Ναι</a:t>
            </a:r>
          </a:p>
        </p:txBody>
      </p:sp>
      <p:sp>
        <p:nvSpPr>
          <p:cNvPr id="13" name="TextBox 12">
            <a:extLst>
              <a:ext uri="{FF2B5EF4-FFF2-40B4-BE49-F238E27FC236}">
                <a16:creationId xmlns:a16="http://schemas.microsoft.com/office/drawing/2014/main" id="{CF4A19F5-31C7-4135-A5E2-54E1A465BEFC}"/>
              </a:ext>
            </a:extLst>
          </p:cNvPr>
          <p:cNvSpPr txBox="1"/>
          <p:nvPr/>
        </p:nvSpPr>
        <p:spPr>
          <a:xfrm>
            <a:off x="3720608" y="4610745"/>
            <a:ext cx="5760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Ναι</a:t>
            </a:r>
          </a:p>
        </p:txBody>
      </p:sp>
      <p:sp>
        <p:nvSpPr>
          <p:cNvPr id="14" name="TextBox 13">
            <a:extLst>
              <a:ext uri="{FF2B5EF4-FFF2-40B4-BE49-F238E27FC236}">
                <a16:creationId xmlns:a16="http://schemas.microsoft.com/office/drawing/2014/main" id="{E645CFBC-5522-4E83-8FF0-76F7EFD0DF87}"/>
              </a:ext>
            </a:extLst>
          </p:cNvPr>
          <p:cNvSpPr txBox="1"/>
          <p:nvPr/>
        </p:nvSpPr>
        <p:spPr>
          <a:xfrm>
            <a:off x="3732766" y="3639526"/>
            <a:ext cx="5760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Ναι</a:t>
            </a:r>
          </a:p>
        </p:txBody>
      </p:sp>
      <p:sp>
        <p:nvSpPr>
          <p:cNvPr id="15" name="TextBox 14">
            <a:extLst>
              <a:ext uri="{FF2B5EF4-FFF2-40B4-BE49-F238E27FC236}">
                <a16:creationId xmlns:a16="http://schemas.microsoft.com/office/drawing/2014/main" id="{4256BBF1-78B2-4480-8B6E-2733F5B87369}"/>
              </a:ext>
            </a:extLst>
          </p:cNvPr>
          <p:cNvSpPr txBox="1"/>
          <p:nvPr/>
        </p:nvSpPr>
        <p:spPr>
          <a:xfrm>
            <a:off x="3720608" y="2611352"/>
            <a:ext cx="5760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Ναι</a:t>
            </a:r>
          </a:p>
        </p:txBody>
      </p:sp>
      <p:sp>
        <p:nvSpPr>
          <p:cNvPr id="16" name="TextBox 15">
            <a:extLst>
              <a:ext uri="{FF2B5EF4-FFF2-40B4-BE49-F238E27FC236}">
                <a16:creationId xmlns:a16="http://schemas.microsoft.com/office/drawing/2014/main" id="{213B696E-758C-4107-A2CF-FBCF3ED522C1}"/>
              </a:ext>
            </a:extLst>
          </p:cNvPr>
          <p:cNvSpPr txBox="1"/>
          <p:nvPr/>
        </p:nvSpPr>
        <p:spPr>
          <a:xfrm>
            <a:off x="3732766" y="964847"/>
            <a:ext cx="5760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Όχι</a:t>
            </a:r>
          </a:p>
        </p:txBody>
      </p:sp>
      <p:sp>
        <p:nvSpPr>
          <p:cNvPr id="17" name="TextBox 16">
            <a:extLst>
              <a:ext uri="{FF2B5EF4-FFF2-40B4-BE49-F238E27FC236}">
                <a16:creationId xmlns:a16="http://schemas.microsoft.com/office/drawing/2014/main" id="{EFBB4B68-57BC-4AF4-8EBC-73A0126CEC60}"/>
              </a:ext>
            </a:extLst>
          </p:cNvPr>
          <p:cNvSpPr txBox="1"/>
          <p:nvPr/>
        </p:nvSpPr>
        <p:spPr>
          <a:xfrm>
            <a:off x="3720608" y="2104608"/>
            <a:ext cx="5760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Όχι</a:t>
            </a:r>
          </a:p>
        </p:txBody>
      </p:sp>
      <p:sp>
        <p:nvSpPr>
          <p:cNvPr id="18" name="TextBox 17">
            <a:extLst>
              <a:ext uri="{FF2B5EF4-FFF2-40B4-BE49-F238E27FC236}">
                <a16:creationId xmlns:a16="http://schemas.microsoft.com/office/drawing/2014/main" id="{9B1E30B7-D0FD-43C0-BFAA-883E45870CFF}"/>
              </a:ext>
            </a:extLst>
          </p:cNvPr>
          <p:cNvSpPr txBox="1"/>
          <p:nvPr/>
        </p:nvSpPr>
        <p:spPr>
          <a:xfrm>
            <a:off x="3739989" y="3162344"/>
            <a:ext cx="5760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Όχι</a:t>
            </a:r>
          </a:p>
        </p:txBody>
      </p:sp>
      <p:sp>
        <p:nvSpPr>
          <p:cNvPr id="19" name="TextBox 18">
            <a:extLst>
              <a:ext uri="{FF2B5EF4-FFF2-40B4-BE49-F238E27FC236}">
                <a16:creationId xmlns:a16="http://schemas.microsoft.com/office/drawing/2014/main" id="{D8B9B652-BEAB-4B15-B0B0-82C3FF8EB932}"/>
              </a:ext>
            </a:extLst>
          </p:cNvPr>
          <p:cNvSpPr txBox="1"/>
          <p:nvPr/>
        </p:nvSpPr>
        <p:spPr>
          <a:xfrm>
            <a:off x="3741441" y="4157507"/>
            <a:ext cx="5760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Όχι</a:t>
            </a:r>
          </a:p>
        </p:txBody>
      </p:sp>
      <p:sp>
        <p:nvSpPr>
          <p:cNvPr id="20" name="TextBox 19">
            <a:extLst>
              <a:ext uri="{FF2B5EF4-FFF2-40B4-BE49-F238E27FC236}">
                <a16:creationId xmlns:a16="http://schemas.microsoft.com/office/drawing/2014/main" id="{347B3197-7827-49A6-9C58-07835D4D2E7A}"/>
              </a:ext>
            </a:extLst>
          </p:cNvPr>
          <p:cNvSpPr txBox="1"/>
          <p:nvPr/>
        </p:nvSpPr>
        <p:spPr>
          <a:xfrm>
            <a:off x="3720608" y="5083753"/>
            <a:ext cx="5760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latin typeface="Arial" panose="020B0604020202020204" pitchFamily="34" charset="0"/>
                <a:cs typeface="Arial" panose="020B0604020202020204" pitchFamily="34" charset="0"/>
              </a:rPr>
              <a:t>Όχι</a:t>
            </a:r>
          </a:p>
        </p:txBody>
      </p:sp>
      <p:cxnSp>
        <p:nvCxnSpPr>
          <p:cNvPr id="22" name="Γραμμή σύνδεσης: Γωνιώδης 21">
            <a:extLst>
              <a:ext uri="{FF2B5EF4-FFF2-40B4-BE49-F238E27FC236}">
                <a16:creationId xmlns:a16="http://schemas.microsoft.com/office/drawing/2014/main" id="{4597407A-9A4E-446F-93B2-7AA7A0BE624C}"/>
              </a:ext>
            </a:extLst>
          </p:cNvPr>
          <p:cNvCxnSpPr>
            <a:stCxn id="4" idx="3"/>
            <a:endCxn id="16" idx="1"/>
          </p:cNvCxnSpPr>
          <p:nvPr/>
        </p:nvCxnSpPr>
        <p:spPr>
          <a:xfrm flipV="1">
            <a:off x="3275856" y="1149513"/>
            <a:ext cx="456910" cy="226389"/>
          </a:xfrm>
          <a:prstGeom prst="bentConnector3">
            <a:avLst/>
          </a:prstGeom>
          <a:ln w="19050">
            <a:tailEnd type="triangle"/>
          </a:ln>
        </p:spPr>
        <p:style>
          <a:lnRef idx="1">
            <a:schemeClr val="dk1"/>
          </a:lnRef>
          <a:fillRef idx="0">
            <a:schemeClr val="dk1"/>
          </a:fillRef>
          <a:effectRef idx="0">
            <a:schemeClr val="dk1"/>
          </a:effectRef>
          <a:fontRef idx="minor">
            <a:schemeClr val="tx1"/>
          </a:fontRef>
        </p:style>
      </p:cxnSp>
      <p:cxnSp>
        <p:nvCxnSpPr>
          <p:cNvPr id="25" name="Γραμμή σύνδεσης: Γωνιώδης 24">
            <a:extLst>
              <a:ext uri="{FF2B5EF4-FFF2-40B4-BE49-F238E27FC236}">
                <a16:creationId xmlns:a16="http://schemas.microsoft.com/office/drawing/2014/main" id="{69817B59-1D5A-4A26-9D3D-9A6261AC6776}"/>
              </a:ext>
            </a:extLst>
          </p:cNvPr>
          <p:cNvCxnSpPr/>
          <p:nvPr/>
        </p:nvCxnSpPr>
        <p:spPr>
          <a:xfrm flipV="1">
            <a:off x="3285076" y="2258075"/>
            <a:ext cx="456910" cy="226389"/>
          </a:xfrm>
          <a:prstGeom prst="bentConnector3">
            <a:avLst/>
          </a:prstGeom>
          <a:ln w="19050">
            <a:tailEnd type="triangle"/>
          </a:ln>
        </p:spPr>
        <p:style>
          <a:lnRef idx="1">
            <a:schemeClr val="dk1"/>
          </a:lnRef>
          <a:fillRef idx="0">
            <a:schemeClr val="dk1"/>
          </a:fillRef>
          <a:effectRef idx="0">
            <a:schemeClr val="dk1"/>
          </a:effectRef>
          <a:fontRef idx="minor">
            <a:schemeClr val="tx1"/>
          </a:fontRef>
        </p:style>
      </p:cxnSp>
      <p:cxnSp>
        <p:nvCxnSpPr>
          <p:cNvPr id="26" name="Γραμμή σύνδεσης: Γωνιώδης 25">
            <a:extLst>
              <a:ext uri="{FF2B5EF4-FFF2-40B4-BE49-F238E27FC236}">
                <a16:creationId xmlns:a16="http://schemas.microsoft.com/office/drawing/2014/main" id="{0BDE2524-F7C1-4625-9D2F-5EDD269C08CB}"/>
              </a:ext>
            </a:extLst>
          </p:cNvPr>
          <p:cNvCxnSpPr/>
          <p:nvPr/>
        </p:nvCxnSpPr>
        <p:spPr>
          <a:xfrm flipV="1">
            <a:off x="3285076" y="3315805"/>
            <a:ext cx="456910" cy="226389"/>
          </a:xfrm>
          <a:prstGeom prst="bentConnector3">
            <a:avLst/>
          </a:prstGeom>
          <a:ln w="19050">
            <a:tailEnd type="triangle"/>
          </a:ln>
        </p:spPr>
        <p:style>
          <a:lnRef idx="1">
            <a:schemeClr val="dk1"/>
          </a:lnRef>
          <a:fillRef idx="0">
            <a:schemeClr val="dk1"/>
          </a:fillRef>
          <a:effectRef idx="0">
            <a:schemeClr val="dk1"/>
          </a:effectRef>
          <a:fontRef idx="minor">
            <a:schemeClr val="tx1"/>
          </a:fontRef>
        </p:style>
      </p:cxnSp>
      <p:cxnSp>
        <p:nvCxnSpPr>
          <p:cNvPr id="28" name="Γραμμή σύνδεσης: Γωνιώδης 27">
            <a:extLst>
              <a:ext uri="{FF2B5EF4-FFF2-40B4-BE49-F238E27FC236}">
                <a16:creationId xmlns:a16="http://schemas.microsoft.com/office/drawing/2014/main" id="{BC98F096-724C-4583-BA2B-4D990EC91B20}"/>
              </a:ext>
            </a:extLst>
          </p:cNvPr>
          <p:cNvCxnSpPr/>
          <p:nvPr/>
        </p:nvCxnSpPr>
        <p:spPr>
          <a:xfrm flipV="1">
            <a:off x="3286527" y="4295862"/>
            <a:ext cx="456910" cy="226389"/>
          </a:xfrm>
          <a:prstGeom prst="bentConnector3">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Γραμμή σύνδεσης: Γωνιώδης 28">
            <a:extLst>
              <a:ext uri="{FF2B5EF4-FFF2-40B4-BE49-F238E27FC236}">
                <a16:creationId xmlns:a16="http://schemas.microsoft.com/office/drawing/2014/main" id="{51906425-D581-4C8F-AF5C-F061D0E7CF7D}"/>
              </a:ext>
            </a:extLst>
          </p:cNvPr>
          <p:cNvCxnSpPr/>
          <p:nvPr/>
        </p:nvCxnSpPr>
        <p:spPr>
          <a:xfrm flipV="1">
            <a:off x="3263698" y="5226696"/>
            <a:ext cx="456910" cy="226389"/>
          </a:xfrm>
          <a:prstGeom prst="bentConnector3">
            <a:avLst/>
          </a:prstGeom>
          <a:ln w="19050">
            <a:tailEnd type="triangle"/>
          </a:ln>
        </p:spPr>
        <p:style>
          <a:lnRef idx="1">
            <a:schemeClr val="dk1"/>
          </a:lnRef>
          <a:fillRef idx="0">
            <a:schemeClr val="dk1"/>
          </a:fillRef>
          <a:effectRef idx="0">
            <a:schemeClr val="dk1"/>
          </a:effectRef>
          <a:fontRef idx="minor">
            <a:schemeClr val="tx1"/>
          </a:fontRef>
        </p:style>
      </p:cxnSp>
      <p:cxnSp>
        <p:nvCxnSpPr>
          <p:cNvPr id="31" name="Γραμμή σύνδεσης: Γωνιώδης 30">
            <a:extLst>
              <a:ext uri="{FF2B5EF4-FFF2-40B4-BE49-F238E27FC236}">
                <a16:creationId xmlns:a16="http://schemas.microsoft.com/office/drawing/2014/main" id="{C37B6893-53BC-480F-85D5-0FE3AC277D7D}"/>
              </a:ext>
            </a:extLst>
          </p:cNvPr>
          <p:cNvCxnSpPr>
            <a:stCxn id="4" idx="3"/>
            <a:endCxn id="11" idx="1"/>
          </p:cNvCxnSpPr>
          <p:nvPr/>
        </p:nvCxnSpPr>
        <p:spPr>
          <a:xfrm>
            <a:off x="3275856" y="1375902"/>
            <a:ext cx="456910" cy="275000"/>
          </a:xfrm>
          <a:prstGeom prst="bentConnector3">
            <a:avLst/>
          </a:prstGeom>
          <a:ln w="19050">
            <a:tailEnd type="triangle"/>
          </a:ln>
        </p:spPr>
        <p:style>
          <a:lnRef idx="1">
            <a:schemeClr val="dk1"/>
          </a:lnRef>
          <a:fillRef idx="0">
            <a:schemeClr val="dk1"/>
          </a:fillRef>
          <a:effectRef idx="0">
            <a:schemeClr val="dk1"/>
          </a:effectRef>
          <a:fontRef idx="minor">
            <a:schemeClr val="tx1"/>
          </a:fontRef>
        </p:style>
      </p:cxnSp>
      <p:cxnSp>
        <p:nvCxnSpPr>
          <p:cNvPr id="32" name="Γραμμή σύνδεσης: Γωνιώδης 31">
            <a:extLst>
              <a:ext uri="{FF2B5EF4-FFF2-40B4-BE49-F238E27FC236}">
                <a16:creationId xmlns:a16="http://schemas.microsoft.com/office/drawing/2014/main" id="{DA4351F3-02FB-40EA-8C6F-F31338F541DA}"/>
              </a:ext>
            </a:extLst>
          </p:cNvPr>
          <p:cNvCxnSpPr/>
          <p:nvPr/>
        </p:nvCxnSpPr>
        <p:spPr>
          <a:xfrm>
            <a:off x="3271246" y="3528560"/>
            <a:ext cx="456910" cy="275000"/>
          </a:xfrm>
          <a:prstGeom prst="bentConnector3">
            <a:avLst/>
          </a:prstGeom>
          <a:ln w="19050">
            <a:tailEnd type="triangle"/>
          </a:ln>
        </p:spPr>
        <p:style>
          <a:lnRef idx="1">
            <a:schemeClr val="dk1"/>
          </a:lnRef>
          <a:fillRef idx="0">
            <a:schemeClr val="dk1"/>
          </a:fillRef>
          <a:effectRef idx="0">
            <a:schemeClr val="dk1"/>
          </a:effectRef>
          <a:fontRef idx="minor">
            <a:schemeClr val="tx1"/>
          </a:fontRef>
        </p:style>
      </p:cxnSp>
      <p:cxnSp>
        <p:nvCxnSpPr>
          <p:cNvPr id="33" name="Γραμμή σύνδεσης: Γωνιώδης 32">
            <a:extLst>
              <a:ext uri="{FF2B5EF4-FFF2-40B4-BE49-F238E27FC236}">
                <a16:creationId xmlns:a16="http://schemas.microsoft.com/office/drawing/2014/main" id="{9CDBD125-5C9D-4D82-BFA2-8BF61239EEBD}"/>
              </a:ext>
            </a:extLst>
          </p:cNvPr>
          <p:cNvCxnSpPr/>
          <p:nvPr/>
        </p:nvCxnSpPr>
        <p:spPr>
          <a:xfrm>
            <a:off x="3280193" y="4524572"/>
            <a:ext cx="456910" cy="275000"/>
          </a:xfrm>
          <a:prstGeom prst="bentConnector3">
            <a:avLst/>
          </a:prstGeom>
          <a:ln w="19050">
            <a:tailEnd type="triangle"/>
          </a:ln>
        </p:spPr>
        <p:style>
          <a:lnRef idx="1">
            <a:schemeClr val="dk1"/>
          </a:lnRef>
          <a:fillRef idx="0">
            <a:schemeClr val="dk1"/>
          </a:fillRef>
          <a:effectRef idx="0">
            <a:schemeClr val="dk1"/>
          </a:effectRef>
          <a:fontRef idx="minor">
            <a:schemeClr val="tx1"/>
          </a:fontRef>
        </p:style>
      </p:cxnSp>
      <p:cxnSp>
        <p:nvCxnSpPr>
          <p:cNvPr id="34" name="Γραμμή σύνδεσης: Γωνιώδης 33">
            <a:extLst>
              <a:ext uri="{FF2B5EF4-FFF2-40B4-BE49-F238E27FC236}">
                <a16:creationId xmlns:a16="http://schemas.microsoft.com/office/drawing/2014/main" id="{14821A3F-5BC7-4FB5-9D69-9D47AD158A3B}"/>
              </a:ext>
            </a:extLst>
          </p:cNvPr>
          <p:cNvCxnSpPr/>
          <p:nvPr/>
        </p:nvCxnSpPr>
        <p:spPr>
          <a:xfrm>
            <a:off x="3284442" y="2504549"/>
            <a:ext cx="456910" cy="275000"/>
          </a:xfrm>
          <a:prstGeom prst="bentConnector3">
            <a:avLst/>
          </a:prstGeom>
          <a:ln w="19050">
            <a:tailEnd type="triangle"/>
          </a:ln>
        </p:spPr>
        <p:style>
          <a:lnRef idx="1">
            <a:schemeClr val="dk1"/>
          </a:lnRef>
          <a:fillRef idx="0">
            <a:schemeClr val="dk1"/>
          </a:fillRef>
          <a:effectRef idx="0">
            <a:schemeClr val="dk1"/>
          </a:effectRef>
          <a:fontRef idx="minor">
            <a:schemeClr val="tx1"/>
          </a:fontRef>
        </p:style>
      </p:cxnSp>
      <p:cxnSp>
        <p:nvCxnSpPr>
          <p:cNvPr id="35" name="Γραμμή σύνδεσης: Γωνιώδης 34">
            <a:extLst>
              <a:ext uri="{FF2B5EF4-FFF2-40B4-BE49-F238E27FC236}">
                <a16:creationId xmlns:a16="http://schemas.microsoft.com/office/drawing/2014/main" id="{AF04A2CC-38C9-4E9B-9E31-2C8E8984EBA9}"/>
              </a:ext>
            </a:extLst>
          </p:cNvPr>
          <p:cNvCxnSpPr/>
          <p:nvPr/>
        </p:nvCxnSpPr>
        <p:spPr>
          <a:xfrm>
            <a:off x="3263698" y="5450818"/>
            <a:ext cx="456910" cy="275000"/>
          </a:xfrm>
          <a:prstGeom prst="bentConnector3">
            <a:avLst/>
          </a:prstGeom>
          <a:ln w="19050">
            <a:tailEnd type="triangle"/>
          </a:ln>
        </p:spPr>
        <p:style>
          <a:lnRef idx="1">
            <a:schemeClr val="dk1"/>
          </a:lnRef>
          <a:fillRef idx="0">
            <a:schemeClr val="dk1"/>
          </a:fillRef>
          <a:effectRef idx="0">
            <a:schemeClr val="dk1"/>
          </a:effectRef>
          <a:fontRef idx="minor">
            <a:schemeClr val="tx1"/>
          </a:fontRef>
        </p:style>
      </p:cxnSp>
      <p:cxnSp>
        <p:nvCxnSpPr>
          <p:cNvPr id="37" name="Ευθύγραμμο βέλος σύνδεσης 36">
            <a:extLst>
              <a:ext uri="{FF2B5EF4-FFF2-40B4-BE49-F238E27FC236}">
                <a16:creationId xmlns:a16="http://schemas.microsoft.com/office/drawing/2014/main" id="{BD05D50C-E486-4BB4-9831-FB0ECE36B033}"/>
              </a:ext>
            </a:extLst>
          </p:cNvPr>
          <p:cNvCxnSpPr/>
          <p:nvPr/>
        </p:nvCxnSpPr>
        <p:spPr>
          <a:xfrm>
            <a:off x="4316053" y="1149513"/>
            <a:ext cx="399963"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38" name="TextBox 37">
            <a:extLst>
              <a:ext uri="{FF2B5EF4-FFF2-40B4-BE49-F238E27FC236}">
                <a16:creationId xmlns:a16="http://schemas.microsoft.com/office/drawing/2014/main" id="{10FF451F-C4E4-4C7B-AD5D-B12B06598404}"/>
              </a:ext>
            </a:extLst>
          </p:cNvPr>
          <p:cNvSpPr txBox="1"/>
          <p:nvPr/>
        </p:nvSpPr>
        <p:spPr>
          <a:xfrm>
            <a:off x="4724401" y="1006569"/>
            <a:ext cx="23762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t>Σκεφτείτε το </a:t>
            </a:r>
            <a:r>
              <a:rPr lang="en-US" dirty="0"/>
              <a:t>PECS</a:t>
            </a:r>
            <a:endParaRPr lang="el-GR" dirty="0"/>
          </a:p>
        </p:txBody>
      </p:sp>
      <p:cxnSp>
        <p:nvCxnSpPr>
          <p:cNvPr id="40" name="Ευθύγραμμο βέλος σύνδεσης 39">
            <a:extLst>
              <a:ext uri="{FF2B5EF4-FFF2-40B4-BE49-F238E27FC236}">
                <a16:creationId xmlns:a16="http://schemas.microsoft.com/office/drawing/2014/main" id="{5D379735-68B2-41B0-9544-B31051AFC04D}"/>
              </a:ext>
            </a:extLst>
          </p:cNvPr>
          <p:cNvCxnSpPr/>
          <p:nvPr/>
        </p:nvCxnSpPr>
        <p:spPr>
          <a:xfrm>
            <a:off x="4316053" y="2298986"/>
            <a:ext cx="399963"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41" name="TextBox 40">
            <a:extLst>
              <a:ext uri="{FF2B5EF4-FFF2-40B4-BE49-F238E27FC236}">
                <a16:creationId xmlns:a16="http://schemas.microsoft.com/office/drawing/2014/main" id="{56408561-B215-44E5-988B-B397B1509E49}"/>
              </a:ext>
            </a:extLst>
          </p:cNvPr>
          <p:cNvSpPr txBox="1"/>
          <p:nvPr/>
        </p:nvSpPr>
        <p:spPr>
          <a:xfrm>
            <a:off x="4724401" y="2156042"/>
            <a:ext cx="23762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t>Σκεφτείτε το </a:t>
            </a:r>
            <a:r>
              <a:rPr lang="en-US" dirty="0"/>
              <a:t>PECS</a:t>
            </a:r>
            <a:endParaRPr lang="el-GR" dirty="0"/>
          </a:p>
        </p:txBody>
      </p:sp>
      <p:cxnSp>
        <p:nvCxnSpPr>
          <p:cNvPr id="42" name="Ευθύγραμμο βέλος σύνδεσης 41">
            <a:extLst>
              <a:ext uri="{FF2B5EF4-FFF2-40B4-BE49-F238E27FC236}">
                <a16:creationId xmlns:a16="http://schemas.microsoft.com/office/drawing/2014/main" id="{4C86488E-290E-470F-A948-76D729A87DB7}"/>
              </a:ext>
            </a:extLst>
          </p:cNvPr>
          <p:cNvCxnSpPr/>
          <p:nvPr/>
        </p:nvCxnSpPr>
        <p:spPr>
          <a:xfrm>
            <a:off x="4328211" y="3355920"/>
            <a:ext cx="399963"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43" name="TextBox 42">
            <a:extLst>
              <a:ext uri="{FF2B5EF4-FFF2-40B4-BE49-F238E27FC236}">
                <a16:creationId xmlns:a16="http://schemas.microsoft.com/office/drawing/2014/main" id="{273F1397-6EEB-45A2-A0CC-827CCA34C768}"/>
              </a:ext>
            </a:extLst>
          </p:cNvPr>
          <p:cNvSpPr txBox="1"/>
          <p:nvPr/>
        </p:nvSpPr>
        <p:spPr>
          <a:xfrm>
            <a:off x="4736559" y="3212976"/>
            <a:ext cx="23762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t>Σκεφτείτε το </a:t>
            </a:r>
            <a:r>
              <a:rPr lang="en-US" dirty="0"/>
              <a:t>PECS</a:t>
            </a:r>
            <a:endParaRPr lang="el-GR" dirty="0"/>
          </a:p>
        </p:txBody>
      </p:sp>
      <p:cxnSp>
        <p:nvCxnSpPr>
          <p:cNvPr id="44" name="Ευθύγραμμο βέλος σύνδεσης 43">
            <a:extLst>
              <a:ext uri="{FF2B5EF4-FFF2-40B4-BE49-F238E27FC236}">
                <a16:creationId xmlns:a16="http://schemas.microsoft.com/office/drawing/2014/main" id="{9A571209-469E-4E93-B2C3-77015703411D}"/>
              </a:ext>
            </a:extLst>
          </p:cNvPr>
          <p:cNvCxnSpPr/>
          <p:nvPr/>
        </p:nvCxnSpPr>
        <p:spPr>
          <a:xfrm>
            <a:off x="4328211" y="4329411"/>
            <a:ext cx="399963"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45" name="TextBox 44">
            <a:extLst>
              <a:ext uri="{FF2B5EF4-FFF2-40B4-BE49-F238E27FC236}">
                <a16:creationId xmlns:a16="http://schemas.microsoft.com/office/drawing/2014/main" id="{B48AAE74-93BA-4C06-8311-A846897C4215}"/>
              </a:ext>
            </a:extLst>
          </p:cNvPr>
          <p:cNvSpPr txBox="1"/>
          <p:nvPr/>
        </p:nvSpPr>
        <p:spPr>
          <a:xfrm>
            <a:off x="4736559" y="4186467"/>
            <a:ext cx="23762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t>Σκεφτείτε το </a:t>
            </a:r>
            <a:r>
              <a:rPr lang="en-US" dirty="0"/>
              <a:t>PECS</a:t>
            </a:r>
            <a:endParaRPr lang="el-GR" dirty="0"/>
          </a:p>
        </p:txBody>
      </p:sp>
      <p:cxnSp>
        <p:nvCxnSpPr>
          <p:cNvPr id="46" name="Ευθύγραμμο βέλος σύνδεσης 45">
            <a:extLst>
              <a:ext uri="{FF2B5EF4-FFF2-40B4-BE49-F238E27FC236}">
                <a16:creationId xmlns:a16="http://schemas.microsoft.com/office/drawing/2014/main" id="{05E944D4-C741-4541-A369-3F8B30EC4A25}"/>
              </a:ext>
            </a:extLst>
          </p:cNvPr>
          <p:cNvCxnSpPr/>
          <p:nvPr/>
        </p:nvCxnSpPr>
        <p:spPr>
          <a:xfrm>
            <a:off x="4307668" y="5240672"/>
            <a:ext cx="399963"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47" name="TextBox 46">
            <a:extLst>
              <a:ext uri="{FF2B5EF4-FFF2-40B4-BE49-F238E27FC236}">
                <a16:creationId xmlns:a16="http://schemas.microsoft.com/office/drawing/2014/main" id="{71792007-DDE5-4D87-80B9-07AE2A2459FB}"/>
              </a:ext>
            </a:extLst>
          </p:cNvPr>
          <p:cNvSpPr txBox="1"/>
          <p:nvPr/>
        </p:nvSpPr>
        <p:spPr>
          <a:xfrm>
            <a:off x="4716016" y="5097728"/>
            <a:ext cx="23762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a:t>Σκεφτείτε το </a:t>
            </a:r>
            <a:r>
              <a:rPr lang="en-US" dirty="0"/>
              <a:t>PECS</a:t>
            </a:r>
            <a:endParaRPr lang="el-GR" dirty="0"/>
          </a:p>
        </p:txBody>
      </p:sp>
      <p:cxnSp>
        <p:nvCxnSpPr>
          <p:cNvPr id="51" name="Γραμμή σύνδεσης: Γωνιώδης 50">
            <a:extLst>
              <a:ext uri="{FF2B5EF4-FFF2-40B4-BE49-F238E27FC236}">
                <a16:creationId xmlns:a16="http://schemas.microsoft.com/office/drawing/2014/main" id="{57EF39C7-0713-41D5-917B-1DFC24A264E1}"/>
              </a:ext>
            </a:extLst>
          </p:cNvPr>
          <p:cNvCxnSpPr>
            <a:stCxn id="12" idx="3"/>
          </p:cNvCxnSpPr>
          <p:nvPr/>
        </p:nvCxnSpPr>
        <p:spPr>
          <a:xfrm>
            <a:off x="4296672" y="5814739"/>
            <a:ext cx="635368" cy="350565"/>
          </a:xfrm>
          <a:prstGeom prst="bentConnector3">
            <a:avLst/>
          </a:prstGeom>
          <a:ln w="19050">
            <a:tailEnd type="triangle"/>
          </a:ln>
        </p:spPr>
        <p:style>
          <a:lnRef idx="1">
            <a:schemeClr val="dk1"/>
          </a:lnRef>
          <a:fillRef idx="0">
            <a:schemeClr val="dk1"/>
          </a:fillRef>
          <a:effectRef idx="0">
            <a:schemeClr val="dk1"/>
          </a:effectRef>
          <a:fontRef idx="minor">
            <a:schemeClr val="tx1"/>
          </a:fontRef>
        </p:style>
      </p:cxnSp>
      <p:pic>
        <p:nvPicPr>
          <p:cNvPr id="53" name="Εικόνα 52">
            <a:extLst>
              <a:ext uri="{FF2B5EF4-FFF2-40B4-BE49-F238E27FC236}">
                <a16:creationId xmlns:a16="http://schemas.microsoft.com/office/drawing/2014/main" id="{48386650-4DFA-400E-BC24-750CA2A48D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4653" y="5777196"/>
            <a:ext cx="916360" cy="916360"/>
          </a:xfrm>
          <a:prstGeom prst="rect">
            <a:avLst/>
          </a:prstGeom>
          <a:ln>
            <a:solidFill>
              <a:schemeClr val="tx1"/>
            </a:solidFill>
          </a:ln>
        </p:spPr>
      </p:pic>
    </p:spTree>
    <p:extLst>
      <p:ext uri="{BB962C8B-B14F-4D97-AF65-F5344CB8AC3E}">
        <p14:creationId xmlns:p14="http://schemas.microsoft.com/office/powerpoint/2010/main" val="4878054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2987824" y="0"/>
            <a:ext cx="2016224" cy="1186929"/>
          </a:xfrm>
          <a:prstGeom prst="rect">
            <a:avLst/>
          </a:prstGeom>
          <a:noFill/>
          <a:ln w="9525">
            <a:noFill/>
            <a:miter lim="800000"/>
            <a:headEnd/>
            <a:tailEnd/>
          </a:ln>
        </p:spPr>
      </p:pic>
      <p:sp>
        <p:nvSpPr>
          <p:cNvPr id="5" name="4 - Ορθογώνιο"/>
          <p:cNvSpPr/>
          <p:nvPr/>
        </p:nvSpPr>
        <p:spPr>
          <a:xfrm>
            <a:off x="1259632" y="1844824"/>
            <a:ext cx="5688632" cy="3347840"/>
          </a:xfrm>
          <a:prstGeom prst="rect">
            <a:avLst/>
          </a:prstGeom>
        </p:spPr>
        <p:txBody>
          <a:bodyPr wrap="square">
            <a:spAutoFit/>
          </a:bodyPr>
          <a:lstStyle/>
          <a:p>
            <a:pPr algn="ctr">
              <a:lnSpc>
                <a:spcPct val="150000"/>
              </a:lnSpc>
            </a:pPr>
            <a:r>
              <a:rPr lang="el-GR" sz="2400" dirty="0">
                <a:latin typeface="Arial" pitchFamily="34" charset="0"/>
                <a:cs typeface="Arial" pitchFamily="34" charset="0"/>
              </a:rPr>
              <a:t>Πες το μου και θα το ξεχάσω</a:t>
            </a:r>
          </a:p>
          <a:p>
            <a:pPr algn="ctr">
              <a:lnSpc>
                <a:spcPct val="150000"/>
              </a:lnSpc>
            </a:pPr>
            <a:r>
              <a:rPr lang="el-GR" sz="2400" dirty="0">
                <a:latin typeface="Arial" pitchFamily="34" charset="0"/>
                <a:cs typeface="Arial" pitchFamily="34" charset="0"/>
              </a:rPr>
              <a:t>Δείξε μου το και θα το θυμηθώ</a:t>
            </a:r>
          </a:p>
          <a:p>
            <a:pPr algn="ctr">
              <a:lnSpc>
                <a:spcPct val="150000"/>
              </a:lnSpc>
            </a:pPr>
            <a:r>
              <a:rPr lang="el-GR" sz="2400" dirty="0">
                <a:latin typeface="Arial" pitchFamily="34" charset="0"/>
                <a:cs typeface="Arial" pitchFamily="34" charset="0"/>
              </a:rPr>
              <a:t>Βοήθησε με να συμμετέχω</a:t>
            </a:r>
          </a:p>
          <a:p>
            <a:pPr algn="ctr">
              <a:lnSpc>
                <a:spcPct val="150000"/>
              </a:lnSpc>
            </a:pPr>
            <a:r>
              <a:rPr lang="el-GR" sz="2400" dirty="0">
                <a:latin typeface="Arial" pitchFamily="34" charset="0"/>
                <a:cs typeface="Arial" pitchFamily="34" charset="0"/>
              </a:rPr>
              <a:t>και θα το καταλάβω για πάντα.</a:t>
            </a:r>
          </a:p>
          <a:p>
            <a:pPr algn="ctr">
              <a:lnSpc>
                <a:spcPct val="150000"/>
              </a:lnSpc>
            </a:pPr>
            <a:endParaRPr lang="el-GR" sz="2400" dirty="0">
              <a:latin typeface="Arial" pitchFamily="34" charset="0"/>
              <a:cs typeface="Arial" pitchFamily="34" charset="0"/>
            </a:endParaRPr>
          </a:p>
          <a:p>
            <a:pPr algn="r">
              <a:lnSpc>
                <a:spcPct val="150000"/>
              </a:lnSpc>
            </a:pPr>
            <a:r>
              <a:rPr lang="el-GR" sz="2400" dirty="0" err="1">
                <a:latin typeface="Arial" pitchFamily="34" charset="0"/>
                <a:cs typeface="Arial" pitchFamily="34" charset="0"/>
              </a:rPr>
              <a:t>Κονφούκιος</a:t>
            </a:r>
            <a:endParaRPr lang="el-GR" sz="2400" dirty="0">
              <a:latin typeface="Arial" pitchFamily="34" charset="0"/>
              <a:cs typeface="Arial" pitchFamily="34" charset="0"/>
            </a:endParaRPr>
          </a:p>
        </p:txBody>
      </p:sp>
    </p:spTree>
    <p:extLst>
      <p:ext uri="{BB962C8B-B14F-4D97-AF65-F5344CB8AC3E}">
        <p14:creationId xmlns:p14="http://schemas.microsoft.com/office/powerpoint/2010/main" val="3475267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2987824" y="0"/>
            <a:ext cx="2016224" cy="1186929"/>
          </a:xfrm>
          <a:prstGeom prst="rect">
            <a:avLst/>
          </a:prstGeom>
          <a:noFill/>
          <a:ln w="9525">
            <a:noFill/>
            <a:miter lim="800000"/>
            <a:headEnd/>
            <a:tailEnd/>
          </a:ln>
        </p:spPr>
      </p:pic>
      <p:sp>
        <p:nvSpPr>
          <p:cNvPr id="7" name="6 - Ορθογώνιο"/>
          <p:cNvSpPr/>
          <p:nvPr/>
        </p:nvSpPr>
        <p:spPr>
          <a:xfrm>
            <a:off x="251520" y="1340768"/>
            <a:ext cx="7776864" cy="4190314"/>
          </a:xfrm>
          <a:prstGeom prst="rect">
            <a:avLst/>
          </a:prstGeom>
        </p:spPr>
        <p:txBody>
          <a:bodyPr wrap="square">
            <a:spAutoFit/>
          </a:bodyPr>
          <a:lstStyle/>
          <a:p>
            <a:pPr algn="just">
              <a:lnSpc>
                <a:spcPct val="150000"/>
              </a:lnSpc>
              <a:buFont typeface="Wingdings" pitchFamily="2" charset="2"/>
              <a:buChar char="Ø"/>
            </a:pPr>
            <a:r>
              <a:rPr lang="en-US" sz="2000" dirty="0">
                <a:latin typeface="Arial" pitchFamily="34" charset="0"/>
                <a:cs typeface="Arial" pitchFamily="34" charset="0"/>
              </a:rPr>
              <a:t> </a:t>
            </a:r>
            <a:r>
              <a:rPr lang="el-GR" sz="2000" dirty="0">
                <a:latin typeface="Arial" pitchFamily="34" charset="0"/>
                <a:cs typeface="Arial" pitchFamily="34" charset="0"/>
              </a:rPr>
              <a:t>Το πρωτόκολλο διδασκαλίας του PECS βασίζεται στο ευρύ φάσμα της εφαρμοσμένης ανάλυσης συμπεριφοράς (</a:t>
            </a:r>
            <a:r>
              <a:rPr lang="en-US" sz="2000" dirty="0">
                <a:latin typeface="Arial" pitchFamily="34" charset="0"/>
                <a:cs typeface="Arial" pitchFamily="34" charset="0"/>
              </a:rPr>
              <a:t>ABA</a:t>
            </a:r>
            <a:r>
              <a:rPr lang="el-GR" sz="2000" dirty="0">
                <a:latin typeface="Arial" pitchFamily="34" charset="0"/>
                <a:cs typeface="Arial" pitchFamily="34" charset="0"/>
              </a:rPr>
              <a:t>). Σε όλο το πρωτόκολλο χρησιμοποιούνται </a:t>
            </a:r>
            <a:r>
              <a:rPr lang="el-GR" sz="2000" u="sng" dirty="0">
                <a:latin typeface="Arial" pitchFamily="34" charset="0"/>
                <a:cs typeface="Arial" pitchFamily="34" charset="0"/>
              </a:rPr>
              <a:t>συγκεκριμένες τεχνικές βοήθειας και ενίσχυσης </a:t>
            </a:r>
            <a:r>
              <a:rPr lang="el-GR" sz="2000" dirty="0">
                <a:latin typeface="Arial" pitchFamily="34" charset="0"/>
                <a:cs typeface="Arial" pitchFamily="34" charset="0"/>
              </a:rPr>
              <a:t>που θα οδηγήσουν στην </a:t>
            </a:r>
            <a:r>
              <a:rPr lang="el-GR" sz="2000" u="sng" dirty="0">
                <a:latin typeface="Arial" pitchFamily="34" charset="0"/>
                <a:cs typeface="Arial" pitchFamily="34" charset="0"/>
              </a:rPr>
              <a:t>αυτόνομη επικοινωνία</a:t>
            </a:r>
            <a:r>
              <a:rPr lang="el-GR" sz="2000" dirty="0">
                <a:latin typeface="Arial" pitchFamily="34" charset="0"/>
                <a:cs typeface="Arial" pitchFamily="34" charset="0"/>
              </a:rPr>
              <a:t>. </a:t>
            </a:r>
            <a:endParaRPr lang="en-US" sz="2000" dirty="0">
              <a:latin typeface="Arial" pitchFamily="34" charset="0"/>
              <a:cs typeface="Arial" pitchFamily="34" charset="0"/>
            </a:endParaRPr>
          </a:p>
          <a:p>
            <a:pPr algn="just">
              <a:lnSpc>
                <a:spcPct val="150000"/>
              </a:lnSpc>
              <a:buFont typeface="Wingdings" pitchFamily="2" charset="2"/>
              <a:buChar char="Ø"/>
            </a:pPr>
            <a:r>
              <a:rPr lang="el-GR" sz="2000" dirty="0">
                <a:latin typeface="Arial" pitchFamily="34" charset="0"/>
                <a:cs typeface="Arial" pitchFamily="34" charset="0"/>
              </a:rPr>
              <a:t>Το πρωτόκολλο επίσης περιλαμβάνει συστηματικές διαδικασίες </a:t>
            </a:r>
            <a:r>
              <a:rPr lang="el-GR" sz="2000" b="1" u="sng" dirty="0">
                <a:latin typeface="Arial" pitchFamily="34" charset="0"/>
                <a:cs typeface="Arial" pitchFamily="34" charset="0"/>
              </a:rPr>
              <a:t>διόρθωσης λαθών </a:t>
            </a:r>
            <a:r>
              <a:rPr lang="el-GR" sz="2000" dirty="0">
                <a:latin typeface="Arial" pitchFamily="34" charset="0"/>
                <a:cs typeface="Arial" pitchFamily="34" charset="0"/>
              </a:rPr>
              <a:t>προκειμένου να προάγεται η μάθηση όταν συμβαίνει ένα λάθος. Λεκτικές βοήθειες δεν χρησιμοποιούνται, χτίζοντας έτσι την άμεση πρωτοβουλία και </a:t>
            </a:r>
            <a:r>
              <a:rPr lang="el-GR" sz="2000" b="1" u="sng" dirty="0">
                <a:latin typeface="Arial" pitchFamily="34" charset="0"/>
                <a:cs typeface="Arial" pitchFamily="34" charset="0"/>
              </a:rPr>
              <a:t>αποφεύγοντας την εξάρτηση από την βοήθεια</a:t>
            </a:r>
            <a:r>
              <a:rPr lang="el-GR" sz="2000" dirty="0">
                <a:latin typeface="Arial" pitchFamily="34" charset="0"/>
                <a:cs typeface="Arial" pitchFamily="34"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2987824" y="0"/>
            <a:ext cx="2016224" cy="1186929"/>
          </a:xfrm>
          <a:prstGeom prst="rect">
            <a:avLst/>
          </a:prstGeom>
          <a:noFill/>
          <a:ln w="9525">
            <a:noFill/>
            <a:miter lim="800000"/>
            <a:headEnd/>
            <a:tailEnd/>
          </a:ln>
        </p:spPr>
      </p:pic>
      <p:sp>
        <p:nvSpPr>
          <p:cNvPr id="5" name="4 - Ορθογώνιο"/>
          <p:cNvSpPr/>
          <p:nvPr/>
        </p:nvSpPr>
        <p:spPr>
          <a:xfrm>
            <a:off x="1259632" y="2492896"/>
            <a:ext cx="5976664" cy="2239844"/>
          </a:xfrm>
          <a:prstGeom prst="rect">
            <a:avLst/>
          </a:prstGeom>
        </p:spPr>
        <p:txBody>
          <a:bodyPr wrap="square">
            <a:spAutoFit/>
          </a:bodyPr>
          <a:lstStyle/>
          <a:p>
            <a:pPr algn="just">
              <a:lnSpc>
                <a:spcPct val="150000"/>
              </a:lnSpc>
            </a:pPr>
            <a:r>
              <a:rPr lang="el-GR" sz="2400" dirty="0">
                <a:latin typeface="Arial" pitchFamily="34" charset="0"/>
                <a:cs typeface="Arial" pitchFamily="34" charset="0"/>
              </a:rPr>
              <a:t>Ο πρωταρχικός στόχος του PECS είναι να διδάξει τη </a:t>
            </a:r>
            <a:r>
              <a:rPr lang="el-GR" sz="2400" b="1" u="sng" dirty="0">
                <a:latin typeface="Arial" pitchFamily="34" charset="0"/>
                <a:cs typeface="Arial" pitchFamily="34" charset="0"/>
              </a:rPr>
              <a:t>λειτουργική επικοινωνία</a:t>
            </a:r>
            <a:r>
              <a:rPr lang="el-GR" sz="2400" dirty="0">
                <a:latin typeface="Arial" pitchFamily="34" charset="0"/>
                <a:cs typeface="Arial" pitchFamily="34" charset="0"/>
              </a:rPr>
              <a:t>. </a:t>
            </a:r>
          </a:p>
          <a:p>
            <a:pPr algn="just">
              <a:lnSpc>
                <a:spcPct val="150000"/>
              </a:lnSpc>
              <a:buFont typeface="Wingdings" pitchFamily="2" charset="2"/>
              <a:buChar char="Ø"/>
            </a:pPr>
            <a:endParaRPr lang="el-GR" sz="2400" dirty="0">
              <a:latin typeface="Arial" pitchFamily="34" charset="0"/>
              <a:cs typeface="Arial" pitchFamily="34" charset="0"/>
            </a:endParaRPr>
          </a:p>
          <a:p>
            <a:pPr algn="just">
              <a:lnSpc>
                <a:spcPct val="150000"/>
              </a:lnSpc>
              <a:buFont typeface="Wingdings" pitchFamily="2" charset="2"/>
              <a:buChar char="Ø"/>
            </a:pPr>
            <a:endParaRPr lang="en-US" sz="24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2987824" y="0"/>
            <a:ext cx="2016224" cy="1186929"/>
          </a:xfrm>
          <a:prstGeom prst="rect">
            <a:avLst/>
          </a:prstGeom>
          <a:noFill/>
          <a:ln w="9525">
            <a:noFill/>
            <a:miter lim="800000"/>
            <a:headEnd/>
            <a:tailEnd/>
          </a:ln>
        </p:spPr>
      </p:pic>
      <p:sp>
        <p:nvSpPr>
          <p:cNvPr id="3" name="Θέση περιεχομένου 2">
            <a:extLst>
              <a:ext uri="{FF2B5EF4-FFF2-40B4-BE49-F238E27FC236}">
                <a16:creationId xmlns:a16="http://schemas.microsoft.com/office/drawing/2014/main" id="{E492E281-7AA8-4E66-828A-B723AB390574}"/>
              </a:ext>
            </a:extLst>
          </p:cNvPr>
          <p:cNvSpPr>
            <a:spLocks noGrp="1"/>
          </p:cNvSpPr>
          <p:nvPr>
            <p:ph idx="1"/>
          </p:nvPr>
        </p:nvSpPr>
        <p:spPr/>
        <p:txBody>
          <a:bodyPr/>
          <a:lstStyle/>
          <a:p>
            <a:pPr algn="just">
              <a:lnSpc>
                <a:spcPct val="150000"/>
              </a:lnSpc>
            </a:pPr>
            <a:r>
              <a:rPr lang="el-GR" dirty="0">
                <a:latin typeface="Arial" panose="020B0604020202020204" pitchFamily="34" charset="0"/>
                <a:cs typeface="Arial" panose="020B0604020202020204" pitchFamily="34" charset="0"/>
              </a:rPr>
              <a:t>Ο Δημήτρης σπρώχνει τη μητέρα του προς το ράφι με τα παιχνίδια. Στη συνέχεια μετακινεί το χέρι της μητέρας του προς το πάνω πάνω ράφι. Η μητέρα του συχνά μαντεύει ποιο παιχνίδι θέλει ο γιος της. Όταν η μητέρα δεν μαντεύει σωστά ο Δημήτρης δαγκώνει το χέρι του και χτυπά το πρόσωπό του.</a:t>
            </a:r>
          </a:p>
        </p:txBody>
      </p:sp>
    </p:spTree>
    <p:extLst>
      <p:ext uri="{BB962C8B-B14F-4D97-AF65-F5344CB8AC3E}">
        <p14:creationId xmlns:p14="http://schemas.microsoft.com/office/powerpoint/2010/main" val="4111086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2987824" y="0"/>
            <a:ext cx="2016224" cy="1186929"/>
          </a:xfrm>
          <a:prstGeom prst="rect">
            <a:avLst/>
          </a:prstGeom>
          <a:noFill/>
          <a:ln w="9525">
            <a:noFill/>
            <a:miter lim="800000"/>
            <a:headEnd/>
            <a:tailEnd/>
          </a:ln>
        </p:spPr>
      </p:pic>
      <p:sp>
        <p:nvSpPr>
          <p:cNvPr id="3" name="Θέση περιεχομένου 2">
            <a:extLst>
              <a:ext uri="{FF2B5EF4-FFF2-40B4-BE49-F238E27FC236}">
                <a16:creationId xmlns:a16="http://schemas.microsoft.com/office/drawing/2014/main" id="{E492E281-7AA8-4E66-828A-B723AB390574}"/>
              </a:ext>
            </a:extLst>
          </p:cNvPr>
          <p:cNvSpPr>
            <a:spLocks noGrp="1"/>
          </p:cNvSpPr>
          <p:nvPr>
            <p:ph idx="1"/>
          </p:nvPr>
        </p:nvSpPr>
        <p:spPr>
          <a:xfrm>
            <a:off x="539552" y="1340768"/>
            <a:ext cx="7239000" cy="4846320"/>
          </a:xfrm>
        </p:spPr>
        <p:txBody>
          <a:bodyPr>
            <a:normAutofit fontScale="85000" lnSpcReduction="10000"/>
          </a:bodyPr>
          <a:lstStyle/>
          <a:p>
            <a:pPr algn="just">
              <a:lnSpc>
                <a:spcPct val="150000"/>
              </a:lnSpc>
            </a:pPr>
            <a:r>
              <a:rPr lang="el-GR" dirty="0">
                <a:latin typeface="Arial" panose="020B0604020202020204" pitchFamily="34" charset="0"/>
                <a:cs typeface="Arial" panose="020B0604020202020204" pitchFamily="34" charset="0"/>
              </a:rPr>
              <a:t>Η δασκάλα της Άννας της δείχνει ποια δραστηριότητα πρέπει να κάνει. Η Άννα πέφτει στο πάτωμα και αρχίζει να κλωτσάει .</a:t>
            </a:r>
          </a:p>
          <a:p>
            <a:pPr algn="just">
              <a:lnSpc>
                <a:spcPct val="150000"/>
              </a:lnSpc>
            </a:pPr>
            <a:endParaRPr lang="el-GR" dirty="0">
              <a:latin typeface="Arial" panose="020B0604020202020204" pitchFamily="34" charset="0"/>
              <a:cs typeface="Arial" panose="020B0604020202020204" pitchFamily="34" charset="0"/>
            </a:endParaRPr>
          </a:p>
          <a:p>
            <a:pPr algn="just">
              <a:lnSpc>
                <a:spcPct val="150000"/>
              </a:lnSpc>
            </a:pPr>
            <a:r>
              <a:rPr lang="el-GR" dirty="0">
                <a:latin typeface="Arial" panose="020B0604020202020204" pitchFamily="34" charset="0"/>
                <a:cs typeface="Arial" panose="020B0604020202020204" pitchFamily="34" charset="0"/>
              </a:rPr>
              <a:t>Στο τέλος της μέρας ο Διονύσης μαζεύει τη τσάντα του και το παλτό του. Η δασκάλα του πηγαίνει κοντά του και του λέει: «Η μαμά σου θα αργήσει σήμερα, για αυτό θα πας να παίξεις περισσότερο». Ο Διονύσης τότε αρχίζει να πετά τα πράγματά του. </a:t>
            </a:r>
          </a:p>
        </p:txBody>
      </p:sp>
    </p:spTree>
    <p:extLst>
      <p:ext uri="{BB962C8B-B14F-4D97-AF65-F5344CB8AC3E}">
        <p14:creationId xmlns:p14="http://schemas.microsoft.com/office/powerpoint/2010/main" val="105265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2987824" y="0"/>
            <a:ext cx="2016224" cy="1186929"/>
          </a:xfrm>
          <a:prstGeom prst="rect">
            <a:avLst/>
          </a:prstGeom>
          <a:noFill/>
          <a:ln w="9525">
            <a:noFill/>
            <a:miter lim="800000"/>
            <a:headEnd/>
            <a:tailEnd/>
          </a:ln>
        </p:spPr>
      </p:pic>
      <p:sp>
        <p:nvSpPr>
          <p:cNvPr id="3" name="Θέση περιεχομένου 2">
            <a:extLst>
              <a:ext uri="{FF2B5EF4-FFF2-40B4-BE49-F238E27FC236}">
                <a16:creationId xmlns:a16="http://schemas.microsoft.com/office/drawing/2014/main" id="{E492E281-7AA8-4E66-828A-B723AB390574}"/>
              </a:ext>
            </a:extLst>
          </p:cNvPr>
          <p:cNvSpPr>
            <a:spLocks noGrp="1"/>
          </p:cNvSpPr>
          <p:nvPr>
            <p:ph idx="1"/>
          </p:nvPr>
        </p:nvSpPr>
        <p:spPr/>
        <p:txBody>
          <a:bodyPr/>
          <a:lstStyle/>
          <a:p>
            <a:pPr>
              <a:lnSpc>
                <a:spcPct val="150000"/>
              </a:lnSpc>
            </a:pPr>
            <a:r>
              <a:rPr lang="el-GR" dirty="0">
                <a:latin typeface="Arial" panose="020B0604020202020204" pitchFamily="34" charset="0"/>
                <a:cs typeface="Arial" panose="020B0604020202020204" pitchFamily="34" charset="0"/>
              </a:rPr>
              <a:t>Όχι λειτουργική επικοινωνία</a:t>
            </a:r>
          </a:p>
          <a:p>
            <a:pPr>
              <a:lnSpc>
                <a:spcPct val="150000"/>
              </a:lnSpc>
            </a:pPr>
            <a:r>
              <a:rPr lang="el-GR" dirty="0">
                <a:latin typeface="Arial" panose="020B0604020202020204" pitchFamily="34" charset="0"/>
                <a:cs typeface="Arial" panose="020B0604020202020204" pitchFamily="34" charset="0"/>
              </a:rPr>
              <a:t>Αρνητικά συναισθήματα και μη κατάλληλες συμπεριφορές</a:t>
            </a:r>
          </a:p>
          <a:p>
            <a:pPr>
              <a:lnSpc>
                <a:spcPct val="150000"/>
              </a:lnSpc>
            </a:pPr>
            <a:r>
              <a:rPr lang="el-GR" dirty="0">
                <a:latin typeface="Arial" panose="020B0604020202020204" pitchFamily="34" charset="0"/>
                <a:cs typeface="Arial" panose="020B0604020202020204" pitchFamily="34" charset="0"/>
              </a:rPr>
              <a:t>Άρα: Εκπαίδευση βασικών δεξιοτήτων επικοινωνίας, έτσι ώστε να μάθουν να εκφράζουν τις ανάγκες τους.</a:t>
            </a:r>
          </a:p>
          <a:p>
            <a:pPr>
              <a:lnSpc>
                <a:spcPct val="150000"/>
              </a:lnSpc>
            </a:pP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5855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2987824" y="0"/>
            <a:ext cx="2016224" cy="1186929"/>
          </a:xfrm>
          <a:prstGeom prst="rect">
            <a:avLst/>
          </a:prstGeom>
          <a:noFill/>
          <a:ln w="9525">
            <a:noFill/>
            <a:miter lim="800000"/>
            <a:headEnd/>
            <a:tailEnd/>
          </a:ln>
        </p:spPr>
      </p:pic>
      <p:sp>
        <p:nvSpPr>
          <p:cNvPr id="5" name="4 - Ορθογώνιο"/>
          <p:cNvSpPr/>
          <p:nvPr/>
        </p:nvSpPr>
        <p:spPr>
          <a:xfrm>
            <a:off x="323528" y="1556792"/>
            <a:ext cx="7560840" cy="5009833"/>
          </a:xfrm>
          <a:prstGeom prst="rect">
            <a:avLst/>
          </a:prstGeom>
        </p:spPr>
        <p:txBody>
          <a:bodyPr wrap="square">
            <a:spAutoFit/>
          </a:bodyPr>
          <a:lstStyle/>
          <a:p>
            <a:pPr algn="just">
              <a:lnSpc>
                <a:spcPct val="150000"/>
              </a:lnSpc>
              <a:buFont typeface="Wingdings" pitchFamily="2" charset="2"/>
              <a:buChar char="Ø"/>
            </a:pPr>
            <a:r>
              <a:rPr lang="el-GR" sz="2400" dirty="0">
                <a:latin typeface="Arial" pitchFamily="34" charset="0"/>
                <a:cs typeface="Arial" pitchFamily="34" charset="0"/>
              </a:rPr>
              <a:t>Η έρευνα έχει δείξει ότι κάποιοι μαθητές που χρησιμοποιούν το PECS </a:t>
            </a:r>
            <a:r>
              <a:rPr lang="el-GR" sz="2400" u="sng" dirty="0">
                <a:latin typeface="Arial" pitchFamily="34" charset="0"/>
                <a:cs typeface="Arial" pitchFamily="34" charset="0"/>
              </a:rPr>
              <a:t>αναπτύσσουν και την ομιλία</a:t>
            </a:r>
            <a:r>
              <a:rPr lang="el-GR" sz="2400" dirty="0">
                <a:latin typeface="Arial" pitchFamily="34" charset="0"/>
                <a:cs typeface="Arial" pitchFamily="34" charset="0"/>
              </a:rPr>
              <a:t>. </a:t>
            </a:r>
          </a:p>
          <a:p>
            <a:pPr algn="just">
              <a:lnSpc>
                <a:spcPct val="150000"/>
              </a:lnSpc>
              <a:buFont typeface="Wingdings" pitchFamily="2" charset="2"/>
              <a:buChar char="Ø"/>
            </a:pPr>
            <a:r>
              <a:rPr lang="el-GR" sz="2400" dirty="0">
                <a:latin typeface="Arial" pitchFamily="34" charset="0"/>
                <a:cs typeface="Arial" pitchFamily="34" charset="0"/>
              </a:rPr>
              <a:t>Παράγοντες ανάπτυξης ομιλίας:</a:t>
            </a:r>
          </a:p>
          <a:p>
            <a:pPr algn="just">
              <a:lnSpc>
                <a:spcPct val="150000"/>
              </a:lnSpc>
              <a:buFont typeface="Wingdings" pitchFamily="2" charset="2"/>
              <a:buChar char="Ø"/>
            </a:pPr>
            <a:r>
              <a:rPr lang="el-GR" sz="2400" dirty="0">
                <a:latin typeface="Arial" pitchFamily="34" charset="0"/>
                <a:cs typeface="Arial" pitchFamily="34" charset="0"/>
              </a:rPr>
              <a:t>Συγκέντρωση</a:t>
            </a:r>
          </a:p>
          <a:p>
            <a:pPr algn="just">
              <a:lnSpc>
                <a:spcPct val="150000"/>
              </a:lnSpc>
              <a:buFont typeface="Wingdings" pitchFamily="2" charset="2"/>
              <a:buChar char="Ø"/>
            </a:pPr>
            <a:r>
              <a:rPr lang="el-GR" sz="2400" dirty="0" err="1">
                <a:latin typeface="Arial" pitchFamily="34" charset="0"/>
                <a:cs typeface="Arial" pitchFamily="34" charset="0"/>
              </a:rPr>
              <a:t>Βλεμματική</a:t>
            </a:r>
            <a:r>
              <a:rPr lang="el-GR" sz="2400" dirty="0">
                <a:latin typeface="Arial" pitchFamily="34" charset="0"/>
                <a:cs typeface="Arial" pitchFamily="34" charset="0"/>
              </a:rPr>
              <a:t> επαφή</a:t>
            </a:r>
          </a:p>
          <a:p>
            <a:pPr algn="just">
              <a:lnSpc>
                <a:spcPct val="150000"/>
              </a:lnSpc>
              <a:buFont typeface="Wingdings" pitchFamily="2" charset="2"/>
              <a:buChar char="Ø"/>
            </a:pPr>
            <a:r>
              <a:rPr lang="el-GR" sz="2400" dirty="0">
                <a:latin typeface="Arial" pitchFamily="34" charset="0"/>
                <a:cs typeface="Arial" pitchFamily="34" charset="0"/>
              </a:rPr>
              <a:t>Μίμηση κινήσεων στόματος</a:t>
            </a:r>
          </a:p>
          <a:p>
            <a:pPr algn="just">
              <a:lnSpc>
                <a:spcPct val="150000"/>
              </a:lnSpc>
              <a:buFont typeface="Wingdings" pitchFamily="2" charset="2"/>
              <a:buChar char="Ø"/>
            </a:pPr>
            <a:r>
              <a:rPr lang="el-GR" sz="2400" dirty="0">
                <a:latin typeface="Arial" pitchFamily="34" charset="0"/>
                <a:cs typeface="Arial" pitchFamily="34" charset="0"/>
              </a:rPr>
              <a:t>Μίμηση λόγου</a:t>
            </a:r>
          </a:p>
          <a:p>
            <a:pPr algn="just">
              <a:lnSpc>
                <a:spcPct val="150000"/>
              </a:lnSpc>
              <a:buFont typeface="Wingdings" pitchFamily="2" charset="2"/>
              <a:buChar char="Ø"/>
            </a:pPr>
            <a:r>
              <a:rPr lang="el-GR" sz="2400" dirty="0">
                <a:latin typeface="Arial" pitchFamily="34" charset="0"/>
                <a:cs typeface="Arial" pitchFamily="34" charset="0"/>
              </a:rPr>
              <a:t>Μίμηση λέξεων</a:t>
            </a:r>
          </a:p>
          <a:p>
            <a:pPr algn="just">
              <a:lnSpc>
                <a:spcPct val="150000"/>
              </a:lnSpc>
              <a:buFont typeface="Wingdings" pitchFamily="2" charset="2"/>
              <a:buChar char="Ø"/>
            </a:pPr>
            <a:endParaRPr lang="el-GR" sz="2400" dirty="0">
              <a:latin typeface="Arial" pitchFamily="34" charset="0"/>
              <a:cs typeface="Arial" pitchFamily="34" charset="0"/>
            </a:endParaRPr>
          </a:p>
        </p:txBody>
      </p:sp>
    </p:spTree>
    <p:extLst>
      <p:ext uri="{BB962C8B-B14F-4D97-AF65-F5344CB8AC3E}">
        <p14:creationId xmlns:p14="http://schemas.microsoft.com/office/powerpoint/2010/main" val="1492103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l="1751" t="19469" r="77246" b="56339"/>
          <a:stretch>
            <a:fillRect/>
          </a:stretch>
        </p:blipFill>
        <p:spPr bwMode="auto">
          <a:xfrm>
            <a:off x="2483768" y="1363560"/>
            <a:ext cx="2903362" cy="2016224"/>
          </a:xfrm>
          <a:prstGeom prst="rect">
            <a:avLst/>
          </a:prstGeom>
          <a:noFill/>
          <a:ln w="9525">
            <a:noFill/>
            <a:miter lim="800000"/>
            <a:headEnd/>
            <a:tailEnd/>
          </a:ln>
        </p:spPr>
      </p:pic>
      <p:sp>
        <p:nvSpPr>
          <p:cNvPr id="6" name="5 - TextBox"/>
          <p:cNvSpPr txBox="1"/>
          <p:nvPr/>
        </p:nvSpPr>
        <p:spPr>
          <a:xfrm>
            <a:off x="755576" y="3448255"/>
            <a:ext cx="6768752" cy="2793842"/>
          </a:xfrm>
          <a:prstGeom prst="rect">
            <a:avLst/>
          </a:prstGeom>
          <a:noFill/>
        </p:spPr>
        <p:txBody>
          <a:bodyPr wrap="square" rtlCol="0">
            <a:spAutoFit/>
          </a:bodyPr>
          <a:lstStyle/>
          <a:p>
            <a:pPr algn="ctr">
              <a:lnSpc>
                <a:spcPct val="150000"/>
              </a:lnSpc>
            </a:pPr>
            <a:r>
              <a:rPr lang="el-GR" sz="2400" b="1" u="sng" dirty="0">
                <a:latin typeface="Arial" pitchFamily="34" charset="0"/>
                <a:cs typeface="Arial" pitchFamily="34" charset="0"/>
              </a:rPr>
              <a:t>ΣΤΑΔΙΟ </a:t>
            </a:r>
            <a:r>
              <a:rPr lang="en-US" sz="2400" b="1" u="sng" dirty="0">
                <a:latin typeface="Arial" pitchFamily="34" charset="0"/>
                <a:cs typeface="Arial" pitchFamily="34" charset="0"/>
              </a:rPr>
              <a:t>I </a:t>
            </a:r>
            <a:r>
              <a:rPr lang="el-GR" sz="2400" b="1" u="sng" dirty="0">
                <a:latin typeface="Arial" pitchFamily="34" charset="0"/>
                <a:cs typeface="Arial" pitchFamily="34" charset="0"/>
              </a:rPr>
              <a:t>: Πώς επικοινωνούμε</a:t>
            </a:r>
            <a:r>
              <a:rPr lang="el-GR" sz="2400" u="sng" dirty="0">
                <a:latin typeface="Arial" pitchFamily="34" charset="0"/>
                <a:cs typeface="Arial" pitchFamily="34" charset="0"/>
              </a:rPr>
              <a:t> </a:t>
            </a:r>
          </a:p>
          <a:p>
            <a:pPr algn="ctr">
              <a:lnSpc>
                <a:spcPct val="150000"/>
              </a:lnSpc>
            </a:pPr>
            <a:endParaRPr lang="el-GR" sz="2400" u="sng" dirty="0">
              <a:latin typeface="Arial" pitchFamily="34" charset="0"/>
              <a:cs typeface="Arial" pitchFamily="34" charset="0"/>
            </a:endParaRPr>
          </a:p>
          <a:p>
            <a:pPr algn="just">
              <a:lnSpc>
                <a:spcPct val="150000"/>
              </a:lnSpc>
            </a:pPr>
            <a:r>
              <a:rPr lang="el-GR" sz="2400" dirty="0">
                <a:latin typeface="Arial" pitchFamily="34" charset="0"/>
                <a:cs typeface="Arial" pitchFamily="34" charset="0"/>
              </a:rPr>
              <a:t>Τα άτομα μαθαίνουν να ανταλλάσουν μονές εικόνες από αντικείμενα και δραστηριότητες που πραγματικά θέλουν </a:t>
            </a:r>
          </a:p>
        </p:txBody>
      </p:sp>
      <p:sp>
        <p:nvSpPr>
          <p:cNvPr id="9" name="8 - TextBox"/>
          <p:cNvSpPr txBox="1"/>
          <p:nvPr/>
        </p:nvSpPr>
        <p:spPr>
          <a:xfrm>
            <a:off x="1547664" y="332656"/>
            <a:ext cx="5256584" cy="584775"/>
          </a:xfrm>
          <a:prstGeom prst="rect">
            <a:avLst/>
          </a:prstGeom>
          <a:noFill/>
        </p:spPr>
        <p:txBody>
          <a:bodyPr wrap="square" rtlCol="0">
            <a:spAutoFit/>
          </a:bodyPr>
          <a:lstStyle/>
          <a:p>
            <a:pPr algn="ctr"/>
            <a:r>
              <a:rPr lang="el-GR" sz="3200" b="1" dirty="0">
                <a:latin typeface="Arial" pitchFamily="34" charset="0"/>
                <a:cs typeface="Arial" pitchFamily="34" charset="0"/>
              </a:rPr>
              <a:t>ΤΑ ΕΞΙ ΣΤΑΔΙΑ ΤΟΥ </a:t>
            </a:r>
            <a:r>
              <a:rPr lang="en-US" sz="3200" b="1" dirty="0">
                <a:latin typeface="Arial" pitchFamily="34" charset="0"/>
                <a:cs typeface="Arial" pitchFamily="34" charset="0"/>
              </a:rPr>
              <a:t>PECS</a:t>
            </a:r>
            <a:endParaRPr lang="el-GR" sz="3200" b="1"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1225</TotalTime>
  <Words>1037</Words>
  <Application>Microsoft Office PowerPoint</Application>
  <PresentationFormat>Προβολή στην οθόνη (4:3)</PresentationFormat>
  <Paragraphs>110</Paragraphs>
  <Slides>27</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27</vt:i4>
      </vt:variant>
    </vt:vector>
  </HeadingPairs>
  <TitlesOfParts>
    <vt:vector size="33" baseType="lpstr">
      <vt:lpstr>Arial</vt:lpstr>
      <vt:lpstr>Calibri</vt:lpstr>
      <vt:lpstr>Trebuchet MS</vt:lpstr>
      <vt:lpstr>Wingdings</vt:lpstr>
      <vt:lpstr>Wingdings 2</vt:lpstr>
      <vt:lpstr>Αφθονία</vt:lpstr>
      <vt:lpstr>PECS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PECS  &amp;  Κοινωνικεσ ιστοριεσ</dc:title>
  <dc:creator>EidimPC LOGO</dc:creator>
  <cp:lastModifiedBy>user</cp:lastModifiedBy>
  <cp:revision>69</cp:revision>
  <dcterms:created xsi:type="dcterms:W3CDTF">2022-05-17T07:06:51Z</dcterms:created>
  <dcterms:modified xsi:type="dcterms:W3CDTF">2024-06-21T08:54:46Z</dcterms:modified>
</cp:coreProperties>
</file>