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7" r:id="rId10"/>
    <p:sldId id="268" r:id="rId11"/>
    <p:sldId id="270" r:id="rId12"/>
    <p:sldId id="272" r:id="rId13"/>
    <p:sldId id="273" r:id="rId14"/>
    <p:sldId id="274" r:id="rId15"/>
    <p:sldId id="275" r:id="rId16"/>
    <p:sldId id="264" r:id="rId17"/>
    <p:sldId id="265" r:id="rId18"/>
    <p:sldId id="26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53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pPr/>
              <a:t>6/18/2026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Πρόγραμμα Συνεκπαίδευσης στην Ιστορία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t>Ειδικό Δημοτικό Σχολείο Καρδίτσας</a:t>
            </a:r>
          </a:p>
          <a:p>
            <a:r>
              <a:t>&amp;</a:t>
            </a:r>
          </a:p>
          <a:p>
            <a:r>
              <a:t>6ο Δημοτικό Σχολείο Καρδίτσας</a:t>
            </a:r>
          </a:p>
          <a:p>
            <a:endParaRPr/>
          </a:p>
          <a:p>
            <a:r>
              <a:t>Διάρκεια: Νοέμβριος – Ιανουάριος (12 Δ.Ω.)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7ECFB25-7C54-489E-A560-5643E51AF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1</a:t>
            </a:r>
            <a:r>
              <a:rPr lang="el-GR" sz="2000" b="1" baseline="30000" dirty="0"/>
              <a:t>η</a:t>
            </a:r>
            <a:r>
              <a:rPr lang="el-GR" sz="2000" b="1" dirty="0"/>
              <a:t> </a:t>
            </a:r>
            <a:r>
              <a:rPr lang="el-GR" sz="2000" b="1" dirty="0" err="1"/>
              <a:t>δραστηριότητα:Οι</a:t>
            </a:r>
            <a:r>
              <a:rPr lang="el-GR" sz="2000" b="1" dirty="0"/>
              <a:t> μαθητές χωρίζονται σε ομάδες και συμπληρώνουν επαναληπτικό φυλλάδιο για τους Θεούς του Ολύμπου</a:t>
            </a:r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26A67011-21BB-4231-9532-C634F742D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92904" y="1646998"/>
            <a:ext cx="4495145" cy="359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2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Τίτλος 9">
            <a:extLst>
              <a:ext uri="{FF2B5EF4-FFF2-40B4-BE49-F238E27FC236}">
                <a16:creationId xmlns:a16="http://schemas.microsoft.com/office/drawing/2014/main" id="{4B3C1BFF-16E9-459B-ABED-5A47007E4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1800" b="1" dirty="0"/>
              <a:t>Ο μαθητής χρησιμοποιεί το </a:t>
            </a:r>
            <a:r>
              <a:rPr lang="en-US" sz="1800" b="1" dirty="0"/>
              <a:t>tablet</a:t>
            </a:r>
            <a:r>
              <a:rPr lang="el-GR" sz="1800" b="1" dirty="0"/>
              <a:t> για να έχει πρόσβαση στο ίδιο φυλλάδιο και να συμμετέχει στην ομάδα του</a:t>
            </a:r>
          </a:p>
        </p:txBody>
      </p:sp>
      <p:pic>
        <p:nvPicPr>
          <p:cNvPr id="12" name="Θέση περιεχομένου 11">
            <a:extLst>
              <a:ext uri="{FF2B5EF4-FFF2-40B4-BE49-F238E27FC236}">
                <a16:creationId xmlns:a16="http://schemas.microsoft.com/office/drawing/2014/main" id="{74945BB6-3669-492D-A928-1C6D8F47A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562" y="1805603"/>
            <a:ext cx="5486876" cy="4115157"/>
          </a:xfrm>
          <a:prstGeom prst="rect">
            <a:avLst/>
          </a:prstGeom>
        </p:spPr>
      </p:pic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CE64FF91-C302-417B-9202-E1CF39A29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57200" y="1569659"/>
            <a:ext cx="8157882" cy="458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06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6FBB585-E759-4F61-9EF7-61CAF2AE2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2</a:t>
            </a:r>
            <a:r>
              <a:rPr lang="el-GR" sz="2000" b="1" baseline="30000" dirty="0"/>
              <a:t>η</a:t>
            </a:r>
            <a:r>
              <a:rPr lang="el-GR" sz="2000" b="1" dirty="0"/>
              <a:t> Δραστηριότητα: Κάθε ομάδα επιλέγει τον Θεό με τον οποίο θέλει να ασχοληθεί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46609981-5CFD-4123-A2C5-366EDADDB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404221" y="2131051"/>
            <a:ext cx="3930637" cy="221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09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4683185-585F-42C4-AA5E-D2450256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7487"/>
            <a:ext cx="8007350" cy="1028700"/>
          </a:xfrm>
        </p:spPr>
        <p:txBody>
          <a:bodyPr>
            <a:normAutofit/>
          </a:bodyPr>
          <a:lstStyle/>
          <a:p>
            <a:r>
              <a:rPr lang="el-GR" sz="2000" b="1" dirty="0"/>
              <a:t>Κάθε ομάδα κατασκευάζει την αφίσα με το Θεό ή τη Θεά που έχει επιλέξει και μοιράζει τις αρμοδιότητες σε κάθε μέλος.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DCD7D1F8-3767-4DC1-91EE-320AC0C82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029062" y="2506479"/>
            <a:ext cx="4495888" cy="252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39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CEFACA1-A327-47B6-A028-8888D8BAF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Ρόλος του μαθητή: να βρει πληροφορίες και εικόνες για τον Θεό στο</a:t>
            </a:r>
            <a:r>
              <a:rPr lang="en-US" sz="2000" b="1" dirty="0"/>
              <a:t> tablet</a:t>
            </a:r>
            <a:r>
              <a:rPr lang="el-GR" sz="2000" b="1" dirty="0"/>
              <a:t> και να ενημερώσει την ομάδα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B0A9B48F-A882-4DB2-8B8B-3DB82A6E1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45695" y="2089817"/>
            <a:ext cx="3393299" cy="241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1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56B68D8-92DA-4A65-90C5-A74B9A02C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3</a:t>
            </a:r>
            <a:r>
              <a:rPr lang="el-GR" sz="2000" b="1" baseline="30000" dirty="0"/>
              <a:t>η</a:t>
            </a:r>
            <a:r>
              <a:rPr lang="el-GR" sz="2000" b="1" dirty="0"/>
              <a:t> Δραστηριότητα: Παρουσίαση της αφίσας</a:t>
            </a:r>
            <a:br>
              <a:rPr lang="el-GR" sz="2000" b="1" dirty="0"/>
            </a:br>
            <a:r>
              <a:rPr lang="el-GR" sz="2000" b="1" dirty="0"/>
              <a:t>Ρόλος μαθητή: παρουσίαση του Θεού</a:t>
            </a:r>
          </a:p>
        </p:txBody>
      </p:sp>
      <p:pic>
        <p:nvPicPr>
          <p:cNvPr id="9" name="Θέση περιεχομένου 8">
            <a:extLst>
              <a:ext uri="{FF2B5EF4-FFF2-40B4-BE49-F238E27FC236}">
                <a16:creationId xmlns:a16="http://schemas.microsoft.com/office/drawing/2014/main" id="{68AF332A-BF1D-465A-BB96-D10AB406F0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34925"/>
            <a:ext cx="8229600" cy="4456513"/>
          </a:xfrm>
        </p:spPr>
      </p:pic>
    </p:spTree>
    <p:extLst>
      <p:ext uri="{BB962C8B-B14F-4D97-AF65-F5344CB8AC3E}">
        <p14:creationId xmlns:p14="http://schemas.microsoft.com/office/powerpoint/2010/main" val="195939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Διαφοροποίηση &amp; Προσβασιμότητα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Μεγάλη γραμματοσειρά (Arial Bold 36)</a:t>
            </a:r>
          </a:p>
          <a:p>
            <a:pPr lvl="1"/>
            <a:r>
              <a:t>Οπτική ενίσχυση με εικόνες υψηλής αντίθεσης</a:t>
            </a:r>
          </a:p>
          <a:p>
            <a:pPr lvl="1"/>
            <a:r>
              <a:t>Δυνατότητα προφορικής αξιολόγησης</a:t>
            </a:r>
          </a:p>
          <a:p>
            <a:pPr lvl="1"/>
            <a:r>
              <a:t>Χρήση tablet για ενεργή συμμετοχή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Αξιολόγηση Προγράμματος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Διαμορφωτική αξιολόγηση συμμετοχής</a:t>
            </a:r>
          </a:p>
          <a:p>
            <a:pPr lvl="1"/>
            <a:r>
              <a:t>Παρατήρηση κοινωνικής αλληλεπίδρασης</a:t>
            </a:r>
          </a:p>
          <a:p>
            <a:pPr lvl="1"/>
            <a:r>
              <a:t>Αξιολόγηση μαθησιακών στόχων</a:t>
            </a:r>
          </a:p>
          <a:p>
            <a:pPr lvl="1"/>
            <a:r>
              <a:t>Ανατροφοδότηση μαθητών και εκπαιδευτικών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Συμπεράσματα – Προοπτικές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 err="1"/>
              <a:t>Ενίσχυση</a:t>
            </a:r>
            <a:r>
              <a:rPr dirty="0"/>
              <a:t> </a:t>
            </a:r>
            <a:r>
              <a:rPr dirty="0" err="1"/>
              <a:t>εντ</a:t>
            </a:r>
            <a:r>
              <a:rPr dirty="0"/>
              <a:t>αξιακής κουλτούρας</a:t>
            </a:r>
          </a:p>
          <a:p>
            <a:pPr lvl="1"/>
            <a:r>
              <a:rPr dirty="0"/>
              <a:t>Θετική α</a:t>
            </a:r>
            <a:r>
              <a:rPr dirty="0" err="1"/>
              <a:t>ντ</a:t>
            </a:r>
            <a:r>
              <a:rPr dirty="0"/>
              <a:t>απόκριση μαθητών</a:t>
            </a:r>
          </a:p>
          <a:p>
            <a:pPr lvl="1"/>
            <a:r>
              <a:rPr dirty="0" err="1"/>
              <a:t>Δυν</a:t>
            </a:r>
            <a:r>
              <a:rPr dirty="0"/>
              <a:t>ατότητα επέκτασης του προγράμματος</a:t>
            </a:r>
          </a:p>
          <a:p>
            <a:pPr lvl="1"/>
            <a:r>
              <a:rPr dirty="0" err="1"/>
              <a:t>Συνεχής</a:t>
            </a:r>
            <a:r>
              <a:rPr dirty="0"/>
              <a:t> β</a:t>
            </a:r>
            <a:r>
              <a:rPr dirty="0" err="1"/>
              <a:t>ελτίωση</a:t>
            </a:r>
            <a:r>
              <a:rPr dirty="0"/>
              <a:t> </a:t>
            </a:r>
            <a:r>
              <a:rPr dirty="0" err="1"/>
              <a:t>μέσω</a:t>
            </a:r>
            <a:r>
              <a:rPr dirty="0"/>
              <a:t> </a:t>
            </a:r>
            <a:r>
              <a:rPr dirty="0" err="1"/>
              <a:t>συνεργ</a:t>
            </a:r>
            <a:r>
              <a:rPr dirty="0"/>
              <a:t>ασίας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Πλαίσιο &amp; Αναγκαιότητα Παρέμβασης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Σχεδιασμός για μαθητή Δ΄ τάξης με εγκεφαλική παράλυση και σπαστική τετραπάρεση</a:t>
            </a:r>
          </a:p>
          <a:p>
            <a:pPr lvl="1"/>
            <a:r>
              <a:t>Ανάγκη για προσβάσιμο και διαφοροποιημένο εκπαιδευτικό υλικό</a:t>
            </a:r>
          </a:p>
          <a:p>
            <a:pPr lvl="1"/>
            <a:r>
              <a:t>Προώθηση ενταξιακής κουλτούρας στο γενικό σχολείο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Σκοπός Προγράμματος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Ενίσχυση κοινωνικοποίησης και αλληλεπίδρασης</a:t>
            </a:r>
          </a:p>
          <a:p>
            <a:pPr lvl="1"/>
            <a:r>
              <a:t>Ενεργή συμμετοχή σε αυθεντικό μαθησιακό περιβάλλον</a:t>
            </a:r>
          </a:p>
          <a:p>
            <a:pPr lvl="1"/>
            <a:r>
              <a:t>Διαμόρφωση θετικών στάσεων απέναντι στη διαφορετικότητα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Γενικοί Παιδαγωγικοί Στόχοι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Ανάπτυξη κοινωνικών και συνεργατικών δεξιοτήτων</a:t>
            </a:r>
          </a:p>
          <a:p>
            <a:pPr lvl="1"/>
            <a:r>
              <a:t>Ενίσχυση αυτοεκτίμησης και αυτοαντίληψης</a:t>
            </a:r>
          </a:p>
          <a:p>
            <a:pPr lvl="1"/>
            <a:r>
              <a:t>Καλλιέργεια ενσυναίσθησης και σεβασμού</a:t>
            </a:r>
          </a:p>
          <a:p>
            <a:pPr lvl="1"/>
            <a:r>
              <a:t>Συνεργασία εκπαιδευτικών Γενικής &amp; Ειδικής Αγωγής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Ειδικοί Διδακτικοί Στόχοι (Ιστορία)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/>
              <a:t>Κατα</a:t>
            </a:r>
            <a:r>
              <a:rPr dirty="0" err="1"/>
              <a:t>νόηση</a:t>
            </a:r>
            <a:r>
              <a:rPr dirty="0"/>
              <a:t> βα</a:t>
            </a:r>
            <a:r>
              <a:rPr dirty="0" err="1"/>
              <a:t>σικών</a:t>
            </a:r>
            <a:r>
              <a:rPr dirty="0"/>
              <a:t> </a:t>
            </a:r>
            <a:r>
              <a:rPr dirty="0" err="1"/>
              <a:t>ιστορικών</a:t>
            </a:r>
            <a:r>
              <a:rPr dirty="0"/>
              <a:t> </a:t>
            </a:r>
            <a:r>
              <a:rPr dirty="0" err="1"/>
              <a:t>εννοιών</a:t>
            </a:r>
            <a:endParaRPr dirty="0"/>
          </a:p>
          <a:p>
            <a:pPr lvl="1"/>
            <a:r>
              <a:rPr dirty="0" err="1"/>
              <a:t>Διάκριση</a:t>
            </a:r>
            <a:r>
              <a:rPr dirty="0"/>
              <a:t> πα</a:t>
            </a:r>
            <a:r>
              <a:rPr dirty="0" err="1"/>
              <a:t>ρελθόντος</a:t>
            </a:r>
            <a:r>
              <a:rPr dirty="0"/>
              <a:t> – πα</a:t>
            </a:r>
            <a:r>
              <a:rPr dirty="0" err="1"/>
              <a:t>ρόντος</a:t>
            </a:r>
            <a:endParaRPr dirty="0"/>
          </a:p>
          <a:p>
            <a:pPr lvl="1"/>
            <a:r>
              <a:rPr dirty="0" err="1"/>
              <a:t>Αν</a:t>
            </a:r>
            <a:r>
              <a:rPr dirty="0"/>
              <a:t>αγνώριση βασικών στοιχείων ελληνικής μυθολογίας</a:t>
            </a:r>
          </a:p>
          <a:p>
            <a:pPr lvl="1"/>
            <a:r>
              <a:rPr lang="el-GR" dirty="0"/>
              <a:t>Ανάπτυξη συνεργασίας και αλληλοβοήθειας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Διδακτική Μεθοδολογία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pPr lvl="1"/>
            <a:r>
              <a:rPr dirty="0" err="1"/>
              <a:t>Δι</a:t>
            </a:r>
            <a:r>
              <a:rPr dirty="0"/>
              <a:t>αφοροποιημένη διδασκαλία</a:t>
            </a:r>
          </a:p>
          <a:p>
            <a:pPr lvl="1"/>
            <a:r>
              <a:rPr dirty="0" err="1"/>
              <a:t>Ομ</a:t>
            </a:r>
            <a:r>
              <a:rPr dirty="0"/>
              <a:t>αδοσυνεργατική μάθηση</a:t>
            </a:r>
          </a:p>
          <a:p>
            <a:pPr lvl="1"/>
            <a:r>
              <a:rPr dirty="0" err="1"/>
              <a:t>Χρήση</a:t>
            </a:r>
            <a:r>
              <a:rPr dirty="0"/>
              <a:t> ΤΠΕ (tablet, </a:t>
            </a:r>
            <a:r>
              <a:rPr dirty="0" err="1"/>
              <a:t>δι</a:t>
            </a:r>
            <a:r>
              <a:rPr dirty="0"/>
              <a:t>αδραστικός πίνακας)</a:t>
            </a:r>
          </a:p>
          <a:p>
            <a:pPr lvl="1"/>
            <a:r>
              <a:rPr dirty="0" err="1"/>
              <a:t>Βιωμ</a:t>
            </a:r>
            <a:r>
              <a:rPr dirty="0"/>
              <a:t>ατικές και δημιουργικές δραστηριότητες</a:t>
            </a:r>
            <a:endParaRPr lang="el-GR" dirty="0"/>
          </a:p>
          <a:p>
            <a:pPr lvl="1"/>
            <a:r>
              <a:rPr lang="el-GR" dirty="0"/>
              <a:t>Προσαρμογή διδακτικού υλικού, τροποποιήσεις με βάση τις εκπαιδευτικές ανάγκες των μαθητών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Παράδειγμα: Σχέδιο Μαθήματος</a:t>
            </a:r>
          </a:p>
          <a:p>
            <a:r>
              <a:t>«Οι Θεοί του Ολύμπου»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pPr lvl="1"/>
            <a:r>
              <a:t>Επαναληπτικό μάθημα – Ομαδικές δραστηριότητες</a:t>
            </a:r>
          </a:p>
          <a:p>
            <a:pPr lvl="1"/>
            <a:r>
              <a:t>Αφίσα &amp; δημιουργική έκφραση</a:t>
            </a:r>
          </a:p>
          <a:p>
            <a:pPr lvl="1"/>
            <a:r>
              <a:t>Ψηφιακό κουίζ γνώσεων</a:t>
            </a:r>
          </a:p>
          <a:p>
            <a:pPr lvl="1"/>
            <a:r>
              <a:t>Προσαρμοσμένο φύλλο εργασίας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>
            <a:extLst>
              <a:ext uri="{FF2B5EF4-FFF2-40B4-BE49-F238E27FC236}">
                <a16:creationId xmlns:a16="http://schemas.microsoft.com/office/drawing/2014/main" id="{030B4B55-37BB-4825-B48C-B2AF70CE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274638"/>
            <a:ext cx="8229600" cy="1143000"/>
          </a:xfrm>
        </p:spPr>
        <p:txBody>
          <a:bodyPr/>
          <a:lstStyle/>
          <a:p>
            <a:r>
              <a:rPr lang="el-GR" dirty="0"/>
              <a:t>Υλοποίηση Σχεδίου Διδασκαλίας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0F9A3444-F3ED-40F0-A6A3-DB56AC640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Τα παιδιά συζητούν στο</a:t>
            </a:r>
          </a:p>
          <a:p>
            <a:pPr marL="0" indent="0">
              <a:buNone/>
            </a:pPr>
            <a:r>
              <a:rPr lang="el-GR" dirty="0"/>
              <a:t> διάλειμμα με το μαθητή,</a:t>
            </a:r>
          </a:p>
          <a:p>
            <a:pPr marL="0" indent="0">
              <a:buNone/>
            </a:pPr>
            <a:r>
              <a:rPr lang="el-GR" dirty="0"/>
              <a:t> τον καλωσορίζουν </a:t>
            </a:r>
          </a:p>
        </p:txBody>
      </p:sp>
      <p:pic>
        <p:nvPicPr>
          <p:cNvPr id="10" name="Θέση περιεχομένου 9">
            <a:extLst>
              <a:ext uri="{FF2B5EF4-FFF2-40B4-BE49-F238E27FC236}">
                <a16:creationId xmlns:a16="http://schemas.microsoft.com/office/drawing/2014/main" id="{73AEBDD3-16C6-495A-9FA8-2C5AE18DA7B9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4912659" y="1417638"/>
            <a:ext cx="3505200" cy="5237163"/>
          </a:xfrm>
        </p:spPr>
      </p:pic>
    </p:spTree>
    <p:extLst>
      <p:ext uri="{BB962C8B-B14F-4D97-AF65-F5344CB8AC3E}">
        <p14:creationId xmlns:p14="http://schemas.microsoft.com/office/powerpoint/2010/main" val="891423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75F7FC8-6BB8-4BBF-9D5B-07F8DD28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Τα παιδιά συνοδεύουν τον συμμαθητή τους, σχηματίζουν γραμμές και πηγαίνουν όλοι μαζί στην αίθουσα.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D55AD060-770C-4538-8BE8-4B6FD8294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87028" y="1697813"/>
            <a:ext cx="4446494" cy="348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42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17724</TotalTime>
  <Words>362</Words>
  <Application>Microsoft Office PowerPoint</Application>
  <PresentationFormat>Προβολή στην οθόνη (4:3)</PresentationFormat>
  <Paragraphs>71</Paragraphs>
  <Slides>18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Πρόγραμμα Συνεκπαίδευσης στην Ιστορία</vt:lpstr>
      <vt:lpstr>Πλαίσιο &amp; Αναγκαιότητα Παρέμβασης</vt:lpstr>
      <vt:lpstr>Σκοπός Προγράμματος</vt:lpstr>
      <vt:lpstr>Γενικοί Παιδαγωγικοί Στόχοι</vt:lpstr>
      <vt:lpstr>Ειδικοί Διδακτικοί Στόχοι (Ιστορία)</vt:lpstr>
      <vt:lpstr>Διδακτική Μεθοδολογία</vt:lpstr>
      <vt:lpstr>Παράδειγμα: Σχέδιο Μαθήματος «Οι Θεοί του Ολύμπου»</vt:lpstr>
      <vt:lpstr>Υλοποίηση Σχεδίου Διδασκαλίας</vt:lpstr>
      <vt:lpstr>Τα παιδιά συνοδεύουν τον συμμαθητή τους, σχηματίζουν γραμμές και πηγαίνουν όλοι μαζί στην αίθουσα.</vt:lpstr>
      <vt:lpstr>1η δραστηριότητα:Οι μαθητές χωρίζονται σε ομάδες και συμπληρώνουν επαναληπτικό φυλλάδιο για τους Θεούς του Ολύμπου</vt:lpstr>
      <vt:lpstr>Ο μαθητής χρησιμοποιεί το tablet για να έχει πρόσβαση στο ίδιο φυλλάδιο και να συμμετέχει στην ομάδα του</vt:lpstr>
      <vt:lpstr>2η Δραστηριότητα: Κάθε ομάδα επιλέγει τον Θεό με τον οποίο θέλει να ασχοληθεί</vt:lpstr>
      <vt:lpstr>Κάθε ομάδα κατασκευάζει την αφίσα με το Θεό ή τη Θεά που έχει επιλέξει και μοιράζει τις αρμοδιότητες σε κάθε μέλος.</vt:lpstr>
      <vt:lpstr>Ρόλος του μαθητή: να βρει πληροφορίες και εικόνες για τον Θεό στο tablet και να ενημερώσει την ομάδα</vt:lpstr>
      <vt:lpstr>3η Δραστηριότητα: Παρουσίαση της αφίσας Ρόλος μαθητή: παρουσίαση του Θεού</vt:lpstr>
      <vt:lpstr>Διαφοροποίηση &amp; Προσβασιμότητα</vt:lpstr>
      <vt:lpstr>Αξιολόγηση Προγράμματος</vt:lpstr>
      <vt:lpstr>Συμπεράσματα – Προοπτικές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Πρόγραμμα Συνεκπαίδευσης στην Ιστορία</dc:title>
  <dc:creator>Έρη</dc:creator>
  <dc:description>generated using python-pptx</dc:description>
  <cp:lastModifiedBy>USER</cp:lastModifiedBy>
  <cp:revision>18</cp:revision>
  <dcterms:created xsi:type="dcterms:W3CDTF">2013-01-27T09:14:16Z</dcterms:created>
  <dcterms:modified xsi:type="dcterms:W3CDTF">2026-06-18T09:30:29Z</dcterms:modified>
</cp:coreProperties>
</file>