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82" r:id="rId7"/>
    <p:sldId id="278" r:id="rId8"/>
    <p:sldId id="279" r:id="rId9"/>
    <p:sldId id="280" r:id="rId10"/>
    <p:sldId id="281" r:id="rId11"/>
    <p:sldId id="283" r:id="rId12"/>
    <p:sldId id="284" r:id="rId13"/>
    <p:sldId id="285" r:id="rId14"/>
    <p:sldId id="286" r:id="rId15"/>
    <p:sldId id="287" r:id="rId16"/>
    <p:sldId id="288" r:id="rId17"/>
    <p:sldId id="257" r:id="rId18"/>
    <p:sldId id="258" r:id="rId19"/>
    <p:sldId id="259" r:id="rId20"/>
    <p:sldId id="260" r:id="rId21"/>
    <p:sldId id="261" r:id="rId22"/>
    <p:sldId id="262" r:id="rId23"/>
    <p:sldId id="263" r:id="rId24"/>
    <p:sldId id="264" r:id="rId25"/>
    <p:sldId id="269" r:id="rId26"/>
    <p:sldId id="270" r:id="rId27"/>
    <p:sldId id="271" r:id="rId2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83" d="100"/>
          <a:sy n="83" d="100"/>
        </p:scale>
        <p:origin x="-984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32C9DD-0FF9-4B94-A498-84DFDEFB20B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A190F0-C87B-40A1-96B2-E5E00A75753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D579C-5075-4676-A801-D2A13D95AF1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9B073D-65AF-41B6-A684-49A5FF779A5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9B55BF-F5A0-48E2-859A-72EDAC11C27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C19253-BBCA-4D79-BCA5-9660E853013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F1BEA0-4782-4602-9642-77FC4173137E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A33BB5-EDCC-4015-9D4F-330678110875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948104-47D1-4F81-9805-AE6F9DB6748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FC196E-986D-49CE-9A38-FECCDBF660B1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50D68F-FF43-4D8A-BD8B-A30A3DC0839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E852B776-DADD-40BF-B89C-F1FCEF4AA42D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slide" Target="slide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slide" Target="slide1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slide" Target="slide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20.xml"/><Relationship Id="rId13" Type="http://schemas.openxmlformats.org/officeDocument/2006/relationships/slide" Target="slide16.xml"/><Relationship Id="rId3" Type="http://schemas.openxmlformats.org/officeDocument/2006/relationships/image" Target="../media/image2.png"/><Relationship Id="rId7" Type="http://schemas.openxmlformats.org/officeDocument/2006/relationships/slide" Target="slide24.xml"/><Relationship Id="rId12" Type="http://schemas.openxmlformats.org/officeDocument/2006/relationships/slide" Target="slide14.xml"/><Relationship Id="rId17" Type="http://schemas.openxmlformats.org/officeDocument/2006/relationships/slide" Target="slide8.xml"/><Relationship Id="rId2" Type="http://schemas.openxmlformats.org/officeDocument/2006/relationships/slideLayout" Target="../slideLayouts/slideLayout7.xml"/><Relationship Id="rId16" Type="http://schemas.openxmlformats.org/officeDocument/2006/relationships/slide" Target="slide4.xml"/><Relationship Id="rId1" Type="http://schemas.openxmlformats.org/officeDocument/2006/relationships/audio" Target="../media/audio1.wav"/><Relationship Id="rId6" Type="http://schemas.openxmlformats.org/officeDocument/2006/relationships/slide" Target="slide22.xml"/><Relationship Id="rId11" Type="http://schemas.openxmlformats.org/officeDocument/2006/relationships/slide" Target="slide12.xml"/><Relationship Id="rId5" Type="http://schemas.openxmlformats.org/officeDocument/2006/relationships/image" Target="../media/image4.png"/><Relationship Id="rId15" Type="http://schemas.openxmlformats.org/officeDocument/2006/relationships/slide" Target="slide6.xml"/><Relationship Id="rId10" Type="http://schemas.openxmlformats.org/officeDocument/2006/relationships/slide" Target="slide10.xml"/><Relationship Id="rId4" Type="http://schemas.openxmlformats.org/officeDocument/2006/relationships/image" Target="../media/image3.png"/><Relationship Id="rId9" Type="http://schemas.openxmlformats.org/officeDocument/2006/relationships/slide" Target="slide18.xml"/><Relationship Id="rId14" Type="http://schemas.openxmlformats.org/officeDocument/2006/relationships/slide" Target="slide2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slide" Target="slide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slide" Target="slide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slide" Target="slide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0.xml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Relationship Id="rId4" Type="http://schemas.openxmlformats.org/officeDocument/2006/relationships/slide" Target="slide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Avid Merrion, Beverley Knight, Johnny Vegas, Damon Albarn, Emma B, Jo Whiley, Maxi Jazz, Connor Deasy, Lemar, Wayne Roone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724400"/>
            <a:ext cx="9144000" cy="1217613"/>
          </a:xfrm>
          <a:prstGeom prst="rect">
            <a:avLst/>
          </a:prstGeom>
          <a:noFill/>
        </p:spPr>
      </p:pic>
      <p:sp>
        <p:nvSpPr>
          <p:cNvPr id="2056" name="WordArt 8"/>
          <p:cNvSpPr>
            <a:spLocks noChangeArrowheads="1" noChangeShapeType="1" noTextEdit="1"/>
          </p:cNvSpPr>
          <p:nvPr/>
        </p:nvSpPr>
        <p:spPr bwMode="auto">
          <a:xfrm>
            <a:off x="1447800" y="838200"/>
            <a:ext cx="6858000" cy="2438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l-G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Εβδομάδα εναντίον του σχολικού</a:t>
            </a:r>
          </a:p>
          <a:p>
            <a:pPr algn="ctr"/>
            <a:r>
              <a:rPr lang="el-G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Εκφοβισμού</a:t>
            </a:r>
          </a:p>
          <a:p>
            <a:pPr algn="ctr"/>
            <a:r>
              <a:rPr lang="el-GR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(</a:t>
            </a:r>
            <a:r>
              <a:rPr lang="en-US" sz="36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/>
              </a:rPr>
              <a:t>Bullying)</a:t>
            </a:r>
            <a:endParaRPr lang="el-GR" sz="36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Impac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838200" y="914400"/>
            <a:ext cx="7467600" cy="4876800"/>
          </a:xfrm>
          <a:prstGeom prst="flowChartAlternateProcess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grpSp>
        <p:nvGrpSpPr>
          <p:cNvPr id="27651" name="Group 3"/>
          <p:cNvGrpSpPr>
            <a:grpSpLocks/>
          </p:cNvGrpSpPr>
          <p:nvPr/>
        </p:nvGrpSpPr>
        <p:grpSpPr bwMode="auto">
          <a:xfrm flipH="1">
            <a:off x="1403648" y="2420888"/>
            <a:ext cx="6019800" cy="2590800"/>
            <a:chOff x="2976" y="2496"/>
            <a:chExt cx="2640" cy="624"/>
          </a:xfrm>
        </p:grpSpPr>
        <p:sp>
          <p:nvSpPr>
            <p:cNvPr id="27652" name="Line 4"/>
            <p:cNvSpPr>
              <a:spLocks noChangeShapeType="1"/>
            </p:cNvSpPr>
            <p:nvPr/>
          </p:nvSpPr>
          <p:spPr bwMode="auto">
            <a:xfrm>
              <a:off x="5328" y="2809"/>
              <a:ext cx="288" cy="0"/>
            </a:xfrm>
            <a:prstGeom prst="line">
              <a:avLst/>
            </a:prstGeom>
            <a:noFill/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7653" name="AutoShape 5"/>
            <p:cNvSpPr>
              <a:spLocks noChangeArrowheads="1"/>
            </p:cNvSpPr>
            <p:nvPr/>
          </p:nvSpPr>
          <p:spPr bwMode="auto">
            <a:xfrm>
              <a:off x="2976" y="2496"/>
              <a:ext cx="2352" cy="624"/>
            </a:xfrm>
            <a:prstGeom prst="flowChartPreparation">
              <a:avLst/>
            </a:prstGeom>
            <a:solidFill>
              <a:srgbClr val="000000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3124200" y="2133600"/>
            <a:ext cx="3124200" cy="286232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4000" dirty="0">
              <a:solidFill>
                <a:schemeClr val="bg1"/>
              </a:solidFill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</a:rPr>
              <a:t>A – </a:t>
            </a:r>
            <a:r>
              <a:rPr lang="el-GR" sz="4000" dirty="0" smtClean="0">
                <a:solidFill>
                  <a:schemeClr val="bg1"/>
                </a:solidFill>
              </a:rPr>
              <a:t>καθε έξι(6) δευτερόλεπτα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27655" name="AutoShape 7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685800" y="6096000"/>
            <a:ext cx="762000" cy="533400"/>
          </a:xfrm>
          <a:prstGeom prst="actionButtonBlank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AutoShap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flowChartAlternateProcess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9699" name="Line 3"/>
          <p:cNvSpPr>
            <a:spLocks noChangeShapeType="1"/>
          </p:cNvSpPr>
          <p:nvPr/>
        </p:nvSpPr>
        <p:spPr bwMode="auto">
          <a:xfrm>
            <a:off x="228600" y="3657600"/>
            <a:ext cx="868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grpSp>
        <p:nvGrpSpPr>
          <p:cNvPr id="29700" name="Group 4"/>
          <p:cNvGrpSpPr>
            <a:grpSpLocks/>
          </p:cNvGrpSpPr>
          <p:nvPr/>
        </p:nvGrpSpPr>
        <p:grpSpPr bwMode="auto">
          <a:xfrm>
            <a:off x="228600" y="3962400"/>
            <a:ext cx="8686800" cy="990600"/>
            <a:chOff x="144" y="2496"/>
            <a:chExt cx="5472" cy="624"/>
          </a:xfrm>
        </p:grpSpPr>
        <p:sp>
          <p:nvSpPr>
            <p:cNvPr id="29701" name="Line 5"/>
            <p:cNvSpPr>
              <a:spLocks noChangeShapeType="1"/>
            </p:cNvSpPr>
            <p:nvPr/>
          </p:nvSpPr>
          <p:spPr bwMode="auto">
            <a:xfrm>
              <a:off x="2784" y="2809"/>
              <a:ext cx="192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29702" name="Group 6"/>
            <p:cNvGrpSpPr>
              <a:grpSpLocks/>
            </p:cNvGrpSpPr>
            <p:nvPr/>
          </p:nvGrpSpPr>
          <p:grpSpPr bwMode="auto">
            <a:xfrm>
              <a:off x="2976" y="2496"/>
              <a:ext cx="2640" cy="624"/>
              <a:chOff x="2976" y="2496"/>
              <a:chExt cx="2640" cy="624"/>
            </a:xfrm>
          </p:grpSpPr>
          <p:sp>
            <p:nvSpPr>
              <p:cNvPr id="29703" name="Line 7"/>
              <p:cNvSpPr>
                <a:spLocks noChangeShapeType="1"/>
              </p:cNvSpPr>
              <p:nvPr/>
            </p:nvSpPr>
            <p:spPr bwMode="auto">
              <a:xfrm>
                <a:off x="5328" y="280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04" name="AutoShape 8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2352" cy="624"/>
              </a:xfrm>
              <a:prstGeom prst="flowChartPreparation">
                <a:avLst/>
              </a:prstGeom>
              <a:solidFill>
                <a:schemeClr val="tx1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29705" name="Group 9"/>
            <p:cNvGrpSpPr>
              <a:grpSpLocks/>
            </p:cNvGrpSpPr>
            <p:nvPr/>
          </p:nvGrpSpPr>
          <p:grpSpPr bwMode="auto">
            <a:xfrm flipH="1">
              <a:off x="144" y="2496"/>
              <a:ext cx="2640" cy="624"/>
              <a:chOff x="2976" y="2496"/>
              <a:chExt cx="2640" cy="624"/>
            </a:xfrm>
          </p:grpSpPr>
          <p:sp>
            <p:nvSpPr>
              <p:cNvPr id="29706" name="Line 10"/>
              <p:cNvSpPr>
                <a:spLocks noChangeShapeType="1"/>
              </p:cNvSpPr>
              <p:nvPr/>
            </p:nvSpPr>
            <p:spPr bwMode="auto">
              <a:xfrm>
                <a:off x="5328" y="280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07" name="AutoShape 11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2352" cy="624"/>
              </a:xfrm>
              <a:prstGeom prst="flowChartPreparation">
                <a:avLst/>
              </a:prstGeom>
              <a:solidFill>
                <a:schemeClr val="tx1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29708" name="AutoShap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953000" y="4322763"/>
            <a:ext cx="304800" cy="304800"/>
          </a:xfrm>
          <a:prstGeom prst="diamo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9709" name="AutoShape 13"/>
          <p:cNvSpPr>
            <a:spLocks noChangeArrowheads="1"/>
          </p:cNvSpPr>
          <p:nvPr/>
        </p:nvSpPr>
        <p:spPr bwMode="auto">
          <a:xfrm>
            <a:off x="8153400" y="4419600"/>
            <a:ext cx="92075" cy="92075"/>
          </a:xfrm>
          <a:prstGeom prst="flowChartConnector">
            <a:avLst/>
          </a:prstGeom>
          <a:gradFill rotWithShape="0">
            <a:gsLst>
              <a:gs pos="0">
                <a:schemeClr val="bg2"/>
              </a:gs>
              <a:gs pos="100000">
                <a:srgbClr val="B2B2B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9710" name="AutoShap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914400" y="4322763"/>
            <a:ext cx="304800" cy="304800"/>
          </a:xfrm>
          <a:prstGeom prst="diamo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9711" name="AutoShape 15"/>
          <p:cNvSpPr>
            <a:spLocks noChangeArrowheads="1"/>
          </p:cNvSpPr>
          <p:nvPr/>
        </p:nvSpPr>
        <p:spPr bwMode="auto">
          <a:xfrm>
            <a:off x="4114800" y="4419600"/>
            <a:ext cx="92075" cy="92075"/>
          </a:xfrm>
          <a:prstGeom prst="flowChartConnector">
            <a:avLst/>
          </a:prstGeom>
          <a:gradFill rotWithShape="0">
            <a:gsLst>
              <a:gs pos="0">
                <a:schemeClr val="bg2"/>
              </a:gs>
              <a:gs pos="100000">
                <a:srgbClr val="B2B2B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9712" name="Text Box 16"/>
          <p:cNvSpPr txBox="1">
            <a:spLocks noChangeArrowheads="1"/>
          </p:cNvSpPr>
          <p:nvPr/>
        </p:nvSpPr>
        <p:spPr bwMode="auto">
          <a:xfrm>
            <a:off x="1295400" y="4322763"/>
            <a:ext cx="304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rgbClr val="FF9933"/>
                </a:solidFill>
                <a:latin typeface="Arial Black" pitchFamily="34" charset="0"/>
              </a:rPr>
              <a:t>A:</a:t>
            </a:r>
            <a:endParaRPr lang="en-US" sz="2800">
              <a:latin typeface="Arial" charset="0"/>
            </a:endParaRPr>
          </a:p>
        </p:txBody>
      </p:sp>
      <p:sp>
        <p:nvSpPr>
          <p:cNvPr id="29713" name="Text Box 17"/>
          <p:cNvSpPr txBox="1">
            <a:spLocks noChangeArrowheads="1"/>
          </p:cNvSpPr>
          <p:nvPr/>
        </p:nvSpPr>
        <p:spPr bwMode="auto">
          <a:xfrm>
            <a:off x="5334000" y="4322763"/>
            <a:ext cx="304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rgbClr val="FF9933"/>
                </a:solidFill>
                <a:latin typeface="Arial Black" pitchFamily="34" charset="0"/>
              </a:rPr>
              <a:t>B:</a:t>
            </a:r>
            <a:endParaRPr lang="en-US" sz="2800">
              <a:latin typeface="Arial" charset="0"/>
            </a:endParaRPr>
          </a:p>
        </p:txBody>
      </p:sp>
      <p:sp>
        <p:nvSpPr>
          <p:cNvPr id="29714" name="Text Box 18"/>
          <p:cNvSpPr txBox="1">
            <a:spLocks noChangeArrowheads="1"/>
          </p:cNvSpPr>
          <p:nvPr/>
        </p:nvSpPr>
        <p:spPr bwMode="auto">
          <a:xfrm>
            <a:off x="1600200" y="4267200"/>
            <a:ext cx="2133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rgbClr val="C0C0C0"/>
                </a:solidFill>
                <a:latin typeface="Arial" charset="0"/>
              </a:rPr>
              <a:t>1/2</a:t>
            </a:r>
          </a:p>
        </p:txBody>
      </p:sp>
      <p:sp>
        <p:nvSpPr>
          <p:cNvPr id="29715" name="Text Box 19"/>
          <p:cNvSpPr txBox="1">
            <a:spLocks noChangeArrowheads="1"/>
          </p:cNvSpPr>
          <p:nvPr/>
        </p:nvSpPr>
        <p:spPr bwMode="auto">
          <a:xfrm>
            <a:off x="5715000" y="4267200"/>
            <a:ext cx="2133600" cy="3143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rgbClr val="C0C0C0"/>
                </a:solidFill>
                <a:latin typeface="Arial" charset="0"/>
              </a:rPr>
              <a:t>1/3</a:t>
            </a:r>
          </a:p>
        </p:txBody>
      </p:sp>
      <p:grpSp>
        <p:nvGrpSpPr>
          <p:cNvPr id="29716" name="Group 20"/>
          <p:cNvGrpSpPr>
            <a:grpSpLocks/>
          </p:cNvGrpSpPr>
          <p:nvPr/>
        </p:nvGrpSpPr>
        <p:grpSpPr bwMode="auto">
          <a:xfrm>
            <a:off x="685800" y="609600"/>
            <a:ext cx="7848600" cy="2743200"/>
            <a:chOff x="432" y="384"/>
            <a:chExt cx="4944" cy="1728"/>
          </a:xfrm>
        </p:grpSpPr>
        <p:sp>
          <p:nvSpPr>
            <p:cNvPr id="29717" name="AutoShape 21"/>
            <p:cNvSpPr>
              <a:spLocks noChangeArrowheads="1"/>
            </p:cNvSpPr>
            <p:nvPr/>
          </p:nvSpPr>
          <p:spPr bwMode="auto">
            <a:xfrm>
              <a:off x="432" y="384"/>
              <a:ext cx="4944" cy="1728"/>
            </a:xfrm>
            <a:prstGeom prst="flowChartAlternateProcess">
              <a:avLst/>
            </a:prstGeom>
            <a:solidFill>
              <a:schemeClr val="tx1"/>
            </a:solidFill>
            <a:ln w="285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dirty="0">
                  <a:solidFill>
                    <a:srgbClr val="C0C0C0"/>
                  </a:solidFill>
                  <a:latin typeface="Arial" charset="0"/>
                </a:rPr>
                <a:t>#5</a:t>
              </a:r>
            </a:p>
            <a:p>
              <a:pPr algn="ctr" eaLnBrk="0" hangingPunct="0"/>
              <a:r>
                <a:rPr lang="el-GR" dirty="0" smtClean="0">
                  <a:solidFill>
                    <a:srgbClr val="C0C0C0"/>
                  </a:solidFill>
                  <a:latin typeface="Arial" charset="0"/>
                </a:rPr>
                <a:t>Τι ποσοστό μαθητών έχει πέσει θύμα σχολικού</a:t>
              </a:r>
            </a:p>
            <a:p>
              <a:pPr algn="ctr" eaLnBrk="0" hangingPunct="0"/>
              <a:r>
                <a:rPr lang="el-GR" dirty="0" smtClean="0">
                  <a:solidFill>
                    <a:srgbClr val="C0C0C0"/>
                  </a:solidFill>
                  <a:latin typeface="Arial" charset="0"/>
                </a:rPr>
                <a:t>Εκφοβισμού (</a:t>
              </a:r>
              <a:r>
                <a:rPr lang="en-US" dirty="0" smtClean="0">
                  <a:solidFill>
                    <a:srgbClr val="C0C0C0"/>
                  </a:solidFill>
                  <a:latin typeface="Arial" charset="0"/>
                </a:rPr>
                <a:t>bullying);</a:t>
              </a:r>
              <a:endParaRPr lang="en-US" dirty="0">
                <a:solidFill>
                  <a:srgbClr val="C0C0C0"/>
                </a:solidFill>
                <a:latin typeface="Arial" charset="0"/>
              </a:endParaRPr>
            </a:p>
          </p:txBody>
        </p:sp>
        <p:sp>
          <p:nvSpPr>
            <p:cNvPr id="29718" name="AutoShape 22"/>
            <p:cNvSpPr>
              <a:spLocks noChangeArrowheads="1"/>
            </p:cNvSpPr>
            <p:nvPr/>
          </p:nvSpPr>
          <p:spPr bwMode="auto">
            <a:xfrm>
              <a:off x="528" y="1152"/>
              <a:ext cx="192" cy="192"/>
            </a:xfrm>
            <a:prstGeom prst="diamond">
              <a:avLst/>
            </a:prstGeom>
            <a:solidFill>
              <a:srgbClr val="FF9933"/>
            </a:solidFill>
            <a:ln w="285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9719" name="AutoShape 23"/>
            <p:cNvSpPr>
              <a:spLocks noChangeArrowheads="1"/>
            </p:cNvSpPr>
            <p:nvPr/>
          </p:nvSpPr>
          <p:spPr bwMode="auto">
            <a:xfrm>
              <a:off x="5088" y="1152"/>
              <a:ext cx="192" cy="192"/>
            </a:xfrm>
            <a:prstGeom prst="diamond">
              <a:avLst/>
            </a:prstGeom>
            <a:solidFill>
              <a:srgbClr val="FF9933"/>
            </a:solidFill>
            <a:ln w="285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29720" name="Group 24"/>
          <p:cNvGrpSpPr>
            <a:grpSpLocks/>
          </p:cNvGrpSpPr>
          <p:nvPr/>
        </p:nvGrpSpPr>
        <p:grpSpPr bwMode="auto">
          <a:xfrm>
            <a:off x="228600" y="5334000"/>
            <a:ext cx="8686800" cy="990600"/>
            <a:chOff x="144" y="2496"/>
            <a:chExt cx="5472" cy="624"/>
          </a:xfrm>
        </p:grpSpPr>
        <p:sp>
          <p:nvSpPr>
            <p:cNvPr id="29721" name="Line 25"/>
            <p:cNvSpPr>
              <a:spLocks noChangeShapeType="1"/>
            </p:cNvSpPr>
            <p:nvPr/>
          </p:nvSpPr>
          <p:spPr bwMode="auto">
            <a:xfrm>
              <a:off x="2784" y="2809"/>
              <a:ext cx="192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29722" name="Group 26"/>
            <p:cNvGrpSpPr>
              <a:grpSpLocks/>
            </p:cNvGrpSpPr>
            <p:nvPr/>
          </p:nvGrpSpPr>
          <p:grpSpPr bwMode="auto">
            <a:xfrm>
              <a:off x="2976" y="2496"/>
              <a:ext cx="2640" cy="624"/>
              <a:chOff x="2976" y="2496"/>
              <a:chExt cx="2640" cy="624"/>
            </a:xfrm>
          </p:grpSpPr>
          <p:sp>
            <p:nvSpPr>
              <p:cNvPr id="29723" name="Line 27"/>
              <p:cNvSpPr>
                <a:spLocks noChangeShapeType="1"/>
              </p:cNvSpPr>
              <p:nvPr/>
            </p:nvSpPr>
            <p:spPr bwMode="auto">
              <a:xfrm>
                <a:off x="5328" y="280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24" name="AutoShape 28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2352" cy="624"/>
              </a:xfrm>
              <a:prstGeom prst="flowChartPreparation">
                <a:avLst/>
              </a:prstGeom>
              <a:solidFill>
                <a:schemeClr val="tx1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29725" name="Group 29"/>
            <p:cNvGrpSpPr>
              <a:grpSpLocks/>
            </p:cNvGrpSpPr>
            <p:nvPr/>
          </p:nvGrpSpPr>
          <p:grpSpPr bwMode="auto">
            <a:xfrm flipH="1">
              <a:off x="144" y="2496"/>
              <a:ext cx="2640" cy="624"/>
              <a:chOff x="2976" y="2496"/>
              <a:chExt cx="2640" cy="624"/>
            </a:xfrm>
          </p:grpSpPr>
          <p:sp>
            <p:nvSpPr>
              <p:cNvPr id="29726" name="Line 30"/>
              <p:cNvSpPr>
                <a:spLocks noChangeShapeType="1"/>
              </p:cNvSpPr>
              <p:nvPr/>
            </p:nvSpPr>
            <p:spPr bwMode="auto">
              <a:xfrm>
                <a:off x="5328" y="280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9727" name="AutoShape 31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2352" cy="624"/>
              </a:xfrm>
              <a:prstGeom prst="flowChartPreparation">
                <a:avLst/>
              </a:prstGeom>
              <a:solidFill>
                <a:schemeClr val="tx1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29728" name="AutoShape 3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953000" y="5694363"/>
            <a:ext cx="304800" cy="304800"/>
          </a:xfrm>
          <a:prstGeom prst="diamo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9729" name="AutoShape 33"/>
          <p:cNvSpPr>
            <a:spLocks noChangeArrowheads="1"/>
          </p:cNvSpPr>
          <p:nvPr/>
        </p:nvSpPr>
        <p:spPr bwMode="auto">
          <a:xfrm>
            <a:off x="8153400" y="5791200"/>
            <a:ext cx="92075" cy="92075"/>
          </a:xfrm>
          <a:prstGeom prst="flowChartConnector">
            <a:avLst/>
          </a:prstGeom>
          <a:gradFill rotWithShape="0">
            <a:gsLst>
              <a:gs pos="0">
                <a:schemeClr val="bg2"/>
              </a:gs>
              <a:gs pos="100000">
                <a:srgbClr val="B2B2B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9730" name="AutoShape 3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914400" y="5694363"/>
            <a:ext cx="304800" cy="304800"/>
          </a:xfrm>
          <a:prstGeom prst="diamo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9731" name="AutoShape 35"/>
          <p:cNvSpPr>
            <a:spLocks noChangeArrowheads="1"/>
          </p:cNvSpPr>
          <p:nvPr/>
        </p:nvSpPr>
        <p:spPr bwMode="auto">
          <a:xfrm>
            <a:off x="4114800" y="5791200"/>
            <a:ext cx="92075" cy="92075"/>
          </a:xfrm>
          <a:prstGeom prst="flowChartConnector">
            <a:avLst/>
          </a:prstGeom>
          <a:gradFill rotWithShape="0">
            <a:gsLst>
              <a:gs pos="0">
                <a:schemeClr val="bg2"/>
              </a:gs>
              <a:gs pos="100000">
                <a:srgbClr val="B2B2B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9732" name="Text Box 36"/>
          <p:cNvSpPr txBox="1">
            <a:spLocks noChangeArrowheads="1"/>
          </p:cNvSpPr>
          <p:nvPr/>
        </p:nvSpPr>
        <p:spPr bwMode="auto">
          <a:xfrm>
            <a:off x="1295400" y="5694363"/>
            <a:ext cx="304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rgbClr val="FF9933"/>
                </a:solidFill>
                <a:latin typeface="Arial Black" pitchFamily="34" charset="0"/>
              </a:rPr>
              <a:t>C:</a:t>
            </a:r>
            <a:endParaRPr lang="en-US" sz="2800">
              <a:latin typeface="Arial" charset="0"/>
            </a:endParaRPr>
          </a:p>
        </p:txBody>
      </p:sp>
      <p:sp>
        <p:nvSpPr>
          <p:cNvPr id="29733" name="Text Box 37"/>
          <p:cNvSpPr txBox="1">
            <a:spLocks noChangeArrowheads="1"/>
          </p:cNvSpPr>
          <p:nvPr/>
        </p:nvSpPr>
        <p:spPr bwMode="auto">
          <a:xfrm>
            <a:off x="5334000" y="5694363"/>
            <a:ext cx="304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rgbClr val="FF9933"/>
                </a:solidFill>
                <a:latin typeface="Arial Black" pitchFamily="34" charset="0"/>
              </a:rPr>
              <a:t>D:</a:t>
            </a:r>
            <a:endParaRPr lang="en-US" sz="2800">
              <a:latin typeface="Arial" charset="0"/>
            </a:endParaRPr>
          </a:p>
        </p:txBody>
      </p:sp>
      <p:sp>
        <p:nvSpPr>
          <p:cNvPr id="29734" name="Text Box 38"/>
          <p:cNvSpPr txBox="1">
            <a:spLocks noChangeArrowheads="1"/>
          </p:cNvSpPr>
          <p:nvPr/>
        </p:nvSpPr>
        <p:spPr bwMode="auto">
          <a:xfrm>
            <a:off x="1600200" y="5638800"/>
            <a:ext cx="2133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rgbClr val="C0C0C0"/>
                </a:solidFill>
                <a:latin typeface="Arial" charset="0"/>
              </a:rPr>
              <a:t>1/4</a:t>
            </a:r>
          </a:p>
        </p:txBody>
      </p:sp>
      <p:sp>
        <p:nvSpPr>
          <p:cNvPr id="29735" name="Text Box 39"/>
          <p:cNvSpPr txBox="1">
            <a:spLocks noChangeArrowheads="1"/>
          </p:cNvSpPr>
          <p:nvPr/>
        </p:nvSpPr>
        <p:spPr bwMode="auto">
          <a:xfrm>
            <a:off x="5715000" y="5638800"/>
            <a:ext cx="2133600" cy="3143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rgbClr val="C0C0C0"/>
                </a:solidFill>
                <a:latin typeface="Arial" charset="0"/>
              </a:rPr>
              <a:t>1/5</a:t>
            </a:r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AutoShape 2"/>
          <p:cNvSpPr>
            <a:spLocks noChangeArrowheads="1"/>
          </p:cNvSpPr>
          <p:nvPr/>
        </p:nvSpPr>
        <p:spPr bwMode="auto">
          <a:xfrm>
            <a:off x="838200" y="914400"/>
            <a:ext cx="7467600" cy="4876800"/>
          </a:xfrm>
          <a:prstGeom prst="flowChartAlternateProcess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0723" name="Group 3"/>
          <p:cNvGrpSpPr>
            <a:grpSpLocks/>
          </p:cNvGrpSpPr>
          <p:nvPr/>
        </p:nvGrpSpPr>
        <p:grpSpPr bwMode="auto">
          <a:xfrm flipH="1">
            <a:off x="1371600" y="2133600"/>
            <a:ext cx="6019800" cy="2590800"/>
            <a:chOff x="2976" y="2496"/>
            <a:chExt cx="2640" cy="624"/>
          </a:xfrm>
        </p:grpSpPr>
        <p:sp>
          <p:nvSpPr>
            <p:cNvPr id="30724" name="Line 4"/>
            <p:cNvSpPr>
              <a:spLocks noChangeShapeType="1"/>
            </p:cNvSpPr>
            <p:nvPr/>
          </p:nvSpPr>
          <p:spPr bwMode="auto">
            <a:xfrm>
              <a:off x="5328" y="2809"/>
              <a:ext cx="288" cy="0"/>
            </a:xfrm>
            <a:prstGeom prst="line">
              <a:avLst/>
            </a:prstGeom>
            <a:noFill/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0725" name="AutoShape 5"/>
            <p:cNvSpPr>
              <a:spLocks noChangeArrowheads="1"/>
            </p:cNvSpPr>
            <p:nvPr/>
          </p:nvSpPr>
          <p:spPr bwMode="auto">
            <a:xfrm>
              <a:off x="2976" y="2496"/>
              <a:ext cx="2352" cy="624"/>
            </a:xfrm>
            <a:prstGeom prst="flowChartPreparation">
              <a:avLst/>
            </a:prstGeom>
            <a:solidFill>
              <a:srgbClr val="000000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0726" name="Text Box 6"/>
          <p:cNvSpPr txBox="1">
            <a:spLocks noChangeArrowheads="1"/>
          </p:cNvSpPr>
          <p:nvPr/>
        </p:nvSpPr>
        <p:spPr bwMode="auto">
          <a:xfrm>
            <a:off x="3124200" y="2133600"/>
            <a:ext cx="3124200" cy="16160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4000">
              <a:solidFill>
                <a:schemeClr val="bg1"/>
              </a:solidFill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</a:rPr>
              <a:t>D – 1/5</a:t>
            </a:r>
          </a:p>
        </p:txBody>
      </p:sp>
      <p:sp>
        <p:nvSpPr>
          <p:cNvPr id="30727" name="AutoShape 7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685800" y="6096000"/>
            <a:ext cx="762000" cy="533400"/>
          </a:xfrm>
          <a:prstGeom prst="actionButtonBlank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AutoShap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flowChartAlternateProcess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2771" name="Line 3"/>
          <p:cNvSpPr>
            <a:spLocks noChangeShapeType="1"/>
          </p:cNvSpPr>
          <p:nvPr/>
        </p:nvSpPr>
        <p:spPr bwMode="auto">
          <a:xfrm>
            <a:off x="228600" y="3657600"/>
            <a:ext cx="868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2772" name="Group 4"/>
          <p:cNvGrpSpPr>
            <a:grpSpLocks/>
          </p:cNvGrpSpPr>
          <p:nvPr/>
        </p:nvGrpSpPr>
        <p:grpSpPr bwMode="auto">
          <a:xfrm>
            <a:off x="228600" y="3962400"/>
            <a:ext cx="8686800" cy="990600"/>
            <a:chOff x="144" y="2496"/>
            <a:chExt cx="5472" cy="624"/>
          </a:xfrm>
        </p:grpSpPr>
        <p:sp>
          <p:nvSpPr>
            <p:cNvPr id="32773" name="Line 5"/>
            <p:cNvSpPr>
              <a:spLocks noChangeShapeType="1"/>
            </p:cNvSpPr>
            <p:nvPr/>
          </p:nvSpPr>
          <p:spPr bwMode="auto">
            <a:xfrm>
              <a:off x="2784" y="2809"/>
              <a:ext cx="192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32774" name="Group 6"/>
            <p:cNvGrpSpPr>
              <a:grpSpLocks/>
            </p:cNvGrpSpPr>
            <p:nvPr/>
          </p:nvGrpSpPr>
          <p:grpSpPr bwMode="auto">
            <a:xfrm>
              <a:off x="2976" y="2496"/>
              <a:ext cx="2640" cy="624"/>
              <a:chOff x="2976" y="2496"/>
              <a:chExt cx="2640" cy="624"/>
            </a:xfrm>
          </p:grpSpPr>
          <p:sp>
            <p:nvSpPr>
              <p:cNvPr id="32775" name="Line 7"/>
              <p:cNvSpPr>
                <a:spLocks noChangeShapeType="1"/>
              </p:cNvSpPr>
              <p:nvPr/>
            </p:nvSpPr>
            <p:spPr bwMode="auto">
              <a:xfrm>
                <a:off x="5328" y="280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776" name="AutoShape 8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2352" cy="624"/>
              </a:xfrm>
              <a:prstGeom prst="flowChartPreparation">
                <a:avLst/>
              </a:prstGeom>
              <a:solidFill>
                <a:schemeClr val="tx1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32777" name="Group 9"/>
            <p:cNvGrpSpPr>
              <a:grpSpLocks/>
            </p:cNvGrpSpPr>
            <p:nvPr/>
          </p:nvGrpSpPr>
          <p:grpSpPr bwMode="auto">
            <a:xfrm flipH="1">
              <a:off x="144" y="2496"/>
              <a:ext cx="2640" cy="624"/>
              <a:chOff x="2976" y="2496"/>
              <a:chExt cx="2640" cy="624"/>
            </a:xfrm>
          </p:grpSpPr>
          <p:sp>
            <p:nvSpPr>
              <p:cNvPr id="32778" name="Line 10"/>
              <p:cNvSpPr>
                <a:spLocks noChangeShapeType="1"/>
              </p:cNvSpPr>
              <p:nvPr/>
            </p:nvSpPr>
            <p:spPr bwMode="auto">
              <a:xfrm>
                <a:off x="5328" y="280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779" name="AutoShape 11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2352" cy="624"/>
              </a:xfrm>
              <a:prstGeom prst="flowChartPreparation">
                <a:avLst/>
              </a:prstGeom>
              <a:solidFill>
                <a:schemeClr val="tx1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32780" name="AutoShap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953000" y="4322763"/>
            <a:ext cx="304800" cy="304800"/>
          </a:xfrm>
          <a:prstGeom prst="diamo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2781" name="AutoShape 13"/>
          <p:cNvSpPr>
            <a:spLocks noChangeArrowheads="1"/>
          </p:cNvSpPr>
          <p:nvPr/>
        </p:nvSpPr>
        <p:spPr bwMode="auto">
          <a:xfrm>
            <a:off x="8153400" y="4419600"/>
            <a:ext cx="92075" cy="92075"/>
          </a:xfrm>
          <a:prstGeom prst="flowChartConnector">
            <a:avLst/>
          </a:prstGeom>
          <a:gradFill rotWithShape="0">
            <a:gsLst>
              <a:gs pos="0">
                <a:schemeClr val="bg2"/>
              </a:gs>
              <a:gs pos="100000">
                <a:srgbClr val="B2B2B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2782" name="AutoShap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914400" y="4322763"/>
            <a:ext cx="304800" cy="304800"/>
          </a:xfrm>
          <a:prstGeom prst="diamo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2783" name="AutoShape 15"/>
          <p:cNvSpPr>
            <a:spLocks noChangeArrowheads="1"/>
          </p:cNvSpPr>
          <p:nvPr/>
        </p:nvSpPr>
        <p:spPr bwMode="auto">
          <a:xfrm>
            <a:off x="4114800" y="4419600"/>
            <a:ext cx="92075" cy="92075"/>
          </a:xfrm>
          <a:prstGeom prst="flowChartConnector">
            <a:avLst/>
          </a:prstGeom>
          <a:gradFill rotWithShape="0">
            <a:gsLst>
              <a:gs pos="0">
                <a:schemeClr val="bg2"/>
              </a:gs>
              <a:gs pos="100000">
                <a:srgbClr val="B2B2B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1295400" y="4322763"/>
            <a:ext cx="304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rgbClr val="FF9933"/>
                </a:solidFill>
                <a:latin typeface="Arial Black" pitchFamily="34" charset="0"/>
              </a:rPr>
              <a:t>A:</a:t>
            </a:r>
            <a:endParaRPr lang="en-US" sz="2800">
              <a:latin typeface="Arial" charset="0"/>
            </a:endParaRPr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5334000" y="4322763"/>
            <a:ext cx="304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rgbClr val="FF9933"/>
                </a:solidFill>
                <a:latin typeface="Arial Black" pitchFamily="34" charset="0"/>
              </a:rPr>
              <a:t>B:</a:t>
            </a:r>
            <a:endParaRPr lang="en-US" sz="2800">
              <a:latin typeface="Arial" charset="0"/>
            </a:endParaRPr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1600200" y="4267200"/>
            <a:ext cx="2133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rgbClr val="C0C0C0"/>
                </a:solidFill>
                <a:latin typeface="Arial" charset="0"/>
              </a:rPr>
              <a:t>Tom Cruise</a:t>
            </a:r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5715000" y="4267200"/>
            <a:ext cx="2133600" cy="3143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rgbClr val="C0C0C0"/>
                </a:solidFill>
                <a:latin typeface="Arial" charset="0"/>
              </a:rPr>
              <a:t>Britney Spears</a:t>
            </a:r>
          </a:p>
        </p:txBody>
      </p:sp>
      <p:grpSp>
        <p:nvGrpSpPr>
          <p:cNvPr id="32788" name="Group 20"/>
          <p:cNvGrpSpPr>
            <a:grpSpLocks/>
          </p:cNvGrpSpPr>
          <p:nvPr/>
        </p:nvGrpSpPr>
        <p:grpSpPr bwMode="auto">
          <a:xfrm>
            <a:off x="685800" y="609600"/>
            <a:ext cx="7848600" cy="2743200"/>
            <a:chOff x="432" y="384"/>
            <a:chExt cx="4944" cy="1728"/>
          </a:xfrm>
        </p:grpSpPr>
        <p:sp>
          <p:nvSpPr>
            <p:cNvPr id="32789" name="AutoShape 21"/>
            <p:cNvSpPr>
              <a:spLocks noChangeArrowheads="1"/>
            </p:cNvSpPr>
            <p:nvPr/>
          </p:nvSpPr>
          <p:spPr bwMode="auto">
            <a:xfrm>
              <a:off x="432" y="384"/>
              <a:ext cx="4944" cy="1728"/>
            </a:xfrm>
            <a:prstGeom prst="flowChartAlternateProcess">
              <a:avLst/>
            </a:prstGeom>
            <a:solidFill>
              <a:schemeClr val="tx1"/>
            </a:solidFill>
            <a:ln w="285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dirty="0">
                  <a:solidFill>
                    <a:srgbClr val="C0C0C0"/>
                  </a:solidFill>
                  <a:latin typeface="Arial" charset="0"/>
                </a:rPr>
                <a:t>#6</a:t>
              </a:r>
            </a:p>
            <a:p>
              <a:pPr algn="ctr" eaLnBrk="0" hangingPunct="0"/>
              <a:r>
                <a:rPr lang="el-GR" dirty="0" smtClean="0">
                  <a:solidFill>
                    <a:srgbClr val="C0C0C0"/>
                  </a:solidFill>
                  <a:latin typeface="Arial" charset="0"/>
                </a:rPr>
                <a:t>Ποιος-α από τους παρακάτω διάσημους έπεσαν</a:t>
              </a:r>
            </a:p>
            <a:p>
              <a:pPr algn="ctr" eaLnBrk="0" hangingPunct="0"/>
              <a:r>
                <a:rPr lang="el-GR" dirty="0" smtClean="0">
                  <a:solidFill>
                    <a:srgbClr val="C0C0C0"/>
                  </a:solidFill>
                  <a:latin typeface="Arial" charset="0"/>
                </a:rPr>
                <a:t>θύματα </a:t>
              </a:r>
              <a:r>
                <a:rPr lang="en-US" dirty="0" smtClean="0">
                  <a:solidFill>
                    <a:srgbClr val="C0C0C0"/>
                  </a:solidFill>
                  <a:latin typeface="Arial" charset="0"/>
                </a:rPr>
                <a:t>bullying </a:t>
              </a:r>
              <a:r>
                <a:rPr lang="el-GR" dirty="0" smtClean="0">
                  <a:solidFill>
                    <a:srgbClr val="C0C0C0"/>
                  </a:solidFill>
                  <a:latin typeface="Arial" charset="0"/>
                </a:rPr>
                <a:t>όταν ήταν παιδιά;</a:t>
              </a:r>
              <a:endParaRPr lang="en-US" dirty="0">
                <a:solidFill>
                  <a:srgbClr val="C0C0C0"/>
                </a:solidFill>
                <a:latin typeface="Arial" charset="0"/>
              </a:endParaRPr>
            </a:p>
          </p:txBody>
        </p:sp>
        <p:sp>
          <p:nvSpPr>
            <p:cNvPr id="32790" name="AutoShape 22"/>
            <p:cNvSpPr>
              <a:spLocks noChangeArrowheads="1"/>
            </p:cNvSpPr>
            <p:nvPr/>
          </p:nvSpPr>
          <p:spPr bwMode="auto">
            <a:xfrm>
              <a:off x="528" y="1152"/>
              <a:ext cx="192" cy="192"/>
            </a:xfrm>
            <a:prstGeom prst="diamond">
              <a:avLst/>
            </a:prstGeom>
            <a:solidFill>
              <a:srgbClr val="FF9933"/>
            </a:solidFill>
            <a:ln w="285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2791" name="AutoShape 23"/>
            <p:cNvSpPr>
              <a:spLocks noChangeArrowheads="1"/>
            </p:cNvSpPr>
            <p:nvPr/>
          </p:nvSpPr>
          <p:spPr bwMode="auto">
            <a:xfrm>
              <a:off x="5088" y="1152"/>
              <a:ext cx="192" cy="192"/>
            </a:xfrm>
            <a:prstGeom prst="diamond">
              <a:avLst/>
            </a:prstGeom>
            <a:solidFill>
              <a:srgbClr val="FF9933"/>
            </a:solidFill>
            <a:ln w="285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2792" name="Group 24"/>
          <p:cNvGrpSpPr>
            <a:grpSpLocks/>
          </p:cNvGrpSpPr>
          <p:nvPr/>
        </p:nvGrpSpPr>
        <p:grpSpPr bwMode="auto">
          <a:xfrm>
            <a:off x="228600" y="5334000"/>
            <a:ext cx="8686800" cy="990600"/>
            <a:chOff x="144" y="2496"/>
            <a:chExt cx="5472" cy="624"/>
          </a:xfrm>
        </p:grpSpPr>
        <p:sp>
          <p:nvSpPr>
            <p:cNvPr id="32793" name="Line 25"/>
            <p:cNvSpPr>
              <a:spLocks noChangeShapeType="1"/>
            </p:cNvSpPr>
            <p:nvPr/>
          </p:nvSpPr>
          <p:spPr bwMode="auto">
            <a:xfrm>
              <a:off x="2784" y="2809"/>
              <a:ext cx="192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32794" name="Group 26"/>
            <p:cNvGrpSpPr>
              <a:grpSpLocks/>
            </p:cNvGrpSpPr>
            <p:nvPr/>
          </p:nvGrpSpPr>
          <p:grpSpPr bwMode="auto">
            <a:xfrm>
              <a:off x="2976" y="2496"/>
              <a:ext cx="2640" cy="624"/>
              <a:chOff x="2976" y="2496"/>
              <a:chExt cx="2640" cy="624"/>
            </a:xfrm>
          </p:grpSpPr>
          <p:sp>
            <p:nvSpPr>
              <p:cNvPr id="32795" name="Line 27"/>
              <p:cNvSpPr>
                <a:spLocks noChangeShapeType="1"/>
              </p:cNvSpPr>
              <p:nvPr/>
            </p:nvSpPr>
            <p:spPr bwMode="auto">
              <a:xfrm>
                <a:off x="5328" y="280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796" name="AutoShape 28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2352" cy="624"/>
              </a:xfrm>
              <a:prstGeom prst="flowChartPreparation">
                <a:avLst/>
              </a:prstGeom>
              <a:solidFill>
                <a:schemeClr val="tx1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32797" name="Group 29"/>
            <p:cNvGrpSpPr>
              <a:grpSpLocks/>
            </p:cNvGrpSpPr>
            <p:nvPr/>
          </p:nvGrpSpPr>
          <p:grpSpPr bwMode="auto">
            <a:xfrm flipH="1">
              <a:off x="144" y="2496"/>
              <a:ext cx="2640" cy="624"/>
              <a:chOff x="2976" y="2496"/>
              <a:chExt cx="2640" cy="624"/>
            </a:xfrm>
          </p:grpSpPr>
          <p:sp>
            <p:nvSpPr>
              <p:cNvPr id="32798" name="Line 30"/>
              <p:cNvSpPr>
                <a:spLocks noChangeShapeType="1"/>
              </p:cNvSpPr>
              <p:nvPr/>
            </p:nvSpPr>
            <p:spPr bwMode="auto">
              <a:xfrm>
                <a:off x="5328" y="280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2799" name="AutoShape 31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2352" cy="624"/>
              </a:xfrm>
              <a:prstGeom prst="flowChartPreparation">
                <a:avLst/>
              </a:prstGeom>
              <a:solidFill>
                <a:schemeClr val="tx1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32800" name="AutoShape 3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953000" y="5694363"/>
            <a:ext cx="304800" cy="304800"/>
          </a:xfrm>
          <a:prstGeom prst="diamo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2801" name="AutoShape 33"/>
          <p:cNvSpPr>
            <a:spLocks noChangeArrowheads="1"/>
          </p:cNvSpPr>
          <p:nvPr/>
        </p:nvSpPr>
        <p:spPr bwMode="auto">
          <a:xfrm>
            <a:off x="8153400" y="5791200"/>
            <a:ext cx="92075" cy="92075"/>
          </a:xfrm>
          <a:prstGeom prst="flowChartConnector">
            <a:avLst/>
          </a:prstGeom>
          <a:gradFill rotWithShape="0">
            <a:gsLst>
              <a:gs pos="0">
                <a:schemeClr val="bg2"/>
              </a:gs>
              <a:gs pos="100000">
                <a:srgbClr val="B2B2B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2802" name="AutoShape 3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914400" y="5694363"/>
            <a:ext cx="304800" cy="304800"/>
          </a:xfrm>
          <a:prstGeom prst="diamo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2803" name="AutoShape 35"/>
          <p:cNvSpPr>
            <a:spLocks noChangeArrowheads="1"/>
          </p:cNvSpPr>
          <p:nvPr/>
        </p:nvSpPr>
        <p:spPr bwMode="auto">
          <a:xfrm>
            <a:off x="4114800" y="5791200"/>
            <a:ext cx="92075" cy="92075"/>
          </a:xfrm>
          <a:prstGeom prst="flowChartConnector">
            <a:avLst/>
          </a:prstGeom>
          <a:gradFill rotWithShape="0">
            <a:gsLst>
              <a:gs pos="0">
                <a:schemeClr val="bg2"/>
              </a:gs>
              <a:gs pos="100000">
                <a:srgbClr val="B2B2B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2804" name="Text Box 36"/>
          <p:cNvSpPr txBox="1">
            <a:spLocks noChangeArrowheads="1"/>
          </p:cNvSpPr>
          <p:nvPr/>
        </p:nvSpPr>
        <p:spPr bwMode="auto">
          <a:xfrm>
            <a:off x="1295400" y="5694363"/>
            <a:ext cx="304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rgbClr val="FF9933"/>
                </a:solidFill>
                <a:latin typeface="Arial Black" pitchFamily="34" charset="0"/>
              </a:rPr>
              <a:t>C:</a:t>
            </a:r>
            <a:endParaRPr lang="en-US" sz="2800">
              <a:latin typeface="Arial" charset="0"/>
            </a:endParaRPr>
          </a:p>
        </p:txBody>
      </p:sp>
      <p:sp>
        <p:nvSpPr>
          <p:cNvPr id="32805" name="Text Box 37"/>
          <p:cNvSpPr txBox="1">
            <a:spLocks noChangeArrowheads="1"/>
          </p:cNvSpPr>
          <p:nvPr/>
        </p:nvSpPr>
        <p:spPr bwMode="auto">
          <a:xfrm>
            <a:off x="5334000" y="5694363"/>
            <a:ext cx="304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rgbClr val="FF9933"/>
                </a:solidFill>
                <a:latin typeface="Arial Black" pitchFamily="34" charset="0"/>
              </a:rPr>
              <a:t>D:</a:t>
            </a:r>
            <a:endParaRPr lang="en-US" sz="2800">
              <a:latin typeface="Arial" charset="0"/>
            </a:endParaRPr>
          </a:p>
        </p:txBody>
      </p:sp>
      <p:sp>
        <p:nvSpPr>
          <p:cNvPr id="32806" name="Text Box 38"/>
          <p:cNvSpPr txBox="1">
            <a:spLocks noChangeArrowheads="1"/>
          </p:cNvSpPr>
          <p:nvPr/>
        </p:nvSpPr>
        <p:spPr bwMode="auto">
          <a:xfrm>
            <a:off x="1600200" y="5638800"/>
            <a:ext cx="2133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rgbClr val="C0C0C0"/>
                </a:solidFill>
                <a:latin typeface="Arial" charset="0"/>
              </a:rPr>
              <a:t>Michael Owen</a:t>
            </a:r>
          </a:p>
        </p:txBody>
      </p:sp>
      <p:sp>
        <p:nvSpPr>
          <p:cNvPr id="32807" name="Text Box 39"/>
          <p:cNvSpPr txBox="1">
            <a:spLocks noChangeArrowheads="1"/>
          </p:cNvSpPr>
          <p:nvPr/>
        </p:nvSpPr>
        <p:spPr bwMode="auto">
          <a:xfrm>
            <a:off x="5715000" y="5638800"/>
            <a:ext cx="2133600" cy="3143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 dirty="0">
                <a:solidFill>
                  <a:srgbClr val="C0C0C0"/>
                </a:solidFill>
                <a:latin typeface="Arial" charset="0"/>
              </a:rPr>
              <a:t>Jordan</a:t>
            </a:r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2"/>
          <p:cNvSpPr>
            <a:spLocks noChangeArrowheads="1"/>
          </p:cNvSpPr>
          <p:nvPr/>
        </p:nvSpPr>
        <p:spPr bwMode="auto">
          <a:xfrm>
            <a:off x="838200" y="914400"/>
            <a:ext cx="7467600" cy="4876800"/>
          </a:xfrm>
          <a:prstGeom prst="flowChartAlternateProcess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3795" name="Group 3"/>
          <p:cNvGrpSpPr>
            <a:grpSpLocks/>
          </p:cNvGrpSpPr>
          <p:nvPr/>
        </p:nvGrpSpPr>
        <p:grpSpPr bwMode="auto">
          <a:xfrm flipH="1">
            <a:off x="1371600" y="2133600"/>
            <a:ext cx="6019800" cy="2590800"/>
            <a:chOff x="2976" y="2496"/>
            <a:chExt cx="2640" cy="624"/>
          </a:xfrm>
        </p:grpSpPr>
        <p:sp>
          <p:nvSpPr>
            <p:cNvPr id="33796" name="Line 4"/>
            <p:cNvSpPr>
              <a:spLocks noChangeShapeType="1"/>
            </p:cNvSpPr>
            <p:nvPr/>
          </p:nvSpPr>
          <p:spPr bwMode="auto">
            <a:xfrm>
              <a:off x="5328" y="2809"/>
              <a:ext cx="288" cy="0"/>
            </a:xfrm>
            <a:prstGeom prst="line">
              <a:avLst/>
            </a:prstGeom>
            <a:noFill/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3797" name="AutoShape 5"/>
            <p:cNvSpPr>
              <a:spLocks noChangeArrowheads="1"/>
            </p:cNvSpPr>
            <p:nvPr/>
          </p:nvSpPr>
          <p:spPr bwMode="auto">
            <a:xfrm>
              <a:off x="2976" y="2496"/>
              <a:ext cx="2352" cy="624"/>
            </a:xfrm>
            <a:prstGeom prst="flowChartPreparation">
              <a:avLst/>
            </a:prstGeom>
            <a:solidFill>
              <a:srgbClr val="000000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3124200" y="2133600"/>
            <a:ext cx="3124200" cy="22256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4000">
              <a:solidFill>
                <a:schemeClr val="bg1"/>
              </a:solidFill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</a:rPr>
              <a:t>A – Tom Cruise</a:t>
            </a:r>
          </a:p>
        </p:txBody>
      </p:sp>
      <p:sp>
        <p:nvSpPr>
          <p:cNvPr id="33799" name="AutoShape 7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685800" y="6096000"/>
            <a:ext cx="762000" cy="533400"/>
          </a:xfrm>
          <a:prstGeom prst="actionButtonBlank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AutoShap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flowChartAlternateProcess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4819" name="Line 3"/>
          <p:cNvSpPr>
            <a:spLocks noChangeShapeType="1"/>
          </p:cNvSpPr>
          <p:nvPr/>
        </p:nvSpPr>
        <p:spPr bwMode="auto">
          <a:xfrm>
            <a:off x="228600" y="3657600"/>
            <a:ext cx="868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4820" name="Group 4"/>
          <p:cNvGrpSpPr>
            <a:grpSpLocks/>
          </p:cNvGrpSpPr>
          <p:nvPr/>
        </p:nvGrpSpPr>
        <p:grpSpPr bwMode="auto">
          <a:xfrm>
            <a:off x="228600" y="3962400"/>
            <a:ext cx="8686800" cy="990600"/>
            <a:chOff x="144" y="2496"/>
            <a:chExt cx="5472" cy="624"/>
          </a:xfrm>
        </p:grpSpPr>
        <p:sp>
          <p:nvSpPr>
            <p:cNvPr id="34821" name="Line 5"/>
            <p:cNvSpPr>
              <a:spLocks noChangeShapeType="1"/>
            </p:cNvSpPr>
            <p:nvPr/>
          </p:nvSpPr>
          <p:spPr bwMode="auto">
            <a:xfrm>
              <a:off x="2784" y="2809"/>
              <a:ext cx="192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34822" name="Group 6"/>
            <p:cNvGrpSpPr>
              <a:grpSpLocks/>
            </p:cNvGrpSpPr>
            <p:nvPr/>
          </p:nvGrpSpPr>
          <p:grpSpPr bwMode="auto">
            <a:xfrm>
              <a:off x="2976" y="2496"/>
              <a:ext cx="2640" cy="624"/>
              <a:chOff x="2976" y="2496"/>
              <a:chExt cx="2640" cy="624"/>
            </a:xfrm>
          </p:grpSpPr>
          <p:sp>
            <p:nvSpPr>
              <p:cNvPr id="34823" name="Line 7"/>
              <p:cNvSpPr>
                <a:spLocks noChangeShapeType="1"/>
              </p:cNvSpPr>
              <p:nvPr/>
            </p:nvSpPr>
            <p:spPr bwMode="auto">
              <a:xfrm>
                <a:off x="5328" y="280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824" name="AutoShape 8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2352" cy="624"/>
              </a:xfrm>
              <a:prstGeom prst="flowChartPreparation">
                <a:avLst/>
              </a:prstGeom>
              <a:solidFill>
                <a:schemeClr val="tx1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34825" name="Group 9"/>
            <p:cNvGrpSpPr>
              <a:grpSpLocks/>
            </p:cNvGrpSpPr>
            <p:nvPr/>
          </p:nvGrpSpPr>
          <p:grpSpPr bwMode="auto">
            <a:xfrm flipH="1">
              <a:off x="144" y="2496"/>
              <a:ext cx="2640" cy="624"/>
              <a:chOff x="2976" y="2496"/>
              <a:chExt cx="2640" cy="624"/>
            </a:xfrm>
          </p:grpSpPr>
          <p:sp>
            <p:nvSpPr>
              <p:cNvPr id="34826" name="Line 10"/>
              <p:cNvSpPr>
                <a:spLocks noChangeShapeType="1"/>
              </p:cNvSpPr>
              <p:nvPr/>
            </p:nvSpPr>
            <p:spPr bwMode="auto">
              <a:xfrm>
                <a:off x="5328" y="280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827" name="AutoShape 11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2352" cy="624"/>
              </a:xfrm>
              <a:prstGeom prst="flowChartPreparation">
                <a:avLst/>
              </a:prstGeom>
              <a:solidFill>
                <a:schemeClr val="tx1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34828" name="AutoShap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953000" y="4322763"/>
            <a:ext cx="304800" cy="304800"/>
          </a:xfrm>
          <a:prstGeom prst="diamo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4829" name="AutoShape 13"/>
          <p:cNvSpPr>
            <a:spLocks noChangeArrowheads="1"/>
          </p:cNvSpPr>
          <p:nvPr/>
        </p:nvSpPr>
        <p:spPr bwMode="auto">
          <a:xfrm>
            <a:off x="8153400" y="4419600"/>
            <a:ext cx="92075" cy="92075"/>
          </a:xfrm>
          <a:prstGeom prst="flowChartConnector">
            <a:avLst/>
          </a:prstGeom>
          <a:gradFill rotWithShape="0">
            <a:gsLst>
              <a:gs pos="0">
                <a:schemeClr val="bg2"/>
              </a:gs>
              <a:gs pos="100000">
                <a:srgbClr val="B2B2B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4830" name="AutoShap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914400" y="4322763"/>
            <a:ext cx="304800" cy="304800"/>
          </a:xfrm>
          <a:prstGeom prst="diamo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4831" name="AutoShape 15"/>
          <p:cNvSpPr>
            <a:spLocks noChangeArrowheads="1"/>
          </p:cNvSpPr>
          <p:nvPr/>
        </p:nvSpPr>
        <p:spPr bwMode="auto">
          <a:xfrm>
            <a:off x="4114800" y="4419600"/>
            <a:ext cx="92075" cy="92075"/>
          </a:xfrm>
          <a:prstGeom prst="flowChartConnector">
            <a:avLst/>
          </a:prstGeom>
          <a:gradFill rotWithShape="0">
            <a:gsLst>
              <a:gs pos="0">
                <a:schemeClr val="bg2"/>
              </a:gs>
              <a:gs pos="100000">
                <a:srgbClr val="B2B2B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4832" name="Text Box 16"/>
          <p:cNvSpPr txBox="1">
            <a:spLocks noChangeArrowheads="1"/>
          </p:cNvSpPr>
          <p:nvPr/>
        </p:nvSpPr>
        <p:spPr bwMode="auto">
          <a:xfrm>
            <a:off x="1295400" y="4322763"/>
            <a:ext cx="304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rgbClr val="FF9933"/>
                </a:solidFill>
                <a:latin typeface="Arial Black" pitchFamily="34" charset="0"/>
              </a:rPr>
              <a:t>A:</a:t>
            </a:r>
            <a:endParaRPr lang="en-US" sz="2800">
              <a:latin typeface="Arial" charset="0"/>
            </a:endParaRPr>
          </a:p>
        </p:txBody>
      </p:sp>
      <p:sp>
        <p:nvSpPr>
          <p:cNvPr id="34833" name="Text Box 17"/>
          <p:cNvSpPr txBox="1">
            <a:spLocks noChangeArrowheads="1"/>
          </p:cNvSpPr>
          <p:nvPr/>
        </p:nvSpPr>
        <p:spPr bwMode="auto">
          <a:xfrm>
            <a:off x="5334000" y="4322763"/>
            <a:ext cx="304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rgbClr val="FF9933"/>
                </a:solidFill>
                <a:latin typeface="Arial Black" pitchFamily="34" charset="0"/>
              </a:rPr>
              <a:t>B:</a:t>
            </a:r>
            <a:endParaRPr lang="en-US" sz="2800">
              <a:latin typeface="Arial" charset="0"/>
            </a:endParaRPr>
          </a:p>
        </p:txBody>
      </p:sp>
      <p:sp>
        <p:nvSpPr>
          <p:cNvPr id="34834" name="Text Box 18"/>
          <p:cNvSpPr txBox="1">
            <a:spLocks noChangeArrowheads="1"/>
          </p:cNvSpPr>
          <p:nvPr/>
        </p:nvSpPr>
        <p:spPr bwMode="auto">
          <a:xfrm>
            <a:off x="1600200" y="4267200"/>
            <a:ext cx="2133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rgbClr val="C0C0C0"/>
                </a:solidFill>
                <a:latin typeface="Arial" charset="0"/>
              </a:rPr>
              <a:t>200</a:t>
            </a:r>
          </a:p>
        </p:txBody>
      </p:sp>
      <p:sp>
        <p:nvSpPr>
          <p:cNvPr id="34835" name="Text Box 19"/>
          <p:cNvSpPr txBox="1">
            <a:spLocks noChangeArrowheads="1"/>
          </p:cNvSpPr>
          <p:nvPr/>
        </p:nvSpPr>
        <p:spPr bwMode="auto">
          <a:xfrm>
            <a:off x="5715000" y="4267200"/>
            <a:ext cx="2133600" cy="3143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rgbClr val="C0C0C0"/>
                </a:solidFill>
                <a:latin typeface="Arial" charset="0"/>
              </a:rPr>
              <a:t>2,000</a:t>
            </a:r>
          </a:p>
        </p:txBody>
      </p:sp>
      <p:grpSp>
        <p:nvGrpSpPr>
          <p:cNvPr id="34836" name="Group 20"/>
          <p:cNvGrpSpPr>
            <a:grpSpLocks/>
          </p:cNvGrpSpPr>
          <p:nvPr/>
        </p:nvGrpSpPr>
        <p:grpSpPr bwMode="auto">
          <a:xfrm>
            <a:off x="685800" y="609600"/>
            <a:ext cx="7848600" cy="2743200"/>
            <a:chOff x="432" y="384"/>
            <a:chExt cx="4944" cy="1728"/>
          </a:xfrm>
        </p:grpSpPr>
        <p:sp>
          <p:nvSpPr>
            <p:cNvPr id="34837" name="AutoShape 21"/>
            <p:cNvSpPr>
              <a:spLocks noChangeArrowheads="1"/>
            </p:cNvSpPr>
            <p:nvPr/>
          </p:nvSpPr>
          <p:spPr bwMode="auto">
            <a:xfrm>
              <a:off x="432" y="384"/>
              <a:ext cx="4944" cy="1728"/>
            </a:xfrm>
            <a:prstGeom prst="flowChartAlternateProcess">
              <a:avLst/>
            </a:prstGeom>
            <a:solidFill>
              <a:schemeClr val="tx1"/>
            </a:solidFill>
            <a:ln w="285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dirty="0">
                  <a:solidFill>
                    <a:srgbClr val="C0C0C0"/>
                  </a:solidFill>
                  <a:latin typeface="Arial" charset="0"/>
                </a:rPr>
                <a:t>#7</a:t>
              </a:r>
            </a:p>
            <a:p>
              <a:pPr algn="ctr" eaLnBrk="0" hangingPunct="0"/>
              <a:r>
                <a:rPr lang="el-GR" dirty="0" smtClean="0">
                  <a:solidFill>
                    <a:srgbClr val="C0C0C0"/>
                  </a:solidFill>
                  <a:latin typeface="Arial" charset="0"/>
                </a:rPr>
                <a:t>Πόσα παιδιά βοηθήθηκαν τον περασμένο χρόνο;</a:t>
              </a:r>
              <a:endParaRPr lang="en-US" dirty="0">
                <a:solidFill>
                  <a:srgbClr val="C0C0C0"/>
                </a:solidFill>
                <a:latin typeface="Arial" charset="0"/>
              </a:endParaRPr>
            </a:p>
          </p:txBody>
        </p:sp>
        <p:sp>
          <p:nvSpPr>
            <p:cNvPr id="34838" name="AutoShape 22"/>
            <p:cNvSpPr>
              <a:spLocks noChangeArrowheads="1"/>
            </p:cNvSpPr>
            <p:nvPr/>
          </p:nvSpPr>
          <p:spPr bwMode="auto">
            <a:xfrm>
              <a:off x="528" y="1152"/>
              <a:ext cx="192" cy="192"/>
            </a:xfrm>
            <a:prstGeom prst="diamond">
              <a:avLst/>
            </a:prstGeom>
            <a:solidFill>
              <a:srgbClr val="FF9933"/>
            </a:solidFill>
            <a:ln w="285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4839" name="AutoShape 23"/>
            <p:cNvSpPr>
              <a:spLocks noChangeArrowheads="1"/>
            </p:cNvSpPr>
            <p:nvPr/>
          </p:nvSpPr>
          <p:spPr bwMode="auto">
            <a:xfrm>
              <a:off x="5088" y="1152"/>
              <a:ext cx="192" cy="192"/>
            </a:xfrm>
            <a:prstGeom prst="diamond">
              <a:avLst/>
            </a:prstGeom>
            <a:solidFill>
              <a:srgbClr val="FF9933"/>
            </a:solidFill>
            <a:ln w="285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34840" name="Group 24"/>
          <p:cNvGrpSpPr>
            <a:grpSpLocks/>
          </p:cNvGrpSpPr>
          <p:nvPr/>
        </p:nvGrpSpPr>
        <p:grpSpPr bwMode="auto">
          <a:xfrm>
            <a:off x="228600" y="5334000"/>
            <a:ext cx="8686800" cy="990600"/>
            <a:chOff x="144" y="2496"/>
            <a:chExt cx="5472" cy="624"/>
          </a:xfrm>
        </p:grpSpPr>
        <p:sp>
          <p:nvSpPr>
            <p:cNvPr id="34841" name="Line 25"/>
            <p:cNvSpPr>
              <a:spLocks noChangeShapeType="1"/>
            </p:cNvSpPr>
            <p:nvPr/>
          </p:nvSpPr>
          <p:spPr bwMode="auto">
            <a:xfrm>
              <a:off x="2784" y="2809"/>
              <a:ext cx="192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34842" name="Group 26"/>
            <p:cNvGrpSpPr>
              <a:grpSpLocks/>
            </p:cNvGrpSpPr>
            <p:nvPr/>
          </p:nvGrpSpPr>
          <p:grpSpPr bwMode="auto">
            <a:xfrm>
              <a:off x="2976" y="2496"/>
              <a:ext cx="2640" cy="624"/>
              <a:chOff x="2976" y="2496"/>
              <a:chExt cx="2640" cy="624"/>
            </a:xfrm>
          </p:grpSpPr>
          <p:sp>
            <p:nvSpPr>
              <p:cNvPr id="34843" name="Line 27"/>
              <p:cNvSpPr>
                <a:spLocks noChangeShapeType="1"/>
              </p:cNvSpPr>
              <p:nvPr/>
            </p:nvSpPr>
            <p:spPr bwMode="auto">
              <a:xfrm>
                <a:off x="5328" y="280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844" name="AutoShape 28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2352" cy="624"/>
              </a:xfrm>
              <a:prstGeom prst="flowChartPreparation">
                <a:avLst/>
              </a:prstGeom>
              <a:solidFill>
                <a:schemeClr val="tx1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34845" name="Group 29"/>
            <p:cNvGrpSpPr>
              <a:grpSpLocks/>
            </p:cNvGrpSpPr>
            <p:nvPr/>
          </p:nvGrpSpPr>
          <p:grpSpPr bwMode="auto">
            <a:xfrm flipH="1">
              <a:off x="144" y="2496"/>
              <a:ext cx="2640" cy="624"/>
              <a:chOff x="2976" y="2496"/>
              <a:chExt cx="2640" cy="624"/>
            </a:xfrm>
          </p:grpSpPr>
          <p:sp>
            <p:nvSpPr>
              <p:cNvPr id="34846" name="Line 30"/>
              <p:cNvSpPr>
                <a:spLocks noChangeShapeType="1"/>
              </p:cNvSpPr>
              <p:nvPr/>
            </p:nvSpPr>
            <p:spPr bwMode="auto">
              <a:xfrm>
                <a:off x="5328" y="280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34847" name="AutoShape 31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2352" cy="624"/>
              </a:xfrm>
              <a:prstGeom prst="flowChartPreparation">
                <a:avLst/>
              </a:prstGeom>
              <a:solidFill>
                <a:schemeClr val="tx1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34848" name="AutoShape 3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953000" y="5694363"/>
            <a:ext cx="304800" cy="304800"/>
          </a:xfrm>
          <a:prstGeom prst="diamo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4849" name="AutoShape 33"/>
          <p:cNvSpPr>
            <a:spLocks noChangeArrowheads="1"/>
          </p:cNvSpPr>
          <p:nvPr/>
        </p:nvSpPr>
        <p:spPr bwMode="auto">
          <a:xfrm>
            <a:off x="8153400" y="5791200"/>
            <a:ext cx="92075" cy="92075"/>
          </a:xfrm>
          <a:prstGeom prst="flowChartConnector">
            <a:avLst/>
          </a:prstGeom>
          <a:gradFill rotWithShape="0">
            <a:gsLst>
              <a:gs pos="0">
                <a:schemeClr val="bg2"/>
              </a:gs>
              <a:gs pos="100000">
                <a:srgbClr val="B2B2B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4850" name="AutoShape 3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914400" y="5694363"/>
            <a:ext cx="304800" cy="304800"/>
          </a:xfrm>
          <a:prstGeom prst="diamo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4851" name="AutoShape 35"/>
          <p:cNvSpPr>
            <a:spLocks noChangeArrowheads="1"/>
          </p:cNvSpPr>
          <p:nvPr/>
        </p:nvSpPr>
        <p:spPr bwMode="auto">
          <a:xfrm>
            <a:off x="4114800" y="5791200"/>
            <a:ext cx="92075" cy="92075"/>
          </a:xfrm>
          <a:prstGeom prst="flowChartConnector">
            <a:avLst/>
          </a:prstGeom>
          <a:gradFill rotWithShape="0">
            <a:gsLst>
              <a:gs pos="0">
                <a:schemeClr val="bg2"/>
              </a:gs>
              <a:gs pos="100000">
                <a:srgbClr val="B2B2B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34852" name="Text Box 36"/>
          <p:cNvSpPr txBox="1">
            <a:spLocks noChangeArrowheads="1"/>
          </p:cNvSpPr>
          <p:nvPr/>
        </p:nvSpPr>
        <p:spPr bwMode="auto">
          <a:xfrm>
            <a:off x="1295400" y="5694363"/>
            <a:ext cx="304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rgbClr val="FF9933"/>
                </a:solidFill>
                <a:latin typeface="Arial Black" pitchFamily="34" charset="0"/>
              </a:rPr>
              <a:t>C:</a:t>
            </a:r>
            <a:endParaRPr lang="en-US" sz="2800">
              <a:latin typeface="Arial" charset="0"/>
            </a:endParaRPr>
          </a:p>
        </p:txBody>
      </p:sp>
      <p:sp>
        <p:nvSpPr>
          <p:cNvPr id="34853" name="Text Box 37"/>
          <p:cNvSpPr txBox="1">
            <a:spLocks noChangeArrowheads="1"/>
          </p:cNvSpPr>
          <p:nvPr/>
        </p:nvSpPr>
        <p:spPr bwMode="auto">
          <a:xfrm>
            <a:off x="5334000" y="5694363"/>
            <a:ext cx="304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rgbClr val="FF9933"/>
                </a:solidFill>
                <a:latin typeface="Arial Black" pitchFamily="34" charset="0"/>
              </a:rPr>
              <a:t>D:</a:t>
            </a:r>
            <a:endParaRPr lang="en-US" sz="2800">
              <a:latin typeface="Arial" charset="0"/>
            </a:endParaRPr>
          </a:p>
        </p:txBody>
      </p:sp>
      <p:sp>
        <p:nvSpPr>
          <p:cNvPr id="34854" name="Text Box 38"/>
          <p:cNvSpPr txBox="1">
            <a:spLocks noChangeArrowheads="1"/>
          </p:cNvSpPr>
          <p:nvPr/>
        </p:nvSpPr>
        <p:spPr bwMode="auto">
          <a:xfrm>
            <a:off x="1600200" y="5638800"/>
            <a:ext cx="2133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rgbClr val="C0C0C0"/>
                </a:solidFill>
                <a:latin typeface="Arial" charset="0"/>
              </a:rPr>
              <a:t>20,000</a:t>
            </a:r>
          </a:p>
        </p:txBody>
      </p:sp>
      <p:sp>
        <p:nvSpPr>
          <p:cNvPr id="34855" name="Text Box 39"/>
          <p:cNvSpPr txBox="1">
            <a:spLocks noChangeArrowheads="1"/>
          </p:cNvSpPr>
          <p:nvPr/>
        </p:nvSpPr>
        <p:spPr bwMode="auto">
          <a:xfrm>
            <a:off x="5715000" y="5638800"/>
            <a:ext cx="2133600" cy="3143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solidFill>
                  <a:srgbClr val="C0C0C0"/>
                </a:solidFill>
                <a:latin typeface="Arial" charset="0"/>
              </a:rPr>
              <a:t>200,000</a:t>
            </a:r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AutoShape 2"/>
          <p:cNvSpPr>
            <a:spLocks noChangeArrowheads="1"/>
          </p:cNvSpPr>
          <p:nvPr/>
        </p:nvSpPr>
        <p:spPr bwMode="auto">
          <a:xfrm>
            <a:off x="838200" y="914400"/>
            <a:ext cx="7467600" cy="4876800"/>
          </a:xfrm>
          <a:prstGeom prst="flowChartAlternateProcess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5843" name="Group 3"/>
          <p:cNvGrpSpPr>
            <a:grpSpLocks/>
          </p:cNvGrpSpPr>
          <p:nvPr/>
        </p:nvGrpSpPr>
        <p:grpSpPr bwMode="auto">
          <a:xfrm flipH="1">
            <a:off x="1371600" y="2133600"/>
            <a:ext cx="6019800" cy="2590800"/>
            <a:chOff x="2976" y="2496"/>
            <a:chExt cx="2640" cy="624"/>
          </a:xfrm>
        </p:grpSpPr>
        <p:sp>
          <p:nvSpPr>
            <p:cNvPr id="35844" name="Line 4"/>
            <p:cNvSpPr>
              <a:spLocks noChangeShapeType="1"/>
            </p:cNvSpPr>
            <p:nvPr/>
          </p:nvSpPr>
          <p:spPr bwMode="auto">
            <a:xfrm>
              <a:off x="5328" y="2809"/>
              <a:ext cx="288" cy="0"/>
            </a:xfrm>
            <a:prstGeom prst="line">
              <a:avLst/>
            </a:prstGeom>
            <a:noFill/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35845" name="AutoShape 5"/>
            <p:cNvSpPr>
              <a:spLocks noChangeArrowheads="1"/>
            </p:cNvSpPr>
            <p:nvPr/>
          </p:nvSpPr>
          <p:spPr bwMode="auto">
            <a:xfrm>
              <a:off x="2976" y="2496"/>
              <a:ext cx="2352" cy="624"/>
            </a:xfrm>
            <a:prstGeom prst="flowChartPreparation">
              <a:avLst/>
            </a:prstGeom>
            <a:solidFill>
              <a:srgbClr val="000000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3124200" y="2133600"/>
            <a:ext cx="3124200" cy="16160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4000">
              <a:solidFill>
                <a:schemeClr val="bg1"/>
              </a:solidFill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</a:rPr>
              <a:t>C – 20,000</a:t>
            </a:r>
          </a:p>
        </p:txBody>
      </p:sp>
      <p:sp>
        <p:nvSpPr>
          <p:cNvPr id="35847" name="AutoShape 7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685800" y="6096000"/>
            <a:ext cx="762000" cy="533400"/>
          </a:xfrm>
          <a:prstGeom prst="actionButtonBlank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819400"/>
            <a:ext cx="7772400" cy="1143000"/>
          </a:xfrm>
        </p:spPr>
        <p:txBody>
          <a:bodyPr/>
          <a:lstStyle/>
          <a:p>
            <a: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Κάθε έξι δευτερόλεπτα</a:t>
            </a:r>
            <a:b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</a:br>
            <a: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κάποιος πέφτει θύμα </a:t>
            </a:r>
            <a:r>
              <a:rPr lang="en-US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bullying</a:t>
            </a:r>
            <a:br>
              <a:rPr lang="en-US" dirty="0" smtClean="0">
                <a:solidFill>
                  <a:srgbClr val="333333"/>
                </a:solidFill>
                <a:latin typeface="Arial" charset="0"/>
                <a:cs typeface="Arial" charset="0"/>
              </a:rPr>
            </a:br>
            <a: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στην Αγγλία.</a:t>
            </a:r>
            <a:r>
              <a:rPr lang="en-GB" dirty="0">
                <a:solidFill>
                  <a:srgbClr val="333333"/>
                </a:solidFill>
                <a:latin typeface="Arial" charset="0"/>
                <a:cs typeface="Arial" charset="0"/>
              </a:rPr>
              <a:t/>
            </a:r>
            <a:br>
              <a:rPr lang="en-GB" dirty="0">
                <a:solidFill>
                  <a:srgbClr val="333333"/>
                </a:solidFill>
                <a:latin typeface="Arial" charset="0"/>
                <a:cs typeface="Arial" charset="0"/>
              </a:rPr>
            </a:br>
            <a:endParaRPr lang="en-GB" dirty="0">
              <a:solidFill>
                <a:srgbClr val="333333"/>
              </a:solidFill>
              <a:latin typeface="Arial" charset="0"/>
              <a:cs typeface="Arial" charset="0"/>
            </a:endParaRPr>
          </a:p>
        </p:txBody>
      </p:sp>
      <p:pic>
        <p:nvPicPr>
          <p:cNvPr id="3076" name="Picture 4" descr="boy_sa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9000" y="4495800"/>
            <a:ext cx="2286000" cy="1600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Ενας στους πέντε μαθητές γυμνασίου έχει πέσει θύμα</a:t>
            </a:r>
            <a:b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</a:br>
            <a:r>
              <a:rPr lang="el-GR" b="1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Σχολικού Εκφοβισμού</a:t>
            </a:r>
            <a:br>
              <a:rPr lang="el-GR" b="1" dirty="0" smtClean="0">
                <a:solidFill>
                  <a:srgbClr val="333333"/>
                </a:solidFill>
                <a:latin typeface="Arial" charset="0"/>
                <a:cs typeface="Arial" charset="0"/>
              </a:rPr>
            </a:br>
            <a:r>
              <a:rPr lang="el-GR" b="1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(</a:t>
            </a:r>
            <a:r>
              <a:rPr lang="en-US" b="1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bullying</a:t>
            </a:r>
            <a:r>
              <a:rPr lang="en-US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)</a:t>
            </a:r>
            <a:br>
              <a:rPr lang="en-US" dirty="0" smtClean="0">
                <a:solidFill>
                  <a:srgbClr val="333333"/>
                </a:solidFill>
                <a:latin typeface="Arial" charset="0"/>
                <a:cs typeface="Arial" charset="0"/>
              </a:rPr>
            </a:br>
            <a:r>
              <a:rPr lang="en-GB" dirty="0">
                <a:solidFill>
                  <a:srgbClr val="333333"/>
                </a:solidFill>
                <a:latin typeface="Arial" charset="0"/>
                <a:cs typeface="Arial" charset="0"/>
              </a:rPr>
              <a:t/>
            </a:r>
            <a:br>
              <a:rPr lang="en-GB" dirty="0">
                <a:solidFill>
                  <a:srgbClr val="333333"/>
                </a:solidFill>
                <a:latin typeface="Arial" charset="0"/>
                <a:cs typeface="Arial" charset="0"/>
              </a:rPr>
            </a:br>
            <a:endParaRPr lang="en-GB" dirty="0">
              <a:solidFill>
                <a:srgbClr val="333333"/>
              </a:solidFill>
              <a:latin typeface="Arial" charset="0"/>
              <a:cs typeface="Arial" charset="0"/>
            </a:endParaRPr>
          </a:p>
        </p:txBody>
      </p:sp>
      <p:pic>
        <p:nvPicPr>
          <p:cNvPr id="4101" name="Picture 5" descr="bullyi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3657600"/>
            <a:ext cx="1806575" cy="27781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Το </a:t>
            </a:r>
            <a:r>
              <a:rPr lang="en-US" b="1" i="1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b</a:t>
            </a:r>
            <a:r>
              <a:rPr lang="en-GB" b="1" i="1" dirty="0" err="1" smtClean="0">
                <a:solidFill>
                  <a:srgbClr val="333333"/>
                </a:solidFill>
                <a:latin typeface="Arial" charset="0"/>
                <a:cs typeface="Arial" charset="0"/>
              </a:rPr>
              <a:t>ullying</a:t>
            </a:r>
            <a:r>
              <a:rPr lang="en-GB" b="1" i="1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 </a:t>
            </a:r>
            <a: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μπορεί να συμβεί</a:t>
            </a:r>
            <a:b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</a:br>
            <a: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οπουδήποτε.</a:t>
            </a:r>
            <a:b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</a:br>
            <a: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Ενας στους τέσσερις ανθρώπους έχει πέσει θύμα</a:t>
            </a:r>
            <a:b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</a:br>
            <a:r>
              <a:rPr lang="en-US" b="1" i="1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bullying</a:t>
            </a:r>
            <a:r>
              <a:rPr lang="en-US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 </a:t>
            </a:r>
            <a: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στην εργασία του.</a:t>
            </a:r>
            <a:r>
              <a:rPr lang="en-GB" dirty="0">
                <a:solidFill>
                  <a:srgbClr val="333333"/>
                </a:solidFill>
                <a:latin typeface="Arial" charset="0"/>
                <a:cs typeface="Arial" charset="0"/>
              </a:rPr>
              <a:t/>
            </a:r>
            <a:br>
              <a:rPr lang="en-GB" dirty="0">
                <a:solidFill>
                  <a:srgbClr val="333333"/>
                </a:solidFill>
                <a:latin typeface="Arial" charset="0"/>
                <a:cs typeface="Arial" charset="0"/>
              </a:rPr>
            </a:br>
            <a:endParaRPr lang="en-GB" dirty="0">
              <a:solidFill>
                <a:srgbClr val="333333"/>
              </a:solidFill>
              <a:latin typeface="Arial" charset="0"/>
              <a:cs typeface="Arial" charset="0"/>
            </a:endParaRPr>
          </a:p>
        </p:txBody>
      </p:sp>
      <p:grpSp>
        <p:nvGrpSpPr>
          <p:cNvPr id="5129" name="Group 9"/>
          <p:cNvGrpSpPr>
            <a:grpSpLocks/>
          </p:cNvGrpSpPr>
          <p:nvPr/>
        </p:nvGrpSpPr>
        <p:grpSpPr bwMode="auto">
          <a:xfrm>
            <a:off x="1835150" y="2378075"/>
            <a:ext cx="5475288" cy="2057400"/>
            <a:chOff x="0" y="0"/>
            <a:chExt cx="3449" cy="1296"/>
          </a:xfrm>
        </p:grpSpPr>
        <p:sp>
          <p:nvSpPr>
            <p:cNvPr id="5124" name="Rectangle 4"/>
            <p:cNvSpPr>
              <a:spLocks noChangeArrowheads="1"/>
            </p:cNvSpPr>
            <p:nvPr/>
          </p:nvSpPr>
          <p:spPr bwMode="auto">
            <a:xfrm>
              <a:off x="0" y="0"/>
              <a:ext cx="3449" cy="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l-GR"/>
            </a:p>
          </p:txBody>
        </p:sp>
        <p:grpSp>
          <p:nvGrpSpPr>
            <p:cNvPr id="5128" name="Group 8"/>
            <p:cNvGrpSpPr>
              <a:grpSpLocks/>
            </p:cNvGrpSpPr>
            <p:nvPr/>
          </p:nvGrpSpPr>
          <p:grpSpPr bwMode="auto">
            <a:xfrm>
              <a:off x="0" y="0"/>
              <a:ext cx="2376" cy="1296"/>
              <a:chOff x="0" y="0"/>
              <a:chExt cx="2376" cy="1296"/>
            </a:xfrm>
          </p:grpSpPr>
          <p:sp>
            <p:nvSpPr>
              <p:cNvPr id="5125" name="Rectangle 5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376" cy="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>
                <a:spAutoFit/>
              </a:bodyPr>
              <a:lstStyle/>
              <a:p>
                <a:endParaRPr lang="el-GR"/>
              </a:p>
            </p:txBody>
          </p:sp>
          <p:sp>
            <p:nvSpPr>
              <p:cNvPr id="5126" name="Rectangle 6"/>
              <p:cNvSpPr>
                <a:spLocks noChangeArrowheads="1"/>
              </p:cNvSpPr>
              <p:nvPr/>
            </p:nvSpPr>
            <p:spPr bwMode="auto">
              <a:xfrm>
                <a:off x="0" y="0"/>
                <a:ext cx="2376" cy="129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ffectLst/>
            </p:spPr>
            <p:txBody>
              <a:bodyPr/>
              <a:lstStyle/>
              <a:p>
                <a:r>
                  <a:rPr lang="en-GB"/>
                  <a:t>  </a:t>
                </a:r>
                <a:r>
                  <a:rPr lang="en-GB" sz="12900"/>
                  <a:t> </a:t>
                </a:r>
                <a:r>
                  <a:rPr lang="en-GB"/>
                  <a:t>                     </a:t>
                </a:r>
              </a:p>
            </p:txBody>
          </p:sp>
        </p:grpSp>
      </p:grpSp>
      <p:pic>
        <p:nvPicPr>
          <p:cNvPr id="5127" name="Picture 7" descr="Bullying in the playground 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437112"/>
            <a:ext cx="1342256" cy="161070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>
            <a:hlinkClick r:id="" action="ppaction://media"/>
          </p:cNvPr>
          <p:cNvPicPr>
            <a:picLocks noRot="1" noChangeAspect="1" noChangeArrowheads="1"/>
          </p:cNvPicPr>
          <p:nvPr>
            <a:wavAudioFile r:embed="rId1" name="millionaire opening2.wav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3276600"/>
            <a:ext cx="304800" cy="304800"/>
          </a:xfrm>
          <a:prstGeom prst="rect">
            <a:avLst/>
          </a:prstGeom>
          <a:noFill/>
        </p:spPr>
      </p:pic>
      <p:pic>
        <p:nvPicPr>
          <p:cNvPr id="20483" name="Picture 3" descr="millionaire money list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21238" y="304800"/>
            <a:ext cx="4056062" cy="617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484" name="Picture 4" descr="millionaire logo small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1981200"/>
            <a:ext cx="3429000" cy="2898775"/>
          </a:xfrm>
          <a:prstGeom prst="rect">
            <a:avLst/>
          </a:prstGeom>
          <a:noFill/>
        </p:spPr>
      </p:pic>
      <p:sp>
        <p:nvSpPr>
          <p:cNvPr id="20485" name="Oval 5">
            <a:hlinkClick r:id="rId6" action="ppaction://hlinksldjump"/>
          </p:cNvPr>
          <p:cNvSpPr>
            <a:spLocks noChangeArrowheads="1"/>
          </p:cNvSpPr>
          <p:nvPr/>
        </p:nvSpPr>
        <p:spPr bwMode="auto">
          <a:xfrm>
            <a:off x="4800600" y="2133600"/>
            <a:ext cx="228600" cy="228600"/>
          </a:xfrm>
          <a:prstGeom prst="ellipse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86" name="Oval 6">
            <a:hlinkClick r:id="rId7" action="ppaction://hlinksldjump"/>
          </p:cNvPr>
          <p:cNvSpPr>
            <a:spLocks noChangeArrowheads="1"/>
          </p:cNvSpPr>
          <p:nvPr/>
        </p:nvSpPr>
        <p:spPr bwMode="auto">
          <a:xfrm>
            <a:off x="4800600" y="1752600"/>
            <a:ext cx="228600" cy="228600"/>
          </a:xfrm>
          <a:prstGeom prst="ellipse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87" name="Oval 7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800600" y="2514600"/>
            <a:ext cx="228600" cy="228600"/>
          </a:xfrm>
          <a:prstGeom prst="ellipse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88" name="Oval 8">
            <a:hlinkClick r:id="rId9" action="ppaction://hlinksldjump"/>
          </p:cNvPr>
          <p:cNvSpPr>
            <a:spLocks noChangeArrowheads="1"/>
          </p:cNvSpPr>
          <p:nvPr/>
        </p:nvSpPr>
        <p:spPr bwMode="auto">
          <a:xfrm>
            <a:off x="4800600" y="2895600"/>
            <a:ext cx="228600" cy="228600"/>
          </a:xfrm>
          <a:prstGeom prst="ellipse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89" name="Oval 9">
            <a:hlinkClick r:id="rId10" action="ppaction://hlinksldjump"/>
          </p:cNvPr>
          <p:cNvSpPr>
            <a:spLocks noChangeArrowheads="1"/>
          </p:cNvSpPr>
          <p:nvPr/>
        </p:nvSpPr>
        <p:spPr bwMode="auto">
          <a:xfrm>
            <a:off x="4800600" y="4495800"/>
            <a:ext cx="228600" cy="228600"/>
          </a:xfrm>
          <a:prstGeom prst="ellipse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90" name="Oval 10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800600" y="4114800"/>
            <a:ext cx="228600" cy="228600"/>
          </a:xfrm>
          <a:prstGeom prst="ellipse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91" name="Oval 11">
            <a:hlinkClick r:id="rId12" action="ppaction://hlinksldjump"/>
          </p:cNvPr>
          <p:cNvSpPr>
            <a:spLocks noChangeArrowheads="1"/>
          </p:cNvSpPr>
          <p:nvPr/>
        </p:nvSpPr>
        <p:spPr bwMode="auto">
          <a:xfrm>
            <a:off x="4800600" y="3733800"/>
            <a:ext cx="228600" cy="228600"/>
          </a:xfrm>
          <a:prstGeom prst="ellipse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92" name="Oval 12">
            <a:hlinkClick r:id="rId13" action="ppaction://hlinksldjump"/>
          </p:cNvPr>
          <p:cNvSpPr>
            <a:spLocks noChangeArrowheads="1"/>
          </p:cNvSpPr>
          <p:nvPr/>
        </p:nvSpPr>
        <p:spPr bwMode="auto">
          <a:xfrm>
            <a:off x="4800600" y="3276600"/>
            <a:ext cx="228600" cy="228600"/>
          </a:xfrm>
          <a:prstGeom prst="ellipse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93" name="Oval 13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4800600" y="1295400"/>
            <a:ext cx="228600" cy="228600"/>
          </a:xfrm>
          <a:prstGeom prst="ellipse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94" name="Oval 14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4800600" y="914400"/>
            <a:ext cx="228600" cy="228600"/>
          </a:xfrm>
          <a:prstGeom prst="ellipse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95" name="Oval 15">
            <a:hlinkClick r:id="rId15" action="ppaction://hlinksldjump"/>
          </p:cNvPr>
          <p:cNvSpPr>
            <a:spLocks noChangeArrowheads="1"/>
          </p:cNvSpPr>
          <p:nvPr/>
        </p:nvSpPr>
        <p:spPr bwMode="auto">
          <a:xfrm>
            <a:off x="4800600" y="5257800"/>
            <a:ext cx="228600" cy="228600"/>
          </a:xfrm>
          <a:prstGeom prst="ellipse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96" name="Oval 16">
            <a:hlinkClick r:id="rId16" action="ppaction://hlinksldjump"/>
          </p:cNvPr>
          <p:cNvSpPr>
            <a:spLocks noChangeArrowheads="1"/>
          </p:cNvSpPr>
          <p:nvPr/>
        </p:nvSpPr>
        <p:spPr bwMode="auto">
          <a:xfrm>
            <a:off x="4800600" y="5638800"/>
            <a:ext cx="228600" cy="228600"/>
          </a:xfrm>
          <a:prstGeom prst="ellipse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97" name="Oval 17">
            <a:hlinkClick r:id="rId17" action="ppaction://hlinksldjump"/>
          </p:cNvPr>
          <p:cNvSpPr>
            <a:spLocks noChangeArrowheads="1"/>
          </p:cNvSpPr>
          <p:nvPr/>
        </p:nvSpPr>
        <p:spPr bwMode="auto">
          <a:xfrm>
            <a:off x="4800600" y="4876800"/>
            <a:ext cx="228600" cy="228600"/>
          </a:xfrm>
          <a:prstGeom prst="ellipse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98" name="Oval 18">
            <a:hlinkClick r:id="rId8" action="ppaction://hlinksldjump"/>
          </p:cNvPr>
          <p:cNvSpPr>
            <a:spLocks noChangeArrowheads="1"/>
          </p:cNvSpPr>
          <p:nvPr/>
        </p:nvSpPr>
        <p:spPr bwMode="auto">
          <a:xfrm>
            <a:off x="4800600" y="6096000"/>
            <a:ext cx="228600" cy="228600"/>
          </a:xfrm>
          <a:prstGeom prst="ellipse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499" name="Oval 19">
            <a:hlinkClick r:id="rId14" action="ppaction://hlinksldjump"/>
          </p:cNvPr>
          <p:cNvSpPr>
            <a:spLocks noChangeArrowheads="1"/>
          </p:cNvSpPr>
          <p:nvPr/>
        </p:nvSpPr>
        <p:spPr bwMode="auto">
          <a:xfrm>
            <a:off x="4800600" y="533400"/>
            <a:ext cx="228600" cy="228600"/>
          </a:xfrm>
          <a:prstGeom prst="ellipse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0500" name="Text Box 20"/>
          <p:cNvSpPr txBox="1">
            <a:spLocks noChangeArrowheads="1"/>
          </p:cNvSpPr>
          <p:nvPr/>
        </p:nvSpPr>
        <p:spPr bwMode="auto">
          <a:xfrm>
            <a:off x="1143000" y="620713"/>
            <a:ext cx="2617788" cy="10064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sz="3000" b="1">
                <a:solidFill>
                  <a:schemeClr val="bg1"/>
                </a:solidFill>
              </a:rPr>
              <a:t>St Joan of Arc </a:t>
            </a:r>
          </a:p>
          <a:p>
            <a:pPr algn="ctr" eaLnBrk="0" hangingPunct="0"/>
            <a:r>
              <a:rPr lang="en-US" sz="3000" b="1">
                <a:solidFill>
                  <a:schemeClr val="bg1"/>
                </a:solidFill>
              </a:rPr>
              <a:t>School</a:t>
            </a:r>
          </a:p>
        </p:txBody>
      </p:sp>
      <p:sp>
        <p:nvSpPr>
          <p:cNvPr id="20501" name="Text Box 21"/>
          <p:cNvSpPr txBox="1">
            <a:spLocks noChangeArrowheads="1"/>
          </p:cNvSpPr>
          <p:nvPr/>
        </p:nvSpPr>
        <p:spPr bwMode="auto">
          <a:xfrm>
            <a:off x="1520825" y="5029200"/>
            <a:ext cx="1655763" cy="10064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endParaRPr lang="en-US" sz="3000" b="1">
              <a:solidFill>
                <a:schemeClr val="bg1"/>
              </a:solidFill>
            </a:endParaRPr>
          </a:p>
          <a:p>
            <a:pPr algn="ctr" eaLnBrk="0" hangingPunct="0"/>
            <a:r>
              <a:rPr lang="en-US" sz="3000" b="1">
                <a:solidFill>
                  <a:schemeClr val="bg1"/>
                </a:solidFill>
              </a:rPr>
              <a:t>Bullying </a:t>
            </a:r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0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50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0C0C0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000"/>
                            </p:stCondLst>
                            <p:childTnLst>
                              <p:par>
                                <p:cTn id="15" presetID="1" presetClass="mediacall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" dur="18408" fill="hold"/>
                                        <p:tgtEl>
                                          <p:spTgt spid="2048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0482"/>
                </p:tgtEl>
              </p:cMediaNode>
            </p:audio>
          </p:childTnLst>
        </p:cTn>
      </p:par>
    </p:tnLst>
    <p:bldLst>
      <p:bldP spid="20500" grpId="0" autoUpdateAnimBg="0"/>
      <p:bldP spid="20501" grpId="0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Το </a:t>
            </a:r>
            <a:r>
              <a:rPr lang="en-GB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Bullying </a:t>
            </a:r>
            <a: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μπορεί να σε κάνει να νιώσεις </a:t>
            </a:r>
            <a: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θλιμμένος</a:t>
            </a:r>
            <a:r>
              <a:rPr lang="en-GB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, </a:t>
            </a:r>
            <a: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ντροπαλός</a:t>
            </a:r>
            <a:r>
              <a:rPr lang="en-GB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, </a:t>
            </a:r>
            <a: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απομονωμένος</a:t>
            </a:r>
            <a:r>
              <a:rPr lang="en-GB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, </a:t>
            </a:r>
            <a: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ανασφαλής και συχνά να έχεις τάσεις</a:t>
            </a:r>
            <a:b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</a:br>
            <a: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αυτοκτονίας.</a:t>
            </a:r>
            <a:r>
              <a:rPr lang="en-GB" dirty="0">
                <a:solidFill>
                  <a:srgbClr val="333333"/>
                </a:solidFill>
                <a:latin typeface="Arial" charset="0"/>
                <a:cs typeface="Arial" charset="0"/>
              </a:rPr>
              <a:t/>
            </a:r>
            <a:br>
              <a:rPr lang="en-GB" dirty="0">
                <a:solidFill>
                  <a:srgbClr val="333333"/>
                </a:solidFill>
                <a:latin typeface="Arial" charset="0"/>
                <a:cs typeface="Arial" charset="0"/>
              </a:rPr>
            </a:br>
            <a:endParaRPr lang="en-GB" dirty="0">
              <a:solidFill>
                <a:srgbClr val="333333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1556792"/>
            <a:ext cx="7772400" cy="1143000"/>
          </a:xfrm>
        </p:spPr>
        <p:txBody>
          <a:bodyPr/>
          <a:lstStyle/>
          <a:p>
            <a: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Τα περισσότερα παιδιά που ασκούν ενδοσχολική βία, είχαν πέσει θύματα τα ίδια στο παρελθόν.</a:t>
            </a:r>
            <a:r>
              <a:rPr lang="en-GB" dirty="0">
                <a:solidFill>
                  <a:srgbClr val="333333"/>
                </a:solidFill>
                <a:latin typeface="Arial" charset="0"/>
                <a:cs typeface="Arial" charset="0"/>
              </a:rPr>
              <a:t/>
            </a:r>
            <a:br>
              <a:rPr lang="en-GB" dirty="0">
                <a:solidFill>
                  <a:srgbClr val="333333"/>
                </a:solidFill>
                <a:latin typeface="Arial" charset="0"/>
                <a:cs typeface="Arial" charset="0"/>
              </a:rPr>
            </a:br>
            <a:endParaRPr lang="en-GB" dirty="0">
              <a:solidFill>
                <a:srgbClr val="333333"/>
              </a:solidFill>
              <a:latin typeface="Arial" charset="0"/>
              <a:cs typeface="Arial" charset="0"/>
            </a:endParaRPr>
          </a:p>
        </p:txBody>
      </p:sp>
      <p:grpSp>
        <p:nvGrpSpPr>
          <p:cNvPr id="7175" name="Group 7"/>
          <p:cNvGrpSpPr>
            <a:grpSpLocks/>
          </p:cNvGrpSpPr>
          <p:nvPr/>
        </p:nvGrpSpPr>
        <p:grpSpPr bwMode="auto">
          <a:xfrm>
            <a:off x="0" y="2301875"/>
            <a:ext cx="9144000" cy="2255838"/>
            <a:chOff x="0" y="22"/>
            <a:chExt cx="5760" cy="1421"/>
          </a:xfrm>
        </p:grpSpPr>
        <p:sp>
          <p:nvSpPr>
            <p:cNvPr id="7172" name="Rectangle 4"/>
            <p:cNvSpPr>
              <a:spLocks noChangeArrowheads="1"/>
            </p:cNvSpPr>
            <p:nvPr/>
          </p:nvSpPr>
          <p:spPr bwMode="auto">
            <a:xfrm>
              <a:off x="0" y="22"/>
              <a:ext cx="5760" cy="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l-GR"/>
            </a:p>
          </p:txBody>
        </p:sp>
        <p:sp>
          <p:nvSpPr>
            <p:cNvPr id="7173" name="Rectangle 5"/>
            <p:cNvSpPr>
              <a:spLocks noChangeArrowheads="1"/>
            </p:cNvSpPr>
            <p:nvPr/>
          </p:nvSpPr>
          <p:spPr bwMode="auto">
            <a:xfrm>
              <a:off x="0" y="22"/>
              <a:ext cx="5760" cy="1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algn="ctr"/>
              <a:r>
                <a:rPr lang="en-GB" sz="1000">
                  <a:latin typeface="Verdana" pitchFamily="34" charset="0"/>
                </a:rPr>
                <a:t>  </a:t>
              </a:r>
              <a:r>
                <a:rPr lang="en-GB" sz="13200">
                  <a:latin typeface="Verdana" pitchFamily="34" charset="0"/>
                </a:rPr>
                <a:t> </a:t>
              </a:r>
              <a:r>
                <a:rPr lang="en-GB" sz="1000">
                  <a:latin typeface="Verdana" pitchFamily="34" charset="0"/>
                </a:rPr>
                <a:t>                                     </a:t>
              </a:r>
              <a:endParaRPr lang="en-GB" sz="1400"/>
            </a:p>
            <a:p>
              <a:pPr algn="ctr" eaLnBrk="0" hangingPunct="0"/>
              <a:endParaRPr lang="en-GB" sz="1000">
                <a:latin typeface="Verdana" pitchFamily="34" charset="0"/>
              </a:endParaRPr>
            </a:p>
          </p:txBody>
        </p:sp>
      </p:grpSp>
      <p:pic>
        <p:nvPicPr>
          <p:cNvPr id="7174" name="Picture 6" descr="phse_bullying_thum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00400" y="3429000"/>
            <a:ext cx="22352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Στις περισσότερες περιπτώσεις τα αποτελέσματα</a:t>
            </a:r>
            <a:b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</a:br>
            <a: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του </a:t>
            </a:r>
            <a:r>
              <a:rPr lang="en-US" b="1" i="1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bullying</a:t>
            </a:r>
            <a:r>
              <a:rPr lang="en-US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 </a:t>
            </a:r>
            <a: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δεν φαίνονται με την πρώτη ματιά.</a:t>
            </a:r>
            <a:b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</a:br>
            <a: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Αυτό δε σημαίνει οτι είναι λιγότερο οδυνηρά.</a:t>
            </a:r>
            <a:r>
              <a:rPr lang="en-GB" dirty="0">
                <a:solidFill>
                  <a:srgbClr val="333333"/>
                </a:solidFill>
                <a:latin typeface="Arial" charset="0"/>
                <a:cs typeface="Arial" charset="0"/>
              </a:rPr>
              <a:t/>
            </a:r>
            <a:br>
              <a:rPr lang="en-GB" dirty="0">
                <a:solidFill>
                  <a:srgbClr val="333333"/>
                </a:solidFill>
                <a:latin typeface="Arial" charset="0"/>
                <a:cs typeface="Arial" charset="0"/>
              </a:rPr>
            </a:br>
            <a:endParaRPr lang="en-GB" dirty="0">
              <a:solidFill>
                <a:srgbClr val="333333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GB" dirty="0">
                <a:solidFill>
                  <a:srgbClr val="333333"/>
                </a:solidFill>
                <a:latin typeface="Arial" charset="0"/>
                <a:cs typeface="Arial" charset="0"/>
              </a:rPr>
              <a:t>20,000 </a:t>
            </a:r>
            <a: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νέοι άνθρωποι βοηθήθηκαν,τον περασμένο χρόνο,όταν μίλησαν για το πρόβλημά τους εναντίον του </a:t>
            </a:r>
            <a:r>
              <a:rPr lang="en-GB" b="1" i="1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bullying</a:t>
            </a:r>
            <a:r>
              <a:rPr lang="el-GR" b="1" i="1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.</a:t>
            </a:r>
            <a:r>
              <a:rPr lang="en-GB" dirty="0">
                <a:solidFill>
                  <a:srgbClr val="333333"/>
                </a:solidFill>
                <a:latin typeface="Arial" charset="0"/>
                <a:cs typeface="Arial" charset="0"/>
              </a:rPr>
              <a:t/>
            </a:r>
            <a:br>
              <a:rPr lang="en-GB" dirty="0">
                <a:solidFill>
                  <a:srgbClr val="333333"/>
                </a:solidFill>
                <a:latin typeface="Arial" charset="0"/>
                <a:cs typeface="Arial" charset="0"/>
              </a:rPr>
            </a:br>
            <a:endParaRPr lang="en-GB" dirty="0">
              <a:solidFill>
                <a:srgbClr val="333333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l-GR" dirty="0" smtClean="0"/>
              <a:t>Κάποια διάσημα πρόσωπα που έπεσαν θύματα </a:t>
            </a:r>
            <a:r>
              <a:rPr lang="en-US" dirty="0" smtClean="0"/>
              <a:t>bullyin</a:t>
            </a:r>
            <a:r>
              <a:rPr lang="en-US" dirty="0" smtClean="0"/>
              <a:t>g :</a:t>
            </a:r>
            <a:endParaRPr lang="en-GB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i="1" dirty="0">
                <a:latin typeface="Verdana" pitchFamily="34" charset="0"/>
                <a:cs typeface="Arial" charset="0"/>
              </a:rPr>
              <a:t>Kate </a:t>
            </a:r>
            <a:r>
              <a:rPr lang="en-GB" i="1" dirty="0" err="1">
                <a:latin typeface="Verdana" pitchFamily="34" charset="0"/>
                <a:cs typeface="Arial" charset="0"/>
              </a:rPr>
              <a:t>Winslet</a:t>
            </a:r>
            <a:r>
              <a:rPr lang="en-GB" i="1" dirty="0">
                <a:latin typeface="Verdana" pitchFamily="34" charset="0"/>
                <a:cs typeface="Arial" charset="0"/>
              </a:rPr>
              <a:t>, </a:t>
            </a:r>
            <a:r>
              <a:rPr lang="en-GB" i="1" dirty="0" err="1">
                <a:latin typeface="Verdana" pitchFamily="34" charset="0"/>
                <a:cs typeface="Arial" charset="0"/>
              </a:rPr>
              <a:t>Orlando</a:t>
            </a:r>
            <a:r>
              <a:rPr lang="en-GB" i="1" dirty="0">
                <a:latin typeface="Verdana" pitchFamily="34" charset="0"/>
                <a:cs typeface="Arial" charset="0"/>
              </a:rPr>
              <a:t> Bloom, Eminem, Tom Cruise and Sarah-Michelle Gellar. 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81000"/>
            <a:ext cx="7772400" cy="1143000"/>
          </a:xfrm>
        </p:spPr>
        <p:txBody>
          <a:bodyPr/>
          <a:lstStyle/>
          <a:p>
            <a:r>
              <a:rPr lang="el-GR" dirty="0" smtClean="0"/>
              <a:t>Τι είναι ο σχολικός εκφοβισμός</a:t>
            </a:r>
            <a:br>
              <a:rPr lang="el-GR" dirty="0" smtClean="0"/>
            </a:br>
            <a:r>
              <a:rPr lang="el-GR" dirty="0" smtClean="0"/>
              <a:t>(</a:t>
            </a:r>
            <a:r>
              <a:rPr lang="en-GB" dirty="0" smtClean="0"/>
              <a:t>Bullying</a:t>
            </a:r>
            <a:r>
              <a:rPr lang="el-GR" dirty="0" smtClean="0"/>
              <a:t>);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286000"/>
            <a:ext cx="6400800" cy="1752600"/>
          </a:xfrm>
        </p:spPr>
        <p:txBody>
          <a:bodyPr/>
          <a:lstStyle/>
          <a:p>
            <a:r>
              <a:rPr lang="en-GB" i="1" dirty="0">
                <a:solidFill>
                  <a:srgbClr val="FFFFFF"/>
                </a:solidFill>
                <a:latin typeface="Verdana" pitchFamily="34" charset="0"/>
                <a:cs typeface="Arial" charset="0"/>
              </a:rPr>
              <a:t> </a:t>
            </a:r>
            <a:r>
              <a:rPr lang="el-GR" b="1" i="1" dirty="0" smtClean="0">
                <a:solidFill>
                  <a:srgbClr val="FFFFFF"/>
                </a:solidFill>
                <a:latin typeface="Verdana" pitchFamily="34" charset="0"/>
                <a:cs typeface="Arial" charset="0"/>
              </a:rPr>
              <a:t>Το λεκτικό</a:t>
            </a:r>
            <a:r>
              <a:rPr lang="en-GB" b="1" i="1" dirty="0" smtClean="0">
                <a:solidFill>
                  <a:srgbClr val="FFFFFF"/>
                </a:solidFill>
                <a:latin typeface="Verdana" pitchFamily="34" charset="0"/>
                <a:cs typeface="Arial" charset="0"/>
              </a:rPr>
              <a:t> </a:t>
            </a:r>
            <a:r>
              <a:rPr lang="en-GB" b="1" i="1" dirty="0">
                <a:solidFill>
                  <a:srgbClr val="FFFFFF"/>
                </a:solidFill>
                <a:latin typeface="Verdana" pitchFamily="34" charset="0"/>
                <a:cs typeface="Arial" charset="0"/>
              </a:rPr>
              <a:t>bullying</a:t>
            </a:r>
            <a:r>
              <a:rPr lang="en-GB" i="1" dirty="0">
                <a:solidFill>
                  <a:srgbClr val="FFFFFF"/>
                </a:solidFill>
                <a:latin typeface="Verdana" pitchFamily="34" charset="0"/>
                <a:cs typeface="Arial" charset="0"/>
              </a:rPr>
              <a:t>, </a:t>
            </a:r>
            <a:r>
              <a:rPr lang="el-GR" i="1" dirty="0" smtClean="0">
                <a:solidFill>
                  <a:srgbClr val="FFFFFF"/>
                </a:solidFill>
                <a:latin typeface="Verdana" pitchFamily="34" charset="0"/>
                <a:cs typeface="Arial" charset="0"/>
              </a:rPr>
              <a:t>περιλαμβάνει</a:t>
            </a:r>
            <a:r>
              <a:rPr lang="en-GB" i="1" dirty="0" smtClean="0">
                <a:solidFill>
                  <a:srgbClr val="FFFFFF"/>
                </a:solidFill>
                <a:latin typeface="Verdana" pitchFamily="34" charset="0"/>
                <a:cs typeface="Arial" charset="0"/>
              </a:rPr>
              <a:t>:</a:t>
            </a:r>
            <a:endParaRPr lang="en-GB" i="1" dirty="0">
              <a:solidFill>
                <a:srgbClr val="FFFFFF"/>
              </a:solidFill>
              <a:latin typeface="Verdana" pitchFamily="34" charset="0"/>
              <a:cs typeface="Arial" charset="0"/>
            </a:endParaRPr>
          </a:p>
          <a:p>
            <a:pPr lvl="1" algn="l">
              <a:buFontTx/>
              <a:buChar char="•"/>
            </a:pPr>
            <a: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Πείραγμα</a:t>
            </a:r>
            <a:r>
              <a:rPr lang="en-GB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 </a:t>
            </a:r>
            <a:endParaRPr lang="en-GB" dirty="0">
              <a:solidFill>
                <a:srgbClr val="333333"/>
              </a:solidFill>
              <a:latin typeface="Arial" charset="0"/>
              <a:cs typeface="Arial" charset="0"/>
            </a:endParaRPr>
          </a:p>
          <a:p>
            <a:pPr lvl="1" algn="l">
              <a:buFontTx/>
              <a:buChar char="•"/>
            </a:pPr>
            <a: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Σαρκασμό-ειρωνεία</a:t>
            </a:r>
            <a:r>
              <a:rPr lang="en-GB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 </a:t>
            </a:r>
            <a:endParaRPr lang="en-GB" dirty="0">
              <a:solidFill>
                <a:srgbClr val="333333"/>
              </a:solidFill>
              <a:latin typeface="Arial" charset="0"/>
              <a:cs typeface="Arial" charset="0"/>
            </a:endParaRPr>
          </a:p>
          <a:p>
            <a:pPr lvl="1" algn="l">
              <a:buFontTx/>
              <a:buChar char="•"/>
            </a:pPr>
            <a: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Κοροϊδευτικά ονόματα</a:t>
            </a:r>
            <a:endParaRPr lang="en-GB" dirty="0">
              <a:solidFill>
                <a:srgbClr val="333333"/>
              </a:solidFill>
              <a:latin typeface="Arial" charset="0"/>
              <a:cs typeface="Arial" charset="0"/>
            </a:endParaRPr>
          </a:p>
          <a:p>
            <a:pPr lvl="1" algn="l">
              <a:buFontTx/>
              <a:buChar char="•"/>
            </a:pPr>
            <a: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Συνεχή αγνόηση κάποιου-ας</a:t>
            </a:r>
            <a:endParaRPr lang="en-GB" dirty="0">
              <a:solidFill>
                <a:srgbClr val="333333"/>
              </a:solidFill>
              <a:latin typeface="Arial" charset="0"/>
              <a:cs typeface="Arial" charset="0"/>
            </a:endParaRPr>
          </a:p>
          <a:p>
            <a:pPr lvl="1" algn="l">
              <a:buFontTx/>
              <a:buChar char="•"/>
            </a:pPr>
            <a:r>
              <a:rPr lang="el-GR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ρατσισμό</a:t>
            </a:r>
            <a:endParaRPr lang="en-GB" dirty="0">
              <a:solidFill>
                <a:srgbClr val="333333"/>
              </a:solidFill>
              <a:latin typeface="Arial" charset="0"/>
              <a:cs typeface="Arial" charset="0"/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124200"/>
            <a:ext cx="7086600" cy="762000"/>
          </a:xfrm>
        </p:spPr>
        <p:txBody>
          <a:bodyPr/>
          <a:lstStyle/>
          <a:p>
            <a:r>
              <a:rPr lang="en-GB" i="1" dirty="0">
                <a:solidFill>
                  <a:srgbClr val="FFFFFF"/>
                </a:solidFill>
                <a:latin typeface="Verdana" pitchFamily="34" charset="0"/>
                <a:cs typeface="Arial" charset="0"/>
              </a:rPr>
              <a:t> </a:t>
            </a:r>
            <a:r>
              <a:rPr lang="el-GR" sz="3600" b="1" i="1" dirty="0" smtClean="0">
                <a:solidFill>
                  <a:srgbClr val="FFFFFF"/>
                </a:solidFill>
                <a:latin typeface="Verdana" pitchFamily="34" charset="0"/>
                <a:cs typeface="Arial" charset="0"/>
              </a:rPr>
              <a:t>Το φυσικό-σωματικό</a:t>
            </a:r>
            <a:r>
              <a:rPr lang="en-GB" sz="3600" b="1" i="1" dirty="0" smtClean="0">
                <a:solidFill>
                  <a:srgbClr val="FFFFFF"/>
                </a:solidFill>
                <a:latin typeface="Verdana" pitchFamily="34" charset="0"/>
                <a:cs typeface="Arial" charset="0"/>
              </a:rPr>
              <a:t> </a:t>
            </a:r>
            <a:r>
              <a:rPr lang="en-GB" sz="3600" b="1" i="1" dirty="0">
                <a:solidFill>
                  <a:srgbClr val="FFFFFF"/>
                </a:solidFill>
                <a:latin typeface="Verdana" pitchFamily="34" charset="0"/>
                <a:cs typeface="Arial" charset="0"/>
              </a:rPr>
              <a:t>bullying</a:t>
            </a:r>
            <a:r>
              <a:rPr lang="en-GB" sz="3600" i="1" dirty="0">
                <a:solidFill>
                  <a:srgbClr val="FFFFFF"/>
                </a:solidFill>
                <a:latin typeface="Verdana" pitchFamily="34" charset="0"/>
                <a:cs typeface="Arial" charset="0"/>
              </a:rPr>
              <a:t>, </a:t>
            </a:r>
            <a:r>
              <a:rPr lang="el-GR" sz="3600" i="1" dirty="0" smtClean="0">
                <a:solidFill>
                  <a:srgbClr val="FFFFFF"/>
                </a:solidFill>
                <a:latin typeface="Verdana" pitchFamily="34" charset="0"/>
                <a:cs typeface="Arial" charset="0"/>
              </a:rPr>
              <a:t>περιλαμβάνει</a:t>
            </a:r>
            <a:r>
              <a:rPr lang="en-GB" sz="3600" i="1" dirty="0" smtClean="0">
                <a:solidFill>
                  <a:srgbClr val="FFFFFF"/>
                </a:solidFill>
                <a:latin typeface="Verdana" pitchFamily="34" charset="0"/>
                <a:cs typeface="Arial" charset="0"/>
              </a:rPr>
              <a:t>:</a:t>
            </a:r>
            <a:r>
              <a:rPr lang="en-GB" sz="3600" i="1" dirty="0">
                <a:solidFill>
                  <a:srgbClr val="FFFFFF"/>
                </a:solidFill>
                <a:latin typeface="Verdana" pitchFamily="34" charset="0"/>
                <a:cs typeface="Arial" charset="0"/>
              </a:rPr>
              <a:t/>
            </a:r>
            <a:br>
              <a:rPr lang="en-GB" sz="3600" i="1" dirty="0">
                <a:solidFill>
                  <a:srgbClr val="FFFFFF"/>
                </a:solidFill>
                <a:latin typeface="Verdana" pitchFamily="34" charset="0"/>
                <a:cs typeface="Arial" charset="0"/>
              </a:rPr>
            </a:br>
            <a:r>
              <a:rPr lang="el-GR" sz="3600" i="1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Κλοπή χρημάτων ή προσωπικών αντικειμένων</a:t>
            </a:r>
            <a:r>
              <a:rPr lang="en-GB" sz="3600" i="1" dirty="0">
                <a:solidFill>
                  <a:srgbClr val="333333"/>
                </a:solidFill>
                <a:latin typeface="Arial" charset="0"/>
                <a:cs typeface="Arial" charset="0"/>
              </a:rPr>
              <a:t/>
            </a:r>
            <a:br>
              <a:rPr lang="en-GB" sz="3600" i="1" dirty="0">
                <a:solidFill>
                  <a:srgbClr val="333333"/>
                </a:solidFill>
                <a:latin typeface="Arial" charset="0"/>
                <a:cs typeface="Arial" charset="0"/>
              </a:rPr>
            </a:br>
            <a:r>
              <a:rPr lang="el-GR" sz="3600" i="1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Σπρώξιμο, χτύπημα, κλωτσιές, μπουνιές.</a:t>
            </a:r>
            <a:r>
              <a:rPr lang="en-GB" sz="3600" i="1" dirty="0">
                <a:solidFill>
                  <a:srgbClr val="333333"/>
                </a:solidFill>
                <a:latin typeface="Arial" charset="0"/>
                <a:cs typeface="Arial" charset="0"/>
              </a:rPr>
              <a:t/>
            </a:r>
            <a:br>
              <a:rPr lang="en-GB" sz="3600" i="1" dirty="0">
                <a:solidFill>
                  <a:srgbClr val="333333"/>
                </a:solidFill>
                <a:latin typeface="Arial" charset="0"/>
                <a:cs typeface="Arial" charset="0"/>
              </a:rPr>
            </a:br>
            <a:r>
              <a:rPr lang="el-GR" sz="3600" i="1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Οποιαδήποτε μορφή παρενόχλησης.</a:t>
            </a:r>
            <a:r>
              <a:rPr lang="en-GB" sz="3600" i="1" dirty="0">
                <a:solidFill>
                  <a:srgbClr val="333333"/>
                </a:solidFill>
                <a:latin typeface="Arial" charset="0"/>
                <a:cs typeface="Arial" charset="0"/>
              </a:rPr>
              <a:t/>
            </a:r>
            <a:br>
              <a:rPr lang="en-GB" sz="3600" i="1" dirty="0">
                <a:solidFill>
                  <a:srgbClr val="333333"/>
                </a:solidFill>
                <a:latin typeface="Arial" charset="0"/>
                <a:cs typeface="Arial" charset="0"/>
              </a:rPr>
            </a:br>
            <a:r>
              <a:rPr lang="en-GB" i="1" dirty="0">
                <a:solidFill>
                  <a:srgbClr val="FFFFFF"/>
                </a:solidFill>
                <a:latin typeface="Verdana" pitchFamily="34" charset="0"/>
                <a:cs typeface="Arial" charset="0"/>
              </a:rPr>
              <a:t> </a:t>
            </a:r>
            <a:r>
              <a:rPr lang="en-GB" b="1" i="1" dirty="0">
                <a:solidFill>
                  <a:srgbClr val="FFFFFF"/>
                </a:solidFill>
                <a:latin typeface="Verdana" pitchFamily="34" charset="0"/>
                <a:cs typeface="Arial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048000"/>
            <a:ext cx="7772400" cy="1143000"/>
          </a:xfrm>
        </p:spPr>
        <p:txBody>
          <a:bodyPr/>
          <a:lstStyle/>
          <a:p>
            <a:r>
              <a:rPr lang="el-GR" sz="3600" b="1" i="1" dirty="0" smtClean="0">
                <a:solidFill>
                  <a:srgbClr val="FFFFFF"/>
                </a:solidFill>
                <a:latin typeface="Verdana" pitchFamily="34" charset="0"/>
                <a:cs typeface="Arial" charset="0"/>
              </a:rPr>
              <a:t>Το έμμεσο</a:t>
            </a:r>
            <a:r>
              <a:rPr lang="en-GB" sz="3600" b="1" i="1" dirty="0" smtClean="0">
                <a:solidFill>
                  <a:srgbClr val="FFFFFF"/>
                </a:solidFill>
                <a:latin typeface="Verdana" pitchFamily="34" charset="0"/>
                <a:cs typeface="Arial" charset="0"/>
              </a:rPr>
              <a:t> </a:t>
            </a:r>
            <a:r>
              <a:rPr lang="en-GB" sz="3600" b="1" i="1" dirty="0">
                <a:solidFill>
                  <a:srgbClr val="FFFFFF"/>
                </a:solidFill>
                <a:latin typeface="Verdana" pitchFamily="34" charset="0"/>
                <a:cs typeface="Arial" charset="0"/>
              </a:rPr>
              <a:t>bullying</a:t>
            </a:r>
            <a:r>
              <a:rPr lang="en-GB" sz="3600" i="1" dirty="0">
                <a:solidFill>
                  <a:srgbClr val="FFFFFF"/>
                </a:solidFill>
                <a:latin typeface="Verdana" pitchFamily="34" charset="0"/>
                <a:cs typeface="Arial" charset="0"/>
              </a:rPr>
              <a:t>, </a:t>
            </a:r>
            <a:r>
              <a:rPr lang="el-GR" sz="3600" i="1" dirty="0" smtClean="0">
                <a:solidFill>
                  <a:srgbClr val="FFFFFF"/>
                </a:solidFill>
                <a:latin typeface="Verdana" pitchFamily="34" charset="0"/>
                <a:cs typeface="Arial" charset="0"/>
              </a:rPr>
              <a:t>περιλαμβάνει</a:t>
            </a:r>
            <a:r>
              <a:rPr lang="en-GB" sz="3600" i="1" dirty="0" smtClean="0">
                <a:solidFill>
                  <a:srgbClr val="FFFFFF"/>
                </a:solidFill>
                <a:latin typeface="Verdana" pitchFamily="34" charset="0"/>
                <a:cs typeface="Arial" charset="0"/>
              </a:rPr>
              <a:t>:</a:t>
            </a:r>
            <a:r>
              <a:rPr lang="en-GB" sz="3600" i="1" dirty="0">
                <a:solidFill>
                  <a:srgbClr val="FFFFFF"/>
                </a:solidFill>
                <a:latin typeface="Verdana" pitchFamily="34" charset="0"/>
                <a:cs typeface="Arial" charset="0"/>
              </a:rPr>
              <a:t/>
            </a:r>
            <a:br>
              <a:rPr lang="en-GB" sz="3600" i="1" dirty="0">
                <a:solidFill>
                  <a:srgbClr val="FFFFFF"/>
                </a:solidFill>
                <a:latin typeface="Verdana" pitchFamily="34" charset="0"/>
                <a:cs typeface="Arial" charset="0"/>
              </a:rPr>
            </a:br>
            <a:r>
              <a:rPr lang="el-GR" sz="3600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Διάδοση φημών και κουτσομπολιού για το θύμα.</a:t>
            </a:r>
            <a:r>
              <a:rPr lang="en-GB" sz="3600" dirty="0">
                <a:solidFill>
                  <a:srgbClr val="333333"/>
                </a:solidFill>
                <a:latin typeface="Arial" charset="0"/>
                <a:cs typeface="Arial" charset="0"/>
              </a:rPr>
              <a:t/>
            </a:r>
            <a:br>
              <a:rPr lang="en-GB" sz="3600" dirty="0">
                <a:solidFill>
                  <a:srgbClr val="333333"/>
                </a:solidFill>
                <a:latin typeface="Arial" charset="0"/>
                <a:cs typeface="Arial" charset="0"/>
              </a:rPr>
            </a:br>
            <a:r>
              <a:rPr lang="el-GR" sz="3600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Μπλέξιμο σε προβλήματα χωρίς σοβαρές αιτίες.</a:t>
            </a:r>
            <a:r>
              <a:rPr lang="en-GB" sz="3600" dirty="0">
                <a:solidFill>
                  <a:srgbClr val="333333"/>
                </a:solidFill>
                <a:latin typeface="Arial" charset="0"/>
                <a:cs typeface="Arial" charset="0"/>
              </a:rPr>
              <a:t/>
            </a:r>
            <a:br>
              <a:rPr lang="en-GB" sz="3600" dirty="0">
                <a:solidFill>
                  <a:srgbClr val="333333"/>
                </a:solidFill>
                <a:latin typeface="Arial" charset="0"/>
                <a:cs typeface="Arial" charset="0"/>
              </a:rPr>
            </a:br>
            <a:r>
              <a:rPr lang="el-GR" sz="3600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Αποστολή προσβλητικών μηνυμάτων με </a:t>
            </a:r>
            <a:r>
              <a:rPr lang="en-US" sz="3600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SMS, </a:t>
            </a:r>
            <a:r>
              <a:rPr lang="en-GB" sz="3600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e</a:t>
            </a:r>
            <a:r>
              <a:rPr lang="el-GR" sz="3600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-</a:t>
            </a:r>
            <a:r>
              <a:rPr lang="en-GB" sz="3600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mails</a:t>
            </a:r>
            <a:r>
              <a:rPr lang="en-GB" sz="3600" dirty="0">
                <a:solidFill>
                  <a:srgbClr val="333333"/>
                </a:solidFill>
                <a:latin typeface="Arial" charset="0"/>
                <a:cs typeface="Arial" charset="0"/>
              </a:rPr>
              <a:t>, </a:t>
            </a:r>
            <a:r>
              <a:rPr lang="el-GR" sz="3600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τηλεφωνήματα</a:t>
            </a:r>
            <a:r>
              <a:rPr lang="en-GB" sz="3600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 </a:t>
            </a:r>
            <a:r>
              <a:rPr lang="el-GR" sz="3600" dirty="0" smtClean="0">
                <a:solidFill>
                  <a:srgbClr val="333333"/>
                </a:solidFill>
                <a:latin typeface="Arial" charset="0"/>
                <a:cs typeface="Arial" charset="0"/>
              </a:rPr>
              <a:t>και γράμματα.</a:t>
            </a:r>
            <a:r>
              <a:rPr lang="en-GB" sz="3600" dirty="0">
                <a:solidFill>
                  <a:srgbClr val="333333"/>
                </a:solidFill>
                <a:latin typeface="Arial" charset="0"/>
                <a:cs typeface="Arial" charset="0"/>
              </a:rPr>
              <a:t/>
            </a:r>
            <a:br>
              <a:rPr lang="en-GB" sz="3600" dirty="0">
                <a:solidFill>
                  <a:srgbClr val="333333"/>
                </a:solidFill>
                <a:latin typeface="Arial" charset="0"/>
                <a:cs typeface="Arial" charset="0"/>
              </a:rPr>
            </a:br>
            <a:endParaRPr lang="en-GB" sz="3600" dirty="0">
              <a:solidFill>
                <a:srgbClr val="333333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AutoShap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flowChartAlternateProcess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1507" name="Line 3"/>
          <p:cNvSpPr>
            <a:spLocks noChangeShapeType="1"/>
          </p:cNvSpPr>
          <p:nvPr/>
        </p:nvSpPr>
        <p:spPr bwMode="auto">
          <a:xfrm>
            <a:off x="228600" y="3657600"/>
            <a:ext cx="868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grpSp>
        <p:nvGrpSpPr>
          <p:cNvPr id="21508" name="Group 4"/>
          <p:cNvGrpSpPr>
            <a:grpSpLocks/>
          </p:cNvGrpSpPr>
          <p:nvPr/>
        </p:nvGrpSpPr>
        <p:grpSpPr bwMode="auto">
          <a:xfrm>
            <a:off x="228600" y="3962400"/>
            <a:ext cx="8686800" cy="990600"/>
            <a:chOff x="144" y="2496"/>
            <a:chExt cx="5472" cy="624"/>
          </a:xfrm>
        </p:grpSpPr>
        <p:sp>
          <p:nvSpPr>
            <p:cNvPr id="21509" name="Line 5"/>
            <p:cNvSpPr>
              <a:spLocks noChangeShapeType="1"/>
            </p:cNvSpPr>
            <p:nvPr/>
          </p:nvSpPr>
          <p:spPr bwMode="auto">
            <a:xfrm>
              <a:off x="2784" y="2809"/>
              <a:ext cx="192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21510" name="Group 6"/>
            <p:cNvGrpSpPr>
              <a:grpSpLocks/>
            </p:cNvGrpSpPr>
            <p:nvPr/>
          </p:nvGrpSpPr>
          <p:grpSpPr bwMode="auto">
            <a:xfrm>
              <a:off x="2976" y="2496"/>
              <a:ext cx="2640" cy="624"/>
              <a:chOff x="2976" y="2496"/>
              <a:chExt cx="2640" cy="624"/>
            </a:xfrm>
          </p:grpSpPr>
          <p:sp>
            <p:nvSpPr>
              <p:cNvPr id="21511" name="Line 7"/>
              <p:cNvSpPr>
                <a:spLocks noChangeShapeType="1"/>
              </p:cNvSpPr>
              <p:nvPr/>
            </p:nvSpPr>
            <p:spPr bwMode="auto">
              <a:xfrm>
                <a:off x="5328" y="280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1512" name="AutoShape 8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2352" cy="624"/>
              </a:xfrm>
              <a:prstGeom prst="flowChartPreparation">
                <a:avLst/>
              </a:prstGeom>
              <a:solidFill>
                <a:schemeClr val="tx1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21513" name="Group 9"/>
            <p:cNvGrpSpPr>
              <a:grpSpLocks/>
            </p:cNvGrpSpPr>
            <p:nvPr/>
          </p:nvGrpSpPr>
          <p:grpSpPr bwMode="auto">
            <a:xfrm flipH="1">
              <a:off x="144" y="2496"/>
              <a:ext cx="2640" cy="624"/>
              <a:chOff x="2976" y="2496"/>
              <a:chExt cx="2640" cy="624"/>
            </a:xfrm>
          </p:grpSpPr>
          <p:sp>
            <p:nvSpPr>
              <p:cNvPr id="21514" name="Line 10"/>
              <p:cNvSpPr>
                <a:spLocks noChangeShapeType="1"/>
              </p:cNvSpPr>
              <p:nvPr/>
            </p:nvSpPr>
            <p:spPr bwMode="auto">
              <a:xfrm>
                <a:off x="5328" y="280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1515" name="AutoShape 11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2352" cy="624"/>
              </a:xfrm>
              <a:prstGeom prst="flowChartPreparation">
                <a:avLst/>
              </a:prstGeom>
              <a:solidFill>
                <a:schemeClr val="tx1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21516" name="AutoShap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953000" y="4322763"/>
            <a:ext cx="304800" cy="304800"/>
          </a:xfrm>
          <a:prstGeom prst="diamo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1517" name="AutoShape 13"/>
          <p:cNvSpPr>
            <a:spLocks noChangeArrowheads="1"/>
          </p:cNvSpPr>
          <p:nvPr/>
        </p:nvSpPr>
        <p:spPr bwMode="auto">
          <a:xfrm>
            <a:off x="8153400" y="4419600"/>
            <a:ext cx="92075" cy="92075"/>
          </a:xfrm>
          <a:prstGeom prst="flowChartConnector">
            <a:avLst/>
          </a:prstGeom>
          <a:gradFill rotWithShape="0">
            <a:gsLst>
              <a:gs pos="0">
                <a:schemeClr val="bg2"/>
              </a:gs>
              <a:gs pos="100000">
                <a:srgbClr val="B2B2B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1518" name="AutoShap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914400" y="4322763"/>
            <a:ext cx="304800" cy="304800"/>
          </a:xfrm>
          <a:prstGeom prst="diamo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1519" name="AutoShape 15"/>
          <p:cNvSpPr>
            <a:spLocks noChangeArrowheads="1"/>
          </p:cNvSpPr>
          <p:nvPr/>
        </p:nvSpPr>
        <p:spPr bwMode="auto">
          <a:xfrm>
            <a:off x="4114800" y="4419600"/>
            <a:ext cx="92075" cy="92075"/>
          </a:xfrm>
          <a:prstGeom prst="flowChartConnector">
            <a:avLst/>
          </a:prstGeom>
          <a:gradFill rotWithShape="0">
            <a:gsLst>
              <a:gs pos="0">
                <a:schemeClr val="bg2"/>
              </a:gs>
              <a:gs pos="100000">
                <a:srgbClr val="B2B2B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1520" name="Text Box 16"/>
          <p:cNvSpPr txBox="1">
            <a:spLocks noChangeArrowheads="1"/>
          </p:cNvSpPr>
          <p:nvPr/>
        </p:nvSpPr>
        <p:spPr bwMode="auto">
          <a:xfrm>
            <a:off x="1295400" y="4322763"/>
            <a:ext cx="304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rgbClr val="FF9933"/>
                </a:solidFill>
                <a:latin typeface="Arial Black" pitchFamily="34" charset="0"/>
              </a:rPr>
              <a:t>A:</a:t>
            </a:r>
            <a:endParaRPr lang="en-US" sz="2800">
              <a:latin typeface="Arial" charset="0"/>
            </a:endParaRPr>
          </a:p>
        </p:txBody>
      </p:sp>
      <p:sp>
        <p:nvSpPr>
          <p:cNvPr id="21521" name="Text Box 17"/>
          <p:cNvSpPr txBox="1">
            <a:spLocks noChangeArrowheads="1"/>
          </p:cNvSpPr>
          <p:nvPr/>
        </p:nvSpPr>
        <p:spPr bwMode="auto">
          <a:xfrm>
            <a:off x="5334000" y="4322763"/>
            <a:ext cx="304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rgbClr val="FF9933"/>
                </a:solidFill>
                <a:latin typeface="Arial Black" pitchFamily="34" charset="0"/>
              </a:rPr>
              <a:t>B:</a:t>
            </a:r>
            <a:endParaRPr lang="en-US" sz="2800">
              <a:latin typeface="Arial" charset="0"/>
            </a:endParaRPr>
          </a:p>
        </p:txBody>
      </p:sp>
      <p:sp>
        <p:nvSpPr>
          <p:cNvPr id="21522" name="Text Box 18"/>
          <p:cNvSpPr txBox="1">
            <a:spLocks noChangeArrowheads="1"/>
          </p:cNvSpPr>
          <p:nvPr/>
        </p:nvSpPr>
        <p:spPr bwMode="auto">
          <a:xfrm>
            <a:off x="1600200" y="4267200"/>
            <a:ext cx="2133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 smtClean="0">
                <a:solidFill>
                  <a:srgbClr val="C0C0C0"/>
                </a:solidFill>
                <a:latin typeface="Arial" charset="0"/>
              </a:rPr>
              <a:t>χαρούμενους</a:t>
            </a:r>
            <a:endParaRPr lang="en-US" sz="1400" b="1" dirty="0">
              <a:solidFill>
                <a:srgbClr val="C0C0C0"/>
              </a:solidFill>
              <a:latin typeface="Arial" charset="0"/>
            </a:endParaRPr>
          </a:p>
        </p:txBody>
      </p:sp>
      <p:sp>
        <p:nvSpPr>
          <p:cNvPr id="21523" name="Text Box 19"/>
          <p:cNvSpPr txBox="1">
            <a:spLocks noChangeArrowheads="1"/>
          </p:cNvSpPr>
          <p:nvPr/>
        </p:nvSpPr>
        <p:spPr bwMode="auto">
          <a:xfrm>
            <a:off x="5715000" y="4267200"/>
            <a:ext cx="2133600" cy="3143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 smtClean="0">
                <a:solidFill>
                  <a:srgbClr val="C0C0C0"/>
                </a:solidFill>
                <a:latin typeface="Arial" charset="0"/>
              </a:rPr>
              <a:t>ενθουσιασμένους</a:t>
            </a:r>
            <a:endParaRPr lang="en-US" sz="1400" b="1" dirty="0">
              <a:solidFill>
                <a:srgbClr val="C0C0C0"/>
              </a:solidFill>
              <a:latin typeface="Arial" charset="0"/>
            </a:endParaRPr>
          </a:p>
        </p:txBody>
      </p:sp>
      <p:grpSp>
        <p:nvGrpSpPr>
          <p:cNvPr id="21524" name="Group 20"/>
          <p:cNvGrpSpPr>
            <a:grpSpLocks/>
          </p:cNvGrpSpPr>
          <p:nvPr/>
        </p:nvGrpSpPr>
        <p:grpSpPr bwMode="auto">
          <a:xfrm>
            <a:off x="685800" y="609600"/>
            <a:ext cx="7848600" cy="2743200"/>
            <a:chOff x="432" y="384"/>
            <a:chExt cx="4944" cy="1728"/>
          </a:xfrm>
        </p:grpSpPr>
        <p:sp>
          <p:nvSpPr>
            <p:cNvPr id="21525" name="AutoShape 21"/>
            <p:cNvSpPr>
              <a:spLocks noChangeArrowheads="1"/>
            </p:cNvSpPr>
            <p:nvPr/>
          </p:nvSpPr>
          <p:spPr bwMode="auto">
            <a:xfrm>
              <a:off x="432" y="384"/>
              <a:ext cx="4944" cy="1728"/>
            </a:xfrm>
            <a:prstGeom prst="flowChartAlternateProcess">
              <a:avLst/>
            </a:prstGeom>
            <a:solidFill>
              <a:schemeClr val="tx1"/>
            </a:solidFill>
            <a:ln w="285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dirty="0">
                  <a:solidFill>
                    <a:srgbClr val="C0C0C0"/>
                  </a:solidFill>
                  <a:latin typeface="Arial" charset="0"/>
                </a:rPr>
                <a:t>#1</a:t>
              </a:r>
            </a:p>
            <a:p>
              <a:pPr algn="ctr" eaLnBrk="0" hangingPunct="0"/>
              <a:r>
                <a:rPr lang="el-GR" dirty="0" smtClean="0">
                  <a:solidFill>
                    <a:srgbClr val="C0C0C0"/>
                  </a:solidFill>
                  <a:latin typeface="Arial" charset="0"/>
                </a:rPr>
                <a:t>Πώς σας κάνει να αισθάνεστε, το </a:t>
              </a:r>
              <a:r>
                <a:rPr lang="en-US" dirty="0" smtClean="0">
                  <a:solidFill>
                    <a:srgbClr val="C0C0C0"/>
                  </a:solidFill>
                  <a:latin typeface="Arial" charset="0"/>
                </a:rPr>
                <a:t>Bullying;</a:t>
              </a:r>
              <a:endParaRPr lang="en-US" dirty="0">
                <a:solidFill>
                  <a:srgbClr val="C0C0C0"/>
                </a:solidFill>
                <a:latin typeface="Arial" charset="0"/>
              </a:endParaRPr>
            </a:p>
          </p:txBody>
        </p:sp>
        <p:sp>
          <p:nvSpPr>
            <p:cNvPr id="21526" name="AutoShape 22"/>
            <p:cNvSpPr>
              <a:spLocks noChangeArrowheads="1"/>
            </p:cNvSpPr>
            <p:nvPr/>
          </p:nvSpPr>
          <p:spPr bwMode="auto">
            <a:xfrm>
              <a:off x="528" y="1152"/>
              <a:ext cx="192" cy="192"/>
            </a:xfrm>
            <a:prstGeom prst="diamond">
              <a:avLst/>
            </a:prstGeom>
            <a:solidFill>
              <a:srgbClr val="FF9933"/>
            </a:solidFill>
            <a:ln w="285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1527" name="AutoShape 23"/>
            <p:cNvSpPr>
              <a:spLocks noChangeArrowheads="1"/>
            </p:cNvSpPr>
            <p:nvPr/>
          </p:nvSpPr>
          <p:spPr bwMode="auto">
            <a:xfrm>
              <a:off x="5088" y="1152"/>
              <a:ext cx="192" cy="192"/>
            </a:xfrm>
            <a:prstGeom prst="diamond">
              <a:avLst/>
            </a:prstGeom>
            <a:solidFill>
              <a:srgbClr val="FF9933"/>
            </a:solidFill>
            <a:ln w="285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21528" name="Group 24"/>
          <p:cNvGrpSpPr>
            <a:grpSpLocks/>
          </p:cNvGrpSpPr>
          <p:nvPr/>
        </p:nvGrpSpPr>
        <p:grpSpPr bwMode="auto">
          <a:xfrm>
            <a:off x="228600" y="5334000"/>
            <a:ext cx="8686800" cy="990600"/>
            <a:chOff x="144" y="2496"/>
            <a:chExt cx="5472" cy="624"/>
          </a:xfrm>
        </p:grpSpPr>
        <p:sp>
          <p:nvSpPr>
            <p:cNvPr id="21529" name="Line 25"/>
            <p:cNvSpPr>
              <a:spLocks noChangeShapeType="1"/>
            </p:cNvSpPr>
            <p:nvPr/>
          </p:nvSpPr>
          <p:spPr bwMode="auto">
            <a:xfrm>
              <a:off x="2784" y="2809"/>
              <a:ext cx="192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21530" name="Group 26"/>
            <p:cNvGrpSpPr>
              <a:grpSpLocks/>
            </p:cNvGrpSpPr>
            <p:nvPr/>
          </p:nvGrpSpPr>
          <p:grpSpPr bwMode="auto">
            <a:xfrm>
              <a:off x="2976" y="2496"/>
              <a:ext cx="2640" cy="624"/>
              <a:chOff x="2976" y="2496"/>
              <a:chExt cx="2640" cy="624"/>
            </a:xfrm>
          </p:grpSpPr>
          <p:sp>
            <p:nvSpPr>
              <p:cNvPr id="21531" name="Line 27"/>
              <p:cNvSpPr>
                <a:spLocks noChangeShapeType="1"/>
              </p:cNvSpPr>
              <p:nvPr/>
            </p:nvSpPr>
            <p:spPr bwMode="auto">
              <a:xfrm>
                <a:off x="5328" y="280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1532" name="AutoShape 28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2352" cy="624"/>
              </a:xfrm>
              <a:prstGeom prst="flowChartPreparation">
                <a:avLst/>
              </a:prstGeom>
              <a:solidFill>
                <a:schemeClr val="tx1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21533" name="Group 29"/>
            <p:cNvGrpSpPr>
              <a:grpSpLocks/>
            </p:cNvGrpSpPr>
            <p:nvPr/>
          </p:nvGrpSpPr>
          <p:grpSpPr bwMode="auto">
            <a:xfrm flipH="1">
              <a:off x="144" y="2496"/>
              <a:ext cx="2640" cy="624"/>
              <a:chOff x="2976" y="2496"/>
              <a:chExt cx="2640" cy="624"/>
            </a:xfrm>
          </p:grpSpPr>
          <p:sp>
            <p:nvSpPr>
              <p:cNvPr id="21534" name="Line 30"/>
              <p:cNvSpPr>
                <a:spLocks noChangeShapeType="1"/>
              </p:cNvSpPr>
              <p:nvPr/>
            </p:nvSpPr>
            <p:spPr bwMode="auto">
              <a:xfrm>
                <a:off x="5328" y="280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1535" name="AutoShape 31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2352" cy="624"/>
              </a:xfrm>
              <a:prstGeom prst="flowChartPreparation">
                <a:avLst/>
              </a:prstGeom>
              <a:solidFill>
                <a:schemeClr val="tx1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21536" name="AutoShape 3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953000" y="5694363"/>
            <a:ext cx="304800" cy="304800"/>
          </a:xfrm>
          <a:prstGeom prst="diamo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1537" name="AutoShape 33"/>
          <p:cNvSpPr>
            <a:spLocks noChangeArrowheads="1"/>
          </p:cNvSpPr>
          <p:nvPr/>
        </p:nvSpPr>
        <p:spPr bwMode="auto">
          <a:xfrm>
            <a:off x="8153400" y="5791200"/>
            <a:ext cx="92075" cy="92075"/>
          </a:xfrm>
          <a:prstGeom prst="flowChartConnector">
            <a:avLst/>
          </a:prstGeom>
          <a:gradFill rotWithShape="0">
            <a:gsLst>
              <a:gs pos="0">
                <a:schemeClr val="bg2"/>
              </a:gs>
              <a:gs pos="100000">
                <a:srgbClr val="B2B2B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1538" name="AutoShape 3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914400" y="5694363"/>
            <a:ext cx="304800" cy="304800"/>
          </a:xfrm>
          <a:prstGeom prst="diamo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1539" name="AutoShape 35"/>
          <p:cNvSpPr>
            <a:spLocks noChangeArrowheads="1"/>
          </p:cNvSpPr>
          <p:nvPr/>
        </p:nvSpPr>
        <p:spPr bwMode="auto">
          <a:xfrm>
            <a:off x="4114800" y="5791200"/>
            <a:ext cx="92075" cy="92075"/>
          </a:xfrm>
          <a:prstGeom prst="flowChartConnector">
            <a:avLst/>
          </a:prstGeom>
          <a:gradFill rotWithShape="0">
            <a:gsLst>
              <a:gs pos="0">
                <a:schemeClr val="bg2"/>
              </a:gs>
              <a:gs pos="100000">
                <a:srgbClr val="B2B2B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1540" name="Text Box 36"/>
          <p:cNvSpPr txBox="1">
            <a:spLocks noChangeArrowheads="1"/>
          </p:cNvSpPr>
          <p:nvPr/>
        </p:nvSpPr>
        <p:spPr bwMode="auto">
          <a:xfrm>
            <a:off x="1295400" y="5694363"/>
            <a:ext cx="304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rgbClr val="FF9933"/>
                </a:solidFill>
                <a:latin typeface="Arial Black" pitchFamily="34" charset="0"/>
              </a:rPr>
              <a:t>C:</a:t>
            </a:r>
            <a:endParaRPr lang="en-US" sz="2800">
              <a:latin typeface="Arial" charset="0"/>
            </a:endParaRPr>
          </a:p>
        </p:txBody>
      </p:sp>
      <p:sp>
        <p:nvSpPr>
          <p:cNvPr id="21541" name="Text Box 37"/>
          <p:cNvSpPr txBox="1">
            <a:spLocks noChangeArrowheads="1"/>
          </p:cNvSpPr>
          <p:nvPr/>
        </p:nvSpPr>
        <p:spPr bwMode="auto">
          <a:xfrm>
            <a:off x="5334000" y="5694363"/>
            <a:ext cx="304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rgbClr val="FF9933"/>
                </a:solidFill>
                <a:latin typeface="Arial Black" pitchFamily="34" charset="0"/>
              </a:rPr>
              <a:t>D:</a:t>
            </a:r>
            <a:endParaRPr lang="en-US" sz="2800">
              <a:latin typeface="Arial" charset="0"/>
            </a:endParaRPr>
          </a:p>
        </p:txBody>
      </p:sp>
      <p:sp>
        <p:nvSpPr>
          <p:cNvPr id="21542" name="Text Box 38"/>
          <p:cNvSpPr txBox="1">
            <a:spLocks noChangeArrowheads="1"/>
          </p:cNvSpPr>
          <p:nvPr/>
        </p:nvSpPr>
        <p:spPr bwMode="auto">
          <a:xfrm>
            <a:off x="1600200" y="5638800"/>
            <a:ext cx="2133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 smtClean="0">
                <a:solidFill>
                  <a:srgbClr val="C0C0C0"/>
                </a:solidFill>
                <a:latin typeface="Arial" charset="0"/>
              </a:rPr>
              <a:t>στενοχωρημένους</a:t>
            </a:r>
            <a:endParaRPr lang="en-US" sz="1400" b="1" dirty="0">
              <a:solidFill>
                <a:srgbClr val="C0C0C0"/>
              </a:solidFill>
              <a:latin typeface="Arial" charset="0"/>
            </a:endParaRPr>
          </a:p>
        </p:txBody>
      </p:sp>
      <p:sp>
        <p:nvSpPr>
          <p:cNvPr id="21543" name="Text Box 39"/>
          <p:cNvSpPr txBox="1">
            <a:spLocks noChangeArrowheads="1"/>
          </p:cNvSpPr>
          <p:nvPr/>
        </p:nvSpPr>
        <p:spPr bwMode="auto">
          <a:xfrm>
            <a:off x="5715000" y="5638800"/>
            <a:ext cx="2133600" cy="3143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 smtClean="0">
                <a:solidFill>
                  <a:srgbClr val="C0C0C0"/>
                </a:solidFill>
                <a:latin typeface="Arial" charset="0"/>
              </a:rPr>
              <a:t>γλεντζέδες</a:t>
            </a:r>
            <a:endParaRPr lang="en-US" sz="1400" b="1" dirty="0">
              <a:solidFill>
                <a:srgbClr val="C0C0C0"/>
              </a:solidFill>
              <a:latin typeface="Arial" charset="0"/>
            </a:endParaRPr>
          </a:p>
        </p:txBody>
      </p:sp>
      <p:sp>
        <p:nvSpPr>
          <p:cNvPr id="21544" name="Rectangle 40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GB"/>
              <a:t> </a:t>
            </a:r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AutoShape 2"/>
          <p:cNvSpPr>
            <a:spLocks noChangeArrowheads="1"/>
          </p:cNvSpPr>
          <p:nvPr/>
        </p:nvSpPr>
        <p:spPr bwMode="auto">
          <a:xfrm>
            <a:off x="838200" y="914400"/>
            <a:ext cx="7467600" cy="4876800"/>
          </a:xfrm>
          <a:prstGeom prst="flowChartAlternateProcess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grpSp>
        <p:nvGrpSpPr>
          <p:cNvPr id="22531" name="Group 3"/>
          <p:cNvGrpSpPr>
            <a:grpSpLocks/>
          </p:cNvGrpSpPr>
          <p:nvPr/>
        </p:nvGrpSpPr>
        <p:grpSpPr bwMode="auto">
          <a:xfrm flipH="1">
            <a:off x="1371600" y="2133600"/>
            <a:ext cx="6019800" cy="2590800"/>
            <a:chOff x="2976" y="2496"/>
            <a:chExt cx="2640" cy="624"/>
          </a:xfrm>
        </p:grpSpPr>
        <p:sp>
          <p:nvSpPr>
            <p:cNvPr id="22532" name="Line 4"/>
            <p:cNvSpPr>
              <a:spLocks noChangeShapeType="1"/>
            </p:cNvSpPr>
            <p:nvPr/>
          </p:nvSpPr>
          <p:spPr bwMode="auto">
            <a:xfrm>
              <a:off x="5328" y="2809"/>
              <a:ext cx="288" cy="0"/>
            </a:xfrm>
            <a:prstGeom prst="line">
              <a:avLst/>
            </a:prstGeom>
            <a:noFill/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2533" name="AutoShape 5"/>
            <p:cNvSpPr>
              <a:spLocks noChangeArrowheads="1"/>
            </p:cNvSpPr>
            <p:nvPr/>
          </p:nvSpPr>
          <p:spPr bwMode="auto">
            <a:xfrm>
              <a:off x="2976" y="2496"/>
              <a:ext cx="2352" cy="624"/>
            </a:xfrm>
            <a:prstGeom prst="flowChartPreparation">
              <a:avLst/>
            </a:prstGeom>
            <a:solidFill>
              <a:srgbClr val="000000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2627784" y="2132856"/>
            <a:ext cx="4032448" cy="2246769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4000" dirty="0">
              <a:solidFill>
                <a:schemeClr val="bg1"/>
              </a:solidFill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</a:rPr>
              <a:t>C - </a:t>
            </a:r>
            <a:r>
              <a:rPr lang="el-GR" sz="4000" dirty="0" smtClean="0">
                <a:solidFill>
                  <a:schemeClr val="bg1"/>
                </a:solidFill>
              </a:rPr>
              <a:t>στενοχωρημένους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22535" name="AutoShape 7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685800" y="6096000"/>
            <a:ext cx="762000" cy="533400"/>
          </a:xfrm>
          <a:prstGeom prst="actionButtonBlank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AutoShap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flowChartAlternateProcess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auto">
          <a:xfrm>
            <a:off x="228600" y="3657600"/>
            <a:ext cx="868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grpSp>
        <p:nvGrpSpPr>
          <p:cNvPr id="23556" name="Group 4"/>
          <p:cNvGrpSpPr>
            <a:grpSpLocks/>
          </p:cNvGrpSpPr>
          <p:nvPr/>
        </p:nvGrpSpPr>
        <p:grpSpPr bwMode="auto">
          <a:xfrm>
            <a:off x="228600" y="3962400"/>
            <a:ext cx="8686800" cy="990600"/>
            <a:chOff x="144" y="2496"/>
            <a:chExt cx="5472" cy="624"/>
          </a:xfrm>
        </p:grpSpPr>
        <p:sp>
          <p:nvSpPr>
            <p:cNvPr id="23557" name="Line 5"/>
            <p:cNvSpPr>
              <a:spLocks noChangeShapeType="1"/>
            </p:cNvSpPr>
            <p:nvPr/>
          </p:nvSpPr>
          <p:spPr bwMode="auto">
            <a:xfrm>
              <a:off x="2784" y="2809"/>
              <a:ext cx="192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23558" name="Group 6"/>
            <p:cNvGrpSpPr>
              <a:grpSpLocks/>
            </p:cNvGrpSpPr>
            <p:nvPr/>
          </p:nvGrpSpPr>
          <p:grpSpPr bwMode="auto">
            <a:xfrm>
              <a:off x="2976" y="2496"/>
              <a:ext cx="2640" cy="624"/>
              <a:chOff x="2976" y="2496"/>
              <a:chExt cx="2640" cy="624"/>
            </a:xfrm>
          </p:grpSpPr>
          <p:sp>
            <p:nvSpPr>
              <p:cNvPr id="23559" name="Line 7"/>
              <p:cNvSpPr>
                <a:spLocks noChangeShapeType="1"/>
              </p:cNvSpPr>
              <p:nvPr/>
            </p:nvSpPr>
            <p:spPr bwMode="auto">
              <a:xfrm>
                <a:off x="5328" y="280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3560" name="AutoShape 8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2352" cy="624"/>
              </a:xfrm>
              <a:prstGeom prst="flowChartPreparation">
                <a:avLst/>
              </a:prstGeom>
              <a:solidFill>
                <a:schemeClr val="tx1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23561" name="Group 9"/>
            <p:cNvGrpSpPr>
              <a:grpSpLocks/>
            </p:cNvGrpSpPr>
            <p:nvPr/>
          </p:nvGrpSpPr>
          <p:grpSpPr bwMode="auto">
            <a:xfrm flipH="1">
              <a:off x="144" y="2496"/>
              <a:ext cx="2640" cy="624"/>
              <a:chOff x="2976" y="2496"/>
              <a:chExt cx="2640" cy="624"/>
            </a:xfrm>
          </p:grpSpPr>
          <p:sp>
            <p:nvSpPr>
              <p:cNvPr id="23562" name="Line 10"/>
              <p:cNvSpPr>
                <a:spLocks noChangeShapeType="1"/>
              </p:cNvSpPr>
              <p:nvPr/>
            </p:nvSpPr>
            <p:spPr bwMode="auto">
              <a:xfrm>
                <a:off x="5328" y="280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3563" name="AutoShape 11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2352" cy="624"/>
              </a:xfrm>
              <a:prstGeom prst="flowChartPreparation">
                <a:avLst/>
              </a:prstGeom>
              <a:solidFill>
                <a:schemeClr val="tx1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23564" name="AutoShap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953000" y="4322763"/>
            <a:ext cx="304800" cy="304800"/>
          </a:xfrm>
          <a:prstGeom prst="diamo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3565" name="AutoShape 13"/>
          <p:cNvSpPr>
            <a:spLocks noChangeArrowheads="1"/>
          </p:cNvSpPr>
          <p:nvPr/>
        </p:nvSpPr>
        <p:spPr bwMode="auto">
          <a:xfrm>
            <a:off x="8153400" y="4419600"/>
            <a:ext cx="92075" cy="92075"/>
          </a:xfrm>
          <a:prstGeom prst="flowChartConnector">
            <a:avLst/>
          </a:prstGeom>
          <a:gradFill rotWithShape="0">
            <a:gsLst>
              <a:gs pos="0">
                <a:schemeClr val="bg2"/>
              </a:gs>
              <a:gs pos="100000">
                <a:srgbClr val="B2B2B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3566" name="AutoShap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914400" y="4322763"/>
            <a:ext cx="304800" cy="304800"/>
          </a:xfrm>
          <a:prstGeom prst="diamo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3567" name="AutoShape 15"/>
          <p:cNvSpPr>
            <a:spLocks noChangeArrowheads="1"/>
          </p:cNvSpPr>
          <p:nvPr/>
        </p:nvSpPr>
        <p:spPr bwMode="auto">
          <a:xfrm>
            <a:off x="4114800" y="4419600"/>
            <a:ext cx="92075" cy="92075"/>
          </a:xfrm>
          <a:prstGeom prst="flowChartConnector">
            <a:avLst/>
          </a:prstGeom>
          <a:gradFill rotWithShape="0">
            <a:gsLst>
              <a:gs pos="0">
                <a:schemeClr val="bg2"/>
              </a:gs>
              <a:gs pos="100000">
                <a:srgbClr val="B2B2B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3568" name="Text Box 16"/>
          <p:cNvSpPr txBox="1">
            <a:spLocks noChangeArrowheads="1"/>
          </p:cNvSpPr>
          <p:nvPr/>
        </p:nvSpPr>
        <p:spPr bwMode="auto">
          <a:xfrm>
            <a:off x="1295400" y="4322763"/>
            <a:ext cx="304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rgbClr val="FF9933"/>
                </a:solidFill>
                <a:latin typeface="Arial Black" pitchFamily="34" charset="0"/>
              </a:rPr>
              <a:t>A:</a:t>
            </a:r>
            <a:endParaRPr lang="en-US" sz="2800">
              <a:latin typeface="Arial" charset="0"/>
            </a:endParaRPr>
          </a:p>
        </p:txBody>
      </p:sp>
      <p:sp>
        <p:nvSpPr>
          <p:cNvPr id="23569" name="Text Box 17"/>
          <p:cNvSpPr txBox="1">
            <a:spLocks noChangeArrowheads="1"/>
          </p:cNvSpPr>
          <p:nvPr/>
        </p:nvSpPr>
        <p:spPr bwMode="auto">
          <a:xfrm>
            <a:off x="5334000" y="4322763"/>
            <a:ext cx="304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rgbClr val="FF9933"/>
                </a:solidFill>
                <a:latin typeface="Arial Black" pitchFamily="34" charset="0"/>
              </a:rPr>
              <a:t>B:</a:t>
            </a:r>
            <a:endParaRPr lang="en-US" sz="2800">
              <a:latin typeface="Arial" charset="0"/>
            </a:endParaRPr>
          </a:p>
        </p:txBody>
      </p:sp>
      <p:sp>
        <p:nvSpPr>
          <p:cNvPr id="23570" name="Text Box 18"/>
          <p:cNvSpPr txBox="1">
            <a:spLocks noChangeArrowheads="1"/>
          </p:cNvSpPr>
          <p:nvPr/>
        </p:nvSpPr>
        <p:spPr bwMode="auto">
          <a:xfrm>
            <a:off x="1600200" y="4267200"/>
            <a:ext cx="2133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 smtClean="0">
                <a:solidFill>
                  <a:srgbClr val="C0C0C0"/>
                </a:solidFill>
                <a:latin typeface="Arial" charset="0"/>
              </a:rPr>
              <a:t>Στην τάξη</a:t>
            </a:r>
            <a:endParaRPr lang="en-US" sz="1400" b="1" dirty="0">
              <a:solidFill>
                <a:srgbClr val="C0C0C0"/>
              </a:solidFill>
              <a:latin typeface="Arial" charset="0"/>
            </a:endParaRPr>
          </a:p>
        </p:txBody>
      </p:sp>
      <p:sp>
        <p:nvSpPr>
          <p:cNvPr id="23571" name="Text Box 19"/>
          <p:cNvSpPr txBox="1">
            <a:spLocks noChangeArrowheads="1"/>
          </p:cNvSpPr>
          <p:nvPr/>
        </p:nvSpPr>
        <p:spPr bwMode="auto">
          <a:xfrm>
            <a:off x="5715000" y="4267200"/>
            <a:ext cx="2133600" cy="52322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 smtClean="0">
                <a:solidFill>
                  <a:srgbClr val="C0C0C0"/>
                </a:solidFill>
                <a:latin typeface="Arial" charset="0"/>
              </a:rPr>
              <a:t>Στο διάδρομο του σχολείου</a:t>
            </a:r>
            <a:endParaRPr lang="en-US" sz="1400" b="1" dirty="0">
              <a:solidFill>
                <a:srgbClr val="C0C0C0"/>
              </a:solidFill>
              <a:latin typeface="Arial" charset="0"/>
            </a:endParaRPr>
          </a:p>
        </p:txBody>
      </p:sp>
      <p:grpSp>
        <p:nvGrpSpPr>
          <p:cNvPr id="23572" name="Group 20"/>
          <p:cNvGrpSpPr>
            <a:grpSpLocks/>
          </p:cNvGrpSpPr>
          <p:nvPr/>
        </p:nvGrpSpPr>
        <p:grpSpPr bwMode="auto">
          <a:xfrm>
            <a:off x="685800" y="609600"/>
            <a:ext cx="7848600" cy="2743200"/>
            <a:chOff x="432" y="384"/>
            <a:chExt cx="4944" cy="1728"/>
          </a:xfrm>
        </p:grpSpPr>
        <p:sp>
          <p:nvSpPr>
            <p:cNvPr id="23573" name="AutoShape 21"/>
            <p:cNvSpPr>
              <a:spLocks noChangeArrowheads="1"/>
            </p:cNvSpPr>
            <p:nvPr/>
          </p:nvSpPr>
          <p:spPr bwMode="auto">
            <a:xfrm>
              <a:off x="432" y="384"/>
              <a:ext cx="4944" cy="1728"/>
            </a:xfrm>
            <a:prstGeom prst="flowChartAlternateProcess">
              <a:avLst/>
            </a:prstGeom>
            <a:solidFill>
              <a:schemeClr val="tx1"/>
            </a:solidFill>
            <a:ln w="285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dirty="0">
                  <a:solidFill>
                    <a:srgbClr val="C0C0C0"/>
                  </a:solidFill>
                  <a:latin typeface="Arial" charset="0"/>
                </a:rPr>
                <a:t>#2</a:t>
              </a:r>
            </a:p>
            <a:p>
              <a:pPr algn="ctr" eaLnBrk="0" hangingPunct="0"/>
              <a:r>
                <a:rPr lang="el-GR" dirty="0" smtClean="0">
                  <a:solidFill>
                    <a:srgbClr val="C0C0C0"/>
                  </a:solidFill>
                  <a:latin typeface="Arial" charset="0"/>
                </a:rPr>
                <a:t>Πού μπορεί να συμβεί το </a:t>
              </a:r>
              <a:r>
                <a:rPr lang="en-US" dirty="0" smtClean="0">
                  <a:solidFill>
                    <a:srgbClr val="C0C0C0"/>
                  </a:solidFill>
                  <a:latin typeface="Arial" charset="0"/>
                </a:rPr>
                <a:t>bullying;</a:t>
              </a:r>
              <a:endParaRPr lang="en-US" dirty="0">
                <a:solidFill>
                  <a:srgbClr val="C0C0C0"/>
                </a:solidFill>
                <a:latin typeface="Arial" charset="0"/>
              </a:endParaRPr>
            </a:p>
          </p:txBody>
        </p:sp>
        <p:sp>
          <p:nvSpPr>
            <p:cNvPr id="23574" name="AutoShape 22"/>
            <p:cNvSpPr>
              <a:spLocks noChangeArrowheads="1"/>
            </p:cNvSpPr>
            <p:nvPr/>
          </p:nvSpPr>
          <p:spPr bwMode="auto">
            <a:xfrm>
              <a:off x="528" y="1152"/>
              <a:ext cx="192" cy="192"/>
            </a:xfrm>
            <a:prstGeom prst="diamond">
              <a:avLst/>
            </a:prstGeom>
            <a:solidFill>
              <a:srgbClr val="FF9933"/>
            </a:solidFill>
            <a:ln w="285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3575" name="AutoShape 23"/>
            <p:cNvSpPr>
              <a:spLocks noChangeArrowheads="1"/>
            </p:cNvSpPr>
            <p:nvPr/>
          </p:nvSpPr>
          <p:spPr bwMode="auto">
            <a:xfrm>
              <a:off x="5088" y="1152"/>
              <a:ext cx="192" cy="192"/>
            </a:xfrm>
            <a:prstGeom prst="diamond">
              <a:avLst/>
            </a:prstGeom>
            <a:solidFill>
              <a:srgbClr val="FF9933"/>
            </a:solidFill>
            <a:ln w="285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23576" name="Group 24"/>
          <p:cNvGrpSpPr>
            <a:grpSpLocks/>
          </p:cNvGrpSpPr>
          <p:nvPr/>
        </p:nvGrpSpPr>
        <p:grpSpPr bwMode="auto">
          <a:xfrm>
            <a:off x="228600" y="5334000"/>
            <a:ext cx="8686800" cy="990600"/>
            <a:chOff x="144" y="2496"/>
            <a:chExt cx="5472" cy="624"/>
          </a:xfrm>
        </p:grpSpPr>
        <p:sp>
          <p:nvSpPr>
            <p:cNvPr id="23577" name="Line 25"/>
            <p:cNvSpPr>
              <a:spLocks noChangeShapeType="1"/>
            </p:cNvSpPr>
            <p:nvPr/>
          </p:nvSpPr>
          <p:spPr bwMode="auto">
            <a:xfrm>
              <a:off x="2784" y="2809"/>
              <a:ext cx="192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23578" name="Group 26"/>
            <p:cNvGrpSpPr>
              <a:grpSpLocks/>
            </p:cNvGrpSpPr>
            <p:nvPr/>
          </p:nvGrpSpPr>
          <p:grpSpPr bwMode="auto">
            <a:xfrm>
              <a:off x="2976" y="2496"/>
              <a:ext cx="2640" cy="624"/>
              <a:chOff x="2976" y="2496"/>
              <a:chExt cx="2640" cy="624"/>
            </a:xfrm>
          </p:grpSpPr>
          <p:sp>
            <p:nvSpPr>
              <p:cNvPr id="23579" name="Line 27"/>
              <p:cNvSpPr>
                <a:spLocks noChangeShapeType="1"/>
              </p:cNvSpPr>
              <p:nvPr/>
            </p:nvSpPr>
            <p:spPr bwMode="auto">
              <a:xfrm>
                <a:off x="5328" y="280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3580" name="AutoShape 28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2352" cy="624"/>
              </a:xfrm>
              <a:prstGeom prst="flowChartPreparation">
                <a:avLst/>
              </a:prstGeom>
              <a:solidFill>
                <a:schemeClr val="tx1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23581" name="Group 29"/>
            <p:cNvGrpSpPr>
              <a:grpSpLocks/>
            </p:cNvGrpSpPr>
            <p:nvPr/>
          </p:nvGrpSpPr>
          <p:grpSpPr bwMode="auto">
            <a:xfrm flipH="1">
              <a:off x="144" y="2496"/>
              <a:ext cx="2640" cy="624"/>
              <a:chOff x="2976" y="2496"/>
              <a:chExt cx="2640" cy="624"/>
            </a:xfrm>
          </p:grpSpPr>
          <p:sp>
            <p:nvSpPr>
              <p:cNvPr id="23582" name="Line 30"/>
              <p:cNvSpPr>
                <a:spLocks noChangeShapeType="1"/>
              </p:cNvSpPr>
              <p:nvPr/>
            </p:nvSpPr>
            <p:spPr bwMode="auto">
              <a:xfrm>
                <a:off x="5328" y="280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3583" name="AutoShape 31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2352" cy="624"/>
              </a:xfrm>
              <a:prstGeom prst="flowChartPreparation">
                <a:avLst/>
              </a:prstGeom>
              <a:solidFill>
                <a:schemeClr val="tx1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23584" name="AutoShape 3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953000" y="5694363"/>
            <a:ext cx="304800" cy="304800"/>
          </a:xfrm>
          <a:prstGeom prst="diamo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3585" name="AutoShape 33"/>
          <p:cNvSpPr>
            <a:spLocks noChangeArrowheads="1"/>
          </p:cNvSpPr>
          <p:nvPr/>
        </p:nvSpPr>
        <p:spPr bwMode="auto">
          <a:xfrm>
            <a:off x="8153400" y="5791200"/>
            <a:ext cx="92075" cy="92075"/>
          </a:xfrm>
          <a:prstGeom prst="flowChartConnector">
            <a:avLst/>
          </a:prstGeom>
          <a:gradFill rotWithShape="0">
            <a:gsLst>
              <a:gs pos="0">
                <a:schemeClr val="bg2"/>
              </a:gs>
              <a:gs pos="100000">
                <a:srgbClr val="B2B2B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3586" name="AutoShape 3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914400" y="5694363"/>
            <a:ext cx="304800" cy="304800"/>
          </a:xfrm>
          <a:prstGeom prst="diamo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3587" name="AutoShape 35"/>
          <p:cNvSpPr>
            <a:spLocks noChangeArrowheads="1"/>
          </p:cNvSpPr>
          <p:nvPr/>
        </p:nvSpPr>
        <p:spPr bwMode="auto">
          <a:xfrm>
            <a:off x="4114800" y="5791200"/>
            <a:ext cx="92075" cy="92075"/>
          </a:xfrm>
          <a:prstGeom prst="flowChartConnector">
            <a:avLst/>
          </a:prstGeom>
          <a:gradFill rotWithShape="0">
            <a:gsLst>
              <a:gs pos="0">
                <a:schemeClr val="bg2"/>
              </a:gs>
              <a:gs pos="100000">
                <a:srgbClr val="B2B2B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3588" name="Text Box 36"/>
          <p:cNvSpPr txBox="1">
            <a:spLocks noChangeArrowheads="1"/>
          </p:cNvSpPr>
          <p:nvPr/>
        </p:nvSpPr>
        <p:spPr bwMode="auto">
          <a:xfrm>
            <a:off x="1295400" y="5694363"/>
            <a:ext cx="304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rgbClr val="FF9933"/>
                </a:solidFill>
                <a:latin typeface="Arial Black" pitchFamily="34" charset="0"/>
              </a:rPr>
              <a:t>C:</a:t>
            </a:r>
            <a:endParaRPr lang="en-US" sz="2800">
              <a:latin typeface="Arial" charset="0"/>
            </a:endParaRPr>
          </a:p>
        </p:txBody>
      </p:sp>
      <p:sp>
        <p:nvSpPr>
          <p:cNvPr id="23589" name="Text Box 37"/>
          <p:cNvSpPr txBox="1">
            <a:spLocks noChangeArrowheads="1"/>
          </p:cNvSpPr>
          <p:nvPr/>
        </p:nvSpPr>
        <p:spPr bwMode="auto">
          <a:xfrm>
            <a:off x="5334000" y="5694363"/>
            <a:ext cx="304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rgbClr val="FF9933"/>
                </a:solidFill>
                <a:latin typeface="Arial Black" pitchFamily="34" charset="0"/>
              </a:rPr>
              <a:t>D:</a:t>
            </a:r>
            <a:endParaRPr lang="en-US" sz="2800">
              <a:latin typeface="Arial" charset="0"/>
            </a:endParaRPr>
          </a:p>
        </p:txBody>
      </p:sp>
      <p:sp>
        <p:nvSpPr>
          <p:cNvPr id="23590" name="Text Box 38"/>
          <p:cNvSpPr txBox="1">
            <a:spLocks noChangeArrowheads="1"/>
          </p:cNvSpPr>
          <p:nvPr/>
        </p:nvSpPr>
        <p:spPr bwMode="auto">
          <a:xfrm>
            <a:off x="1600200" y="5638800"/>
            <a:ext cx="2133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 smtClean="0">
                <a:solidFill>
                  <a:srgbClr val="C0C0C0"/>
                </a:solidFill>
                <a:latin typeface="Arial" charset="0"/>
              </a:rPr>
              <a:t>Στο γήπεδο</a:t>
            </a:r>
            <a:endParaRPr lang="en-US" sz="1400" b="1" dirty="0">
              <a:solidFill>
                <a:srgbClr val="C0C0C0"/>
              </a:solidFill>
              <a:latin typeface="Arial" charset="0"/>
            </a:endParaRPr>
          </a:p>
        </p:txBody>
      </p:sp>
      <p:sp>
        <p:nvSpPr>
          <p:cNvPr id="23591" name="Text Box 39"/>
          <p:cNvSpPr txBox="1">
            <a:spLocks noChangeArrowheads="1"/>
          </p:cNvSpPr>
          <p:nvPr/>
        </p:nvSpPr>
        <p:spPr bwMode="auto">
          <a:xfrm>
            <a:off x="5715000" y="5638800"/>
            <a:ext cx="2133600" cy="3143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>
                <a:solidFill>
                  <a:srgbClr val="C0C0C0"/>
                </a:solidFill>
                <a:latin typeface="Arial" charset="0"/>
              </a:rPr>
              <a:t>Π</a:t>
            </a:r>
            <a:r>
              <a:rPr lang="el-GR" sz="1400" b="1" dirty="0" smtClean="0">
                <a:solidFill>
                  <a:srgbClr val="C0C0C0"/>
                </a:solidFill>
                <a:latin typeface="Arial" charset="0"/>
              </a:rPr>
              <a:t>αντού</a:t>
            </a:r>
            <a:endParaRPr lang="en-US" sz="1400" b="1" dirty="0">
              <a:solidFill>
                <a:srgbClr val="C0C0C0"/>
              </a:solidFill>
              <a:latin typeface="Arial" charset="0"/>
            </a:endParaRPr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2"/>
          <p:cNvSpPr>
            <a:spLocks noChangeArrowheads="1"/>
          </p:cNvSpPr>
          <p:nvPr/>
        </p:nvSpPr>
        <p:spPr bwMode="auto">
          <a:xfrm>
            <a:off x="838200" y="914400"/>
            <a:ext cx="7467600" cy="4876800"/>
          </a:xfrm>
          <a:prstGeom prst="flowChartAlternateProcess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grpSp>
        <p:nvGrpSpPr>
          <p:cNvPr id="28675" name="Group 3"/>
          <p:cNvGrpSpPr>
            <a:grpSpLocks/>
          </p:cNvGrpSpPr>
          <p:nvPr/>
        </p:nvGrpSpPr>
        <p:grpSpPr bwMode="auto">
          <a:xfrm flipH="1">
            <a:off x="1371600" y="2133600"/>
            <a:ext cx="6019800" cy="2590800"/>
            <a:chOff x="2976" y="2496"/>
            <a:chExt cx="2640" cy="624"/>
          </a:xfrm>
        </p:grpSpPr>
        <p:sp>
          <p:nvSpPr>
            <p:cNvPr id="28676" name="Line 4"/>
            <p:cNvSpPr>
              <a:spLocks noChangeShapeType="1"/>
            </p:cNvSpPr>
            <p:nvPr/>
          </p:nvSpPr>
          <p:spPr bwMode="auto">
            <a:xfrm>
              <a:off x="5328" y="2809"/>
              <a:ext cx="288" cy="0"/>
            </a:xfrm>
            <a:prstGeom prst="line">
              <a:avLst/>
            </a:prstGeom>
            <a:noFill/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8677" name="AutoShape 5"/>
            <p:cNvSpPr>
              <a:spLocks noChangeArrowheads="1"/>
            </p:cNvSpPr>
            <p:nvPr/>
          </p:nvSpPr>
          <p:spPr bwMode="auto">
            <a:xfrm>
              <a:off x="2976" y="2496"/>
              <a:ext cx="2352" cy="624"/>
            </a:xfrm>
            <a:prstGeom prst="flowChartPreparation">
              <a:avLst/>
            </a:prstGeom>
            <a:solidFill>
              <a:srgbClr val="000000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8678" name="Text Box 6"/>
          <p:cNvSpPr txBox="1">
            <a:spLocks noChangeArrowheads="1"/>
          </p:cNvSpPr>
          <p:nvPr/>
        </p:nvSpPr>
        <p:spPr bwMode="auto">
          <a:xfrm>
            <a:off x="3124200" y="2133600"/>
            <a:ext cx="3124200" cy="1616075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4000" dirty="0">
              <a:solidFill>
                <a:schemeClr val="bg1"/>
              </a:solidFill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</a:rPr>
              <a:t>D - </a:t>
            </a:r>
            <a:r>
              <a:rPr lang="el-GR" sz="4000" dirty="0" smtClean="0">
                <a:solidFill>
                  <a:schemeClr val="bg1"/>
                </a:solidFill>
              </a:rPr>
              <a:t>Παντού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28679" name="AutoShape 7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685800" y="6096000"/>
            <a:ext cx="762000" cy="533400"/>
          </a:xfrm>
          <a:prstGeom prst="actionButtonBlank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AutoShap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flowChartAlternateProcess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79" name="Line 3"/>
          <p:cNvSpPr>
            <a:spLocks noChangeShapeType="1"/>
          </p:cNvSpPr>
          <p:nvPr/>
        </p:nvSpPr>
        <p:spPr bwMode="auto">
          <a:xfrm>
            <a:off x="228600" y="3657600"/>
            <a:ext cx="868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grpSp>
        <p:nvGrpSpPr>
          <p:cNvPr id="24580" name="Group 4"/>
          <p:cNvGrpSpPr>
            <a:grpSpLocks/>
          </p:cNvGrpSpPr>
          <p:nvPr/>
        </p:nvGrpSpPr>
        <p:grpSpPr bwMode="auto">
          <a:xfrm>
            <a:off x="228600" y="3962400"/>
            <a:ext cx="8686800" cy="990600"/>
            <a:chOff x="144" y="2496"/>
            <a:chExt cx="5472" cy="624"/>
          </a:xfrm>
        </p:grpSpPr>
        <p:sp>
          <p:nvSpPr>
            <p:cNvPr id="24581" name="Line 5"/>
            <p:cNvSpPr>
              <a:spLocks noChangeShapeType="1"/>
            </p:cNvSpPr>
            <p:nvPr/>
          </p:nvSpPr>
          <p:spPr bwMode="auto">
            <a:xfrm>
              <a:off x="2784" y="2809"/>
              <a:ext cx="192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24582" name="Group 6"/>
            <p:cNvGrpSpPr>
              <a:grpSpLocks/>
            </p:cNvGrpSpPr>
            <p:nvPr/>
          </p:nvGrpSpPr>
          <p:grpSpPr bwMode="auto">
            <a:xfrm>
              <a:off x="2976" y="2496"/>
              <a:ext cx="2640" cy="624"/>
              <a:chOff x="2976" y="2496"/>
              <a:chExt cx="2640" cy="624"/>
            </a:xfrm>
          </p:grpSpPr>
          <p:sp>
            <p:nvSpPr>
              <p:cNvPr id="24583" name="Line 7"/>
              <p:cNvSpPr>
                <a:spLocks noChangeShapeType="1"/>
              </p:cNvSpPr>
              <p:nvPr/>
            </p:nvSpPr>
            <p:spPr bwMode="auto">
              <a:xfrm>
                <a:off x="5328" y="280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4584" name="AutoShape 8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2352" cy="624"/>
              </a:xfrm>
              <a:prstGeom prst="flowChartPreparation">
                <a:avLst/>
              </a:prstGeom>
              <a:solidFill>
                <a:schemeClr val="tx1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24585" name="Group 9"/>
            <p:cNvGrpSpPr>
              <a:grpSpLocks/>
            </p:cNvGrpSpPr>
            <p:nvPr/>
          </p:nvGrpSpPr>
          <p:grpSpPr bwMode="auto">
            <a:xfrm flipH="1">
              <a:off x="144" y="2496"/>
              <a:ext cx="2640" cy="624"/>
              <a:chOff x="2976" y="2496"/>
              <a:chExt cx="2640" cy="624"/>
            </a:xfrm>
          </p:grpSpPr>
          <p:sp>
            <p:nvSpPr>
              <p:cNvPr id="24586" name="Line 10"/>
              <p:cNvSpPr>
                <a:spLocks noChangeShapeType="1"/>
              </p:cNvSpPr>
              <p:nvPr/>
            </p:nvSpPr>
            <p:spPr bwMode="auto">
              <a:xfrm>
                <a:off x="5328" y="280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4587" name="AutoShape 11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2352" cy="624"/>
              </a:xfrm>
              <a:prstGeom prst="flowChartPreparation">
                <a:avLst/>
              </a:prstGeom>
              <a:solidFill>
                <a:schemeClr val="tx1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24588" name="AutoShap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953000" y="4322763"/>
            <a:ext cx="304800" cy="304800"/>
          </a:xfrm>
          <a:prstGeom prst="diamo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89" name="AutoShape 13"/>
          <p:cNvSpPr>
            <a:spLocks noChangeArrowheads="1"/>
          </p:cNvSpPr>
          <p:nvPr/>
        </p:nvSpPr>
        <p:spPr bwMode="auto">
          <a:xfrm>
            <a:off x="8153400" y="4419600"/>
            <a:ext cx="92075" cy="92075"/>
          </a:xfrm>
          <a:prstGeom prst="flowChartConnector">
            <a:avLst/>
          </a:prstGeom>
          <a:gradFill rotWithShape="0">
            <a:gsLst>
              <a:gs pos="0">
                <a:schemeClr val="bg2"/>
              </a:gs>
              <a:gs pos="100000">
                <a:srgbClr val="B2B2B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90" name="AutoShap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914400" y="4322763"/>
            <a:ext cx="304800" cy="304800"/>
          </a:xfrm>
          <a:prstGeom prst="diamo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91" name="AutoShape 15"/>
          <p:cNvSpPr>
            <a:spLocks noChangeArrowheads="1"/>
          </p:cNvSpPr>
          <p:nvPr/>
        </p:nvSpPr>
        <p:spPr bwMode="auto">
          <a:xfrm>
            <a:off x="4114800" y="4419600"/>
            <a:ext cx="92075" cy="92075"/>
          </a:xfrm>
          <a:prstGeom prst="flowChartConnector">
            <a:avLst/>
          </a:prstGeom>
          <a:gradFill rotWithShape="0">
            <a:gsLst>
              <a:gs pos="0">
                <a:schemeClr val="bg2"/>
              </a:gs>
              <a:gs pos="100000">
                <a:srgbClr val="B2B2B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592" name="Text Box 16"/>
          <p:cNvSpPr txBox="1">
            <a:spLocks noChangeArrowheads="1"/>
          </p:cNvSpPr>
          <p:nvPr/>
        </p:nvSpPr>
        <p:spPr bwMode="auto">
          <a:xfrm>
            <a:off x="1295400" y="4322763"/>
            <a:ext cx="304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rgbClr val="FF9933"/>
                </a:solidFill>
                <a:latin typeface="Arial Black" pitchFamily="34" charset="0"/>
              </a:rPr>
              <a:t>A:</a:t>
            </a:r>
            <a:endParaRPr lang="en-US" sz="2800">
              <a:latin typeface="Arial" charset="0"/>
            </a:endParaRPr>
          </a:p>
        </p:txBody>
      </p:sp>
      <p:sp>
        <p:nvSpPr>
          <p:cNvPr id="24593" name="Text Box 17"/>
          <p:cNvSpPr txBox="1">
            <a:spLocks noChangeArrowheads="1"/>
          </p:cNvSpPr>
          <p:nvPr/>
        </p:nvSpPr>
        <p:spPr bwMode="auto">
          <a:xfrm>
            <a:off x="5334000" y="4322763"/>
            <a:ext cx="304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rgbClr val="FF9933"/>
                </a:solidFill>
                <a:latin typeface="Arial Black" pitchFamily="34" charset="0"/>
              </a:rPr>
              <a:t>B:</a:t>
            </a:r>
            <a:endParaRPr lang="en-US" sz="2800">
              <a:latin typeface="Arial" charset="0"/>
            </a:endParaRPr>
          </a:p>
        </p:txBody>
      </p:sp>
      <p:sp>
        <p:nvSpPr>
          <p:cNvPr id="24594" name="Text Box 18"/>
          <p:cNvSpPr txBox="1">
            <a:spLocks noChangeArrowheads="1"/>
          </p:cNvSpPr>
          <p:nvPr/>
        </p:nvSpPr>
        <p:spPr bwMode="auto">
          <a:xfrm>
            <a:off x="1600200" y="4267200"/>
            <a:ext cx="2133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 smtClean="0">
                <a:solidFill>
                  <a:srgbClr val="C0C0C0"/>
                </a:solidFill>
                <a:latin typeface="Arial" charset="0"/>
              </a:rPr>
              <a:t>Τίποτα</a:t>
            </a:r>
            <a:endParaRPr lang="en-US" sz="1400" b="1" dirty="0">
              <a:solidFill>
                <a:srgbClr val="C0C0C0"/>
              </a:solidFill>
              <a:latin typeface="Arial" charset="0"/>
            </a:endParaRPr>
          </a:p>
        </p:txBody>
      </p:sp>
      <p:sp>
        <p:nvSpPr>
          <p:cNvPr id="24595" name="Text Box 19"/>
          <p:cNvSpPr txBox="1">
            <a:spLocks noChangeArrowheads="1"/>
          </p:cNvSpPr>
          <p:nvPr/>
        </p:nvSpPr>
        <p:spPr bwMode="auto">
          <a:xfrm>
            <a:off x="5715000" y="4267200"/>
            <a:ext cx="2133600" cy="52322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 smtClean="0">
                <a:solidFill>
                  <a:srgbClr val="C0C0C0"/>
                </a:solidFill>
                <a:latin typeface="Arial" charset="0"/>
              </a:rPr>
              <a:t>Να χτυπήσω τον εαυτό μου</a:t>
            </a:r>
            <a:endParaRPr lang="en-US" sz="1400" b="1" dirty="0">
              <a:solidFill>
                <a:srgbClr val="C0C0C0"/>
              </a:solidFill>
              <a:latin typeface="Arial" charset="0"/>
            </a:endParaRPr>
          </a:p>
        </p:txBody>
      </p:sp>
      <p:grpSp>
        <p:nvGrpSpPr>
          <p:cNvPr id="24596" name="Group 20"/>
          <p:cNvGrpSpPr>
            <a:grpSpLocks/>
          </p:cNvGrpSpPr>
          <p:nvPr/>
        </p:nvGrpSpPr>
        <p:grpSpPr bwMode="auto">
          <a:xfrm>
            <a:off x="685800" y="609600"/>
            <a:ext cx="7848600" cy="2743200"/>
            <a:chOff x="432" y="384"/>
            <a:chExt cx="4944" cy="1728"/>
          </a:xfrm>
        </p:grpSpPr>
        <p:sp>
          <p:nvSpPr>
            <p:cNvPr id="24597" name="AutoShape 21"/>
            <p:cNvSpPr>
              <a:spLocks noChangeArrowheads="1"/>
            </p:cNvSpPr>
            <p:nvPr/>
          </p:nvSpPr>
          <p:spPr bwMode="auto">
            <a:xfrm>
              <a:off x="432" y="384"/>
              <a:ext cx="4944" cy="1728"/>
            </a:xfrm>
            <a:prstGeom prst="flowChartAlternateProcess">
              <a:avLst/>
            </a:prstGeom>
            <a:solidFill>
              <a:schemeClr val="tx1"/>
            </a:solidFill>
            <a:ln w="285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dirty="0">
                  <a:solidFill>
                    <a:srgbClr val="C0C0C0"/>
                  </a:solidFill>
                  <a:latin typeface="Arial" charset="0"/>
                </a:rPr>
                <a:t>#3</a:t>
              </a:r>
            </a:p>
            <a:p>
              <a:pPr algn="ctr" eaLnBrk="0" hangingPunct="0"/>
              <a:r>
                <a:rPr lang="el-GR" dirty="0" smtClean="0">
                  <a:solidFill>
                    <a:srgbClr val="C0C0C0"/>
                  </a:solidFill>
                  <a:latin typeface="Arial" charset="0"/>
                </a:rPr>
                <a:t>Τι θά ‘πρεπε να κάνω αν πέσω θύμα </a:t>
              </a:r>
              <a:r>
                <a:rPr lang="en-US" dirty="0" smtClean="0">
                  <a:solidFill>
                    <a:srgbClr val="C0C0C0"/>
                  </a:solidFill>
                  <a:latin typeface="Arial" charset="0"/>
                </a:rPr>
                <a:t>bullying;</a:t>
              </a:r>
              <a:endParaRPr lang="en-US" dirty="0">
                <a:solidFill>
                  <a:srgbClr val="C0C0C0"/>
                </a:solidFill>
                <a:latin typeface="Arial" charset="0"/>
              </a:endParaRPr>
            </a:p>
          </p:txBody>
        </p:sp>
        <p:sp>
          <p:nvSpPr>
            <p:cNvPr id="24598" name="AutoShape 22"/>
            <p:cNvSpPr>
              <a:spLocks noChangeArrowheads="1"/>
            </p:cNvSpPr>
            <p:nvPr/>
          </p:nvSpPr>
          <p:spPr bwMode="auto">
            <a:xfrm>
              <a:off x="528" y="1152"/>
              <a:ext cx="192" cy="192"/>
            </a:xfrm>
            <a:prstGeom prst="diamond">
              <a:avLst/>
            </a:prstGeom>
            <a:solidFill>
              <a:srgbClr val="FF9933"/>
            </a:solidFill>
            <a:ln w="285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4599" name="AutoShape 23"/>
            <p:cNvSpPr>
              <a:spLocks noChangeArrowheads="1"/>
            </p:cNvSpPr>
            <p:nvPr/>
          </p:nvSpPr>
          <p:spPr bwMode="auto">
            <a:xfrm>
              <a:off x="5088" y="1152"/>
              <a:ext cx="192" cy="192"/>
            </a:xfrm>
            <a:prstGeom prst="diamond">
              <a:avLst/>
            </a:prstGeom>
            <a:solidFill>
              <a:srgbClr val="FF9933"/>
            </a:solidFill>
            <a:ln w="285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24600" name="Group 24"/>
          <p:cNvGrpSpPr>
            <a:grpSpLocks/>
          </p:cNvGrpSpPr>
          <p:nvPr/>
        </p:nvGrpSpPr>
        <p:grpSpPr bwMode="auto">
          <a:xfrm>
            <a:off x="228600" y="5334000"/>
            <a:ext cx="8686800" cy="990600"/>
            <a:chOff x="144" y="2496"/>
            <a:chExt cx="5472" cy="624"/>
          </a:xfrm>
        </p:grpSpPr>
        <p:sp>
          <p:nvSpPr>
            <p:cNvPr id="24601" name="Line 25"/>
            <p:cNvSpPr>
              <a:spLocks noChangeShapeType="1"/>
            </p:cNvSpPr>
            <p:nvPr/>
          </p:nvSpPr>
          <p:spPr bwMode="auto">
            <a:xfrm>
              <a:off x="2784" y="2809"/>
              <a:ext cx="192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24602" name="Group 26"/>
            <p:cNvGrpSpPr>
              <a:grpSpLocks/>
            </p:cNvGrpSpPr>
            <p:nvPr/>
          </p:nvGrpSpPr>
          <p:grpSpPr bwMode="auto">
            <a:xfrm>
              <a:off x="2976" y="2496"/>
              <a:ext cx="2640" cy="624"/>
              <a:chOff x="2976" y="2496"/>
              <a:chExt cx="2640" cy="624"/>
            </a:xfrm>
          </p:grpSpPr>
          <p:sp>
            <p:nvSpPr>
              <p:cNvPr id="24603" name="Line 27"/>
              <p:cNvSpPr>
                <a:spLocks noChangeShapeType="1"/>
              </p:cNvSpPr>
              <p:nvPr/>
            </p:nvSpPr>
            <p:spPr bwMode="auto">
              <a:xfrm>
                <a:off x="5328" y="280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4604" name="AutoShape 28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2352" cy="624"/>
              </a:xfrm>
              <a:prstGeom prst="flowChartPreparation">
                <a:avLst/>
              </a:prstGeom>
              <a:solidFill>
                <a:schemeClr val="tx1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24605" name="Group 29"/>
            <p:cNvGrpSpPr>
              <a:grpSpLocks/>
            </p:cNvGrpSpPr>
            <p:nvPr/>
          </p:nvGrpSpPr>
          <p:grpSpPr bwMode="auto">
            <a:xfrm flipH="1">
              <a:off x="144" y="2496"/>
              <a:ext cx="2640" cy="624"/>
              <a:chOff x="2976" y="2496"/>
              <a:chExt cx="2640" cy="624"/>
            </a:xfrm>
          </p:grpSpPr>
          <p:sp>
            <p:nvSpPr>
              <p:cNvPr id="24606" name="Line 30"/>
              <p:cNvSpPr>
                <a:spLocks noChangeShapeType="1"/>
              </p:cNvSpPr>
              <p:nvPr/>
            </p:nvSpPr>
            <p:spPr bwMode="auto">
              <a:xfrm>
                <a:off x="5328" y="280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4607" name="AutoShape 31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2352" cy="624"/>
              </a:xfrm>
              <a:prstGeom prst="flowChartPreparation">
                <a:avLst/>
              </a:prstGeom>
              <a:solidFill>
                <a:schemeClr val="tx1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24608" name="AutoShape 3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953000" y="5694363"/>
            <a:ext cx="304800" cy="304800"/>
          </a:xfrm>
          <a:prstGeom prst="diamo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609" name="AutoShape 33"/>
          <p:cNvSpPr>
            <a:spLocks noChangeArrowheads="1"/>
          </p:cNvSpPr>
          <p:nvPr/>
        </p:nvSpPr>
        <p:spPr bwMode="auto">
          <a:xfrm>
            <a:off x="8153400" y="5791200"/>
            <a:ext cx="92075" cy="92075"/>
          </a:xfrm>
          <a:prstGeom prst="flowChartConnector">
            <a:avLst/>
          </a:prstGeom>
          <a:gradFill rotWithShape="0">
            <a:gsLst>
              <a:gs pos="0">
                <a:schemeClr val="bg2"/>
              </a:gs>
              <a:gs pos="100000">
                <a:srgbClr val="B2B2B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610" name="AutoShape 3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914400" y="5694363"/>
            <a:ext cx="304800" cy="304800"/>
          </a:xfrm>
          <a:prstGeom prst="diamo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611" name="AutoShape 35"/>
          <p:cNvSpPr>
            <a:spLocks noChangeArrowheads="1"/>
          </p:cNvSpPr>
          <p:nvPr/>
        </p:nvSpPr>
        <p:spPr bwMode="auto">
          <a:xfrm>
            <a:off x="4114800" y="5791200"/>
            <a:ext cx="92075" cy="92075"/>
          </a:xfrm>
          <a:prstGeom prst="flowChartConnector">
            <a:avLst/>
          </a:prstGeom>
          <a:gradFill rotWithShape="0">
            <a:gsLst>
              <a:gs pos="0">
                <a:schemeClr val="bg2"/>
              </a:gs>
              <a:gs pos="100000">
                <a:srgbClr val="B2B2B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4612" name="Text Box 36"/>
          <p:cNvSpPr txBox="1">
            <a:spLocks noChangeArrowheads="1"/>
          </p:cNvSpPr>
          <p:nvPr/>
        </p:nvSpPr>
        <p:spPr bwMode="auto">
          <a:xfrm>
            <a:off x="1295400" y="5694363"/>
            <a:ext cx="304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rgbClr val="FF9933"/>
                </a:solidFill>
                <a:latin typeface="Arial Black" pitchFamily="34" charset="0"/>
              </a:rPr>
              <a:t>C:</a:t>
            </a:r>
            <a:endParaRPr lang="en-US" sz="2800">
              <a:latin typeface="Arial" charset="0"/>
            </a:endParaRPr>
          </a:p>
        </p:txBody>
      </p:sp>
      <p:sp>
        <p:nvSpPr>
          <p:cNvPr id="24613" name="Text Box 37"/>
          <p:cNvSpPr txBox="1">
            <a:spLocks noChangeArrowheads="1"/>
          </p:cNvSpPr>
          <p:nvPr/>
        </p:nvSpPr>
        <p:spPr bwMode="auto">
          <a:xfrm>
            <a:off x="5334000" y="5694363"/>
            <a:ext cx="304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rgbClr val="FF9933"/>
                </a:solidFill>
                <a:latin typeface="Arial Black" pitchFamily="34" charset="0"/>
              </a:rPr>
              <a:t>D:</a:t>
            </a:r>
            <a:endParaRPr lang="en-US" sz="2800">
              <a:latin typeface="Arial" charset="0"/>
            </a:endParaRPr>
          </a:p>
        </p:txBody>
      </p:sp>
      <p:sp>
        <p:nvSpPr>
          <p:cNvPr id="24614" name="Text Box 38"/>
          <p:cNvSpPr txBox="1">
            <a:spLocks noChangeArrowheads="1"/>
          </p:cNvSpPr>
          <p:nvPr/>
        </p:nvSpPr>
        <p:spPr bwMode="auto">
          <a:xfrm>
            <a:off x="1600200" y="5638800"/>
            <a:ext cx="2133600" cy="52322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 smtClean="0">
                <a:solidFill>
                  <a:srgbClr val="C0C0C0"/>
                </a:solidFill>
                <a:latin typeface="Arial" charset="0"/>
              </a:rPr>
              <a:t>Να επιτεθώ σε κάποιον άλλο</a:t>
            </a:r>
            <a:endParaRPr lang="en-US" sz="1400" b="1" dirty="0">
              <a:solidFill>
                <a:srgbClr val="C0C0C0"/>
              </a:solidFill>
              <a:latin typeface="Arial" charset="0"/>
            </a:endParaRPr>
          </a:p>
        </p:txBody>
      </p:sp>
      <p:sp>
        <p:nvSpPr>
          <p:cNvPr id="24615" name="Text Box 39"/>
          <p:cNvSpPr txBox="1">
            <a:spLocks noChangeArrowheads="1"/>
          </p:cNvSpPr>
          <p:nvPr/>
        </p:nvSpPr>
        <p:spPr bwMode="auto">
          <a:xfrm>
            <a:off x="5715000" y="5638800"/>
            <a:ext cx="2133600" cy="3143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 smtClean="0">
                <a:solidFill>
                  <a:srgbClr val="C0C0C0"/>
                </a:solidFill>
                <a:latin typeface="Arial" charset="0"/>
              </a:rPr>
              <a:t>Να μιλήσω σε κάποιον</a:t>
            </a:r>
            <a:endParaRPr lang="en-US" sz="1400" b="1" dirty="0">
              <a:solidFill>
                <a:srgbClr val="C0C0C0"/>
              </a:solidFill>
              <a:latin typeface="Arial" charset="0"/>
            </a:endParaRPr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AutoShape 2"/>
          <p:cNvSpPr>
            <a:spLocks noChangeArrowheads="1"/>
          </p:cNvSpPr>
          <p:nvPr/>
        </p:nvSpPr>
        <p:spPr bwMode="auto">
          <a:xfrm>
            <a:off x="838200" y="914400"/>
            <a:ext cx="7467600" cy="4876800"/>
          </a:xfrm>
          <a:prstGeom prst="flowChartAlternateProcess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grpSp>
        <p:nvGrpSpPr>
          <p:cNvPr id="25603" name="Group 3"/>
          <p:cNvGrpSpPr>
            <a:grpSpLocks/>
          </p:cNvGrpSpPr>
          <p:nvPr/>
        </p:nvGrpSpPr>
        <p:grpSpPr bwMode="auto">
          <a:xfrm flipH="1">
            <a:off x="1403648" y="2420888"/>
            <a:ext cx="6019800" cy="2590800"/>
            <a:chOff x="2976" y="2496"/>
            <a:chExt cx="2640" cy="624"/>
          </a:xfrm>
        </p:grpSpPr>
        <p:sp>
          <p:nvSpPr>
            <p:cNvPr id="25604" name="Line 4"/>
            <p:cNvSpPr>
              <a:spLocks noChangeShapeType="1"/>
            </p:cNvSpPr>
            <p:nvPr/>
          </p:nvSpPr>
          <p:spPr bwMode="auto">
            <a:xfrm>
              <a:off x="5328" y="2809"/>
              <a:ext cx="288" cy="0"/>
            </a:xfrm>
            <a:prstGeom prst="line">
              <a:avLst/>
            </a:prstGeom>
            <a:noFill/>
            <a:ln w="2857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5605" name="AutoShape 5"/>
            <p:cNvSpPr>
              <a:spLocks noChangeArrowheads="1"/>
            </p:cNvSpPr>
            <p:nvPr/>
          </p:nvSpPr>
          <p:spPr bwMode="auto">
            <a:xfrm>
              <a:off x="2976" y="2496"/>
              <a:ext cx="2352" cy="624"/>
            </a:xfrm>
            <a:prstGeom prst="flowChartPreparation">
              <a:avLst/>
            </a:prstGeom>
            <a:solidFill>
              <a:srgbClr val="000000"/>
            </a:solidFill>
            <a:ln w="2857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3124200" y="2133600"/>
            <a:ext cx="3124200" cy="2862322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lang="en-US" sz="4000" dirty="0">
              <a:solidFill>
                <a:schemeClr val="bg1"/>
              </a:solidFill>
            </a:endParaRPr>
          </a:p>
          <a:p>
            <a:pPr algn="ctr" eaLnBrk="0" hangingPunct="0"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</a:rPr>
              <a:t>D – </a:t>
            </a:r>
            <a:r>
              <a:rPr lang="el-GR" sz="4000" dirty="0" smtClean="0">
                <a:solidFill>
                  <a:schemeClr val="bg1"/>
                </a:solidFill>
              </a:rPr>
              <a:t>Να μιλήσω σε κάποιον</a:t>
            </a:r>
            <a:endParaRPr lang="en-US" sz="4000" dirty="0">
              <a:solidFill>
                <a:schemeClr val="bg1"/>
              </a:solidFill>
            </a:endParaRPr>
          </a:p>
        </p:txBody>
      </p:sp>
      <p:sp>
        <p:nvSpPr>
          <p:cNvPr id="25607" name="AutoShape 7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685800" y="6096000"/>
            <a:ext cx="762000" cy="533400"/>
          </a:xfrm>
          <a:prstGeom prst="actionButtonBlank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flowChartAlternateProcess">
            <a:avLst/>
          </a:prstGeom>
          <a:gradFill rotWithShape="0">
            <a:gsLst>
              <a:gs pos="0">
                <a:srgbClr val="4D4D4D"/>
              </a:gs>
              <a:gs pos="50000">
                <a:srgbClr val="B2B2B2"/>
              </a:gs>
              <a:gs pos="100000">
                <a:srgbClr val="4D4D4D"/>
              </a:gs>
            </a:gsLst>
            <a:lin ang="0" scaled="1"/>
          </a:gradFill>
          <a:ln w="381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228600" y="3657600"/>
            <a:ext cx="868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grpSp>
        <p:nvGrpSpPr>
          <p:cNvPr id="26628" name="Group 4"/>
          <p:cNvGrpSpPr>
            <a:grpSpLocks/>
          </p:cNvGrpSpPr>
          <p:nvPr/>
        </p:nvGrpSpPr>
        <p:grpSpPr bwMode="auto">
          <a:xfrm>
            <a:off x="228600" y="3962400"/>
            <a:ext cx="8686800" cy="990600"/>
            <a:chOff x="144" y="2496"/>
            <a:chExt cx="5472" cy="624"/>
          </a:xfrm>
        </p:grpSpPr>
        <p:sp>
          <p:nvSpPr>
            <p:cNvPr id="26629" name="Line 5"/>
            <p:cNvSpPr>
              <a:spLocks noChangeShapeType="1"/>
            </p:cNvSpPr>
            <p:nvPr/>
          </p:nvSpPr>
          <p:spPr bwMode="auto">
            <a:xfrm>
              <a:off x="2784" y="2809"/>
              <a:ext cx="192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26630" name="Group 6"/>
            <p:cNvGrpSpPr>
              <a:grpSpLocks/>
            </p:cNvGrpSpPr>
            <p:nvPr/>
          </p:nvGrpSpPr>
          <p:grpSpPr bwMode="auto">
            <a:xfrm>
              <a:off x="2976" y="2496"/>
              <a:ext cx="2640" cy="624"/>
              <a:chOff x="2976" y="2496"/>
              <a:chExt cx="2640" cy="624"/>
            </a:xfrm>
          </p:grpSpPr>
          <p:sp>
            <p:nvSpPr>
              <p:cNvPr id="26631" name="Line 7"/>
              <p:cNvSpPr>
                <a:spLocks noChangeShapeType="1"/>
              </p:cNvSpPr>
              <p:nvPr/>
            </p:nvSpPr>
            <p:spPr bwMode="auto">
              <a:xfrm>
                <a:off x="5328" y="280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632" name="AutoShape 8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2352" cy="624"/>
              </a:xfrm>
              <a:prstGeom prst="flowChartPreparation">
                <a:avLst/>
              </a:prstGeom>
              <a:solidFill>
                <a:schemeClr val="tx1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26633" name="Group 9"/>
            <p:cNvGrpSpPr>
              <a:grpSpLocks/>
            </p:cNvGrpSpPr>
            <p:nvPr/>
          </p:nvGrpSpPr>
          <p:grpSpPr bwMode="auto">
            <a:xfrm flipH="1">
              <a:off x="144" y="2496"/>
              <a:ext cx="2640" cy="624"/>
              <a:chOff x="2976" y="2496"/>
              <a:chExt cx="2640" cy="624"/>
            </a:xfrm>
          </p:grpSpPr>
          <p:sp>
            <p:nvSpPr>
              <p:cNvPr id="26634" name="Line 10"/>
              <p:cNvSpPr>
                <a:spLocks noChangeShapeType="1"/>
              </p:cNvSpPr>
              <p:nvPr/>
            </p:nvSpPr>
            <p:spPr bwMode="auto">
              <a:xfrm>
                <a:off x="5328" y="280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635" name="AutoShape 11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2352" cy="624"/>
              </a:xfrm>
              <a:prstGeom prst="flowChartPreparation">
                <a:avLst/>
              </a:prstGeom>
              <a:solidFill>
                <a:schemeClr val="tx1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26636" name="AutoShape 12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4953000" y="4322763"/>
            <a:ext cx="304800" cy="304800"/>
          </a:xfrm>
          <a:prstGeom prst="diamo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6637" name="AutoShape 13"/>
          <p:cNvSpPr>
            <a:spLocks noChangeArrowheads="1"/>
          </p:cNvSpPr>
          <p:nvPr/>
        </p:nvSpPr>
        <p:spPr bwMode="auto">
          <a:xfrm>
            <a:off x="8153400" y="4419600"/>
            <a:ext cx="92075" cy="92075"/>
          </a:xfrm>
          <a:prstGeom prst="flowChartConnector">
            <a:avLst/>
          </a:prstGeom>
          <a:gradFill rotWithShape="0">
            <a:gsLst>
              <a:gs pos="0">
                <a:schemeClr val="bg2"/>
              </a:gs>
              <a:gs pos="100000">
                <a:srgbClr val="B2B2B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6638" name="AutoShape 1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914400" y="4322763"/>
            <a:ext cx="304800" cy="304800"/>
          </a:xfrm>
          <a:prstGeom prst="diamo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6639" name="AutoShape 15"/>
          <p:cNvSpPr>
            <a:spLocks noChangeArrowheads="1"/>
          </p:cNvSpPr>
          <p:nvPr/>
        </p:nvSpPr>
        <p:spPr bwMode="auto">
          <a:xfrm>
            <a:off x="4114800" y="4419600"/>
            <a:ext cx="92075" cy="92075"/>
          </a:xfrm>
          <a:prstGeom prst="flowChartConnector">
            <a:avLst/>
          </a:prstGeom>
          <a:gradFill rotWithShape="0">
            <a:gsLst>
              <a:gs pos="0">
                <a:schemeClr val="bg2"/>
              </a:gs>
              <a:gs pos="100000">
                <a:srgbClr val="B2B2B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1295400" y="4322763"/>
            <a:ext cx="304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rgbClr val="FF9933"/>
                </a:solidFill>
                <a:latin typeface="Arial Black" pitchFamily="34" charset="0"/>
              </a:rPr>
              <a:t>A:</a:t>
            </a:r>
            <a:endParaRPr lang="en-US" sz="2800">
              <a:latin typeface="Arial" charset="0"/>
            </a:endParaRP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5334000" y="4322763"/>
            <a:ext cx="304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rgbClr val="FF9933"/>
                </a:solidFill>
                <a:latin typeface="Arial Black" pitchFamily="34" charset="0"/>
              </a:rPr>
              <a:t>B:</a:t>
            </a:r>
            <a:endParaRPr lang="en-US" sz="2800">
              <a:latin typeface="Arial" charset="0"/>
            </a:endParaRPr>
          </a:p>
        </p:txBody>
      </p:sp>
      <p:sp>
        <p:nvSpPr>
          <p:cNvPr id="26642" name="Text Box 18"/>
          <p:cNvSpPr txBox="1">
            <a:spLocks noChangeArrowheads="1"/>
          </p:cNvSpPr>
          <p:nvPr/>
        </p:nvSpPr>
        <p:spPr bwMode="auto">
          <a:xfrm>
            <a:off x="1600200" y="4267200"/>
            <a:ext cx="2133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 smtClean="0">
                <a:solidFill>
                  <a:srgbClr val="C0C0C0"/>
                </a:solidFill>
                <a:latin typeface="Arial" charset="0"/>
              </a:rPr>
              <a:t>Κάθε 6 δευτερόλεπτα</a:t>
            </a:r>
            <a:endParaRPr lang="en-US" sz="1400" b="1" dirty="0">
              <a:solidFill>
                <a:srgbClr val="C0C0C0"/>
              </a:solidFill>
              <a:latin typeface="Arial" charset="0"/>
            </a:endParaRPr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5715000" y="4267200"/>
            <a:ext cx="2133600" cy="3143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 smtClean="0">
                <a:solidFill>
                  <a:srgbClr val="C0C0C0"/>
                </a:solidFill>
                <a:latin typeface="Arial" charset="0"/>
              </a:rPr>
              <a:t>Κάθε λεπτό</a:t>
            </a:r>
            <a:endParaRPr lang="en-US" sz="1400" b="1" dirty="0">
              <a:solidFill>
                <a:srgbClr val="C0C0C0"/>
              </a:solidFill>
              <a:latin typeface="Arial" charset="0"/>
            </a:endParaRPr>
          </a:p>
        </p:txBody>
      </p:sp>
      <p:grpSp>
        <p:nvGrpSpPr>
          <p:cNvPr id="26644" name="Group 20"/>
          <p:cNvGrpSpPr>
            <a:grpSpLocks/>
          </p:cNvGrpSpPr>
          <p:nvPr/>
        </p:nvGrpSpPr>
        <p:grpSpPr bwMode="auto">
          <a:xfrm>
            <a:off x="685800" y="609600"/>
            <a:ext cx="7848600" cy="2743200"/>
            <a:chOff x="432" y="384"/>
            <a:chExt cx="4944" cy="1728"/>
          </a:xfrm>
        </p:grpSpPr>
        <p:sp>
          <p:nvSpPr>
            <p:cNvPr id="26645" name="AutoShape 21"/>
            <p:cNvSpPr>
              <a:spLocks noChangeArrowheads="1"/>
            </p:cNvSpPr>
            <p:nvPr/>
          </p:nvSpPr>
          <p:spPr bwMode="auto">
            <a:xfrm>
              <a:off x="432" y="384"/>
              <a:ext cx="4944" cy="1728"/>
            </a:xfrm>
            <a:prstGeom prst="flowChartAlternateProcess">
              <a:avLst/>
            </a:prstGeom>
            <a:solidFill>
              <a:schemeClr val="tx1"/>
            </a:solidFill>
            <a:ln w="285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 eaLnBrk="0" hangingPunct="0"/>
              <a:r>
                <a:rPr lang="en-US" dirty="0">
                  <a:solidFill>
                    <a:srgbClr val="C0C0C0"/>
                  </a:solidFill>
                  <a:latin typeface="Arial" charset="0"/>
                </a:rPr>
                <a:t>#4</a:t>
              </a:r>
            </a:p>
            <a:p>
              <a:pPr algn="ctr" eaLnBrk="0" hangingPunct="0"/>
              <a:r>
                <a:rPr lang="el-GR" dirty="0" smtClean="0">
                  <a:solidFill>
                    <a:srgbClr val="C0C0C0"/>
                  </a:solidFill>
                  <a:latin typeface="Arial" charset="0"/>
                </a:rPr>
                <a:t>Πόσο συχνά πέφτει κάποιος-α θύμα </a:t>
              </a:r>
            </a:p>
            <a:p>
              <a:pPr algn="ctr" eaLnBrk="0" hangingPunct="0"/>
              <a:r>
                <a:rPr lang="el-GR" dirty="0" smtClean="0">
                  <a:solidFill>
                    <a:srgbClr val="C0C0C0"/>
                  </a:solidFill>
                  <a:latin typeface="Arial" charset="0"/>
                </a:rPr>
                <a:t>σχολικού εκφοβισμού</a:t>
              </a:r>
            </a:p>
            <a:p>
              <a:pPr algn="ctr" eaLnBrk="0" hangingPunct="0"/>
              <a:r>
                <a:rPr lang="el-GR" dirty="0" smtClean="0">
                  <a:solidFill>
                    <a:srgbClr val="C0C0C0"/>
                  </a:solidFill>
                  <a:latin typeface="Arial" charset="0"/>
                </a:rPr>
                <a:t>στην Αγγλία;</a:t>
              </a:r>
              <a:endParaRPr lang="en-US" dirty="0">
                <a:solidFill>
                  <a:srgbClr val="C0C0C0"/>
                </a:solidFill>
                <a:latin typeface="Arial" charset="0"/>
              </a:endParaRPr>
            </a:p>
          </p:txBody>
        </p:sp>
        <p:sp>
          <p:nvSpPr>
            <p:cNvPr id="26646" name="AutoShape 22"/>
            <p:cNvSpPr>
              <a:spLocks noChangeArrowheads="1"/>
            </p:cNvSpPr>
            <p:nvPr/>
          </p:nvSpPr>
          <p:spPr bwMode="auto">
            <a:xfrm>
              <a:off x="528" y="1152"/>
              <a:ext cx="192" cy="192"/>
            </a:xfrm>
            <a:prstGeom prst="diamond">
              <a:avLst/>
            </a:prstGeom>
            <a:solidFill>
              <a:srgbClr val="FF9933"/>
            </a:solidFill>
            <a:ln w="285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sp>
          <p:nvSpPr>
            <p:cNvPr id="26647" name="AutoShape 23"/>
            <p:cNvSpPr>
              <a:spLocks noChangeArrowheads="1"/>
            </p:cNvSpPr>
            <p:nvPr/>
          </p:nvSpPr>
          <p:spPr bwMode="auto">
            <a:xfrm>
              <a:off x="5088" y="1152"/>
              <a:ext cx="192" cy="192"/>
            </a:xfrm>
            <a:prstGeom prst="diamond">
              <a:avLst/>
            </a:prstGeom>
            <a:solidFill>
              <a:srgbClr val="FF9933"/>
            </a:solidFill>
            <a:ln w="28575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</p:grpSp>
      <p:grpSp>
        <p:nvGrpSpPr>
          <p:cNvPr id="26648" name="Group 24"/>
          <p:cNvGrpSpPr>
            <a:grpSpLocks/>
          </p:cNvGrpSpPr>
          <p:nvPr/>
        </p:nvGrpSpPr>
        <p:grpSpPr bwMode="auto">
          <a:xfrm>
            <a:off x="228600" y="5334000"/>
            <a:ext cx="8686800" cy="990600"/>
            <a:chOff x="144" y="2496"/>
            <a:chExt cx="5472" cy="624"/>
          </a:xfrm>
        </p:grpSpPr>
        <p:sp>
          <p:nvSpPr>
            <p:cNvPr id="26649" name="Line 25"/>
            <p:cNvSpPr>
              <a:spLocks noChangeShapeType="1"/>
            </p:cNvSpPr>
            <p:nvPr/>
          </p:nvSpPr>
          <p:spPr bwMode="auto">
            <a:xfrm>
              <a:off x="2784" y="2809"/>
              <a:ext cx="192" cy="0"/>
            </a:xfrm>
            <a:prstGeom prst="line">
              <a:avLst/>
            </a:prstGeom>
            <a:noFill/>
            <a:ln w="28575">
              <a:solidFill>
                <a:srgbClr val="FFFFFF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l-GR"/>
            </a:p>
          </p:txBody>
        </p:sp>
        <p:grpSp>
          <p:nvGrpSpPr>
            <p:cNvPr id="26650" name="Group 26"/>
            <p:cNvGrpSpPr>
              <a:grpSpLocks/>
            </p:cNvGrpSpPr>
            <p:nvPr/>
          </p:nvGrpSpPr>
          <p:grpSpPr bwMode="auto">
            <a:xfrm>
              <a:off x="2976" y="2496"/>
              <a:ext cx="2640" cy="624"/>
              <a:chOff x="2976" y="2496"/>
              <a:chExt cx="2640" cy="624"/>
            </a:xfrm>
          </p:grpSpPr>
          <p:sp>
            <p:nvSpPr>
              <p:cNvPr id="26651" name="Line 27"/>
              <p:cNvSpPr>
                <a:spLocks noChangeShapeType="1"/>
              </p:cNvSpPr>
              <p:nvPr/>
            </p:nvSpPr>
            <p:spPr bwMode="auto">
              <a:xfrm>
                <a:off x="5328" y="280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652" name="AutoShape 28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2352" cy="624"/>
              </a:xfrm>
              <a:prstGeom prst="flowChartPreparation">
                <a:avLst/>
              </a:prstGeom>
              <a:solidFill>
                <a:schemeClr val="tx1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  <p:grpSp>
          <p:nvGrpSpPr>
            <p:cNvPr id="26653" name="Group 29"/>
            <p:cNvGrpSpPr>
              <a:grpSpLocks/>
            </p:cNvGrpSpPr>
            <p:nvPr/>
          </p:nvGrpSpPr>
          <p:grpSpPr bwMode="auto">
            <a:xfrm flipH="1">
              <a:off x="144" y="2496"/>
              <a:ext cx="2640" cy="624"/>
              <a:chOff x="2976" y="2496"/>
              <a:chExt cx="2640" cy="624"/>
            </a:xfrm>
          </p:grpSpPr>
          <p:sp>
            <p:nvSpPr>
              <p:cNvPr id="26654" name="Line 30"/>
              <p:cNvSpPr>
                <a:spLocks noChangeShapeType="1"/>
              </p:cNvSpPr>
              <p:nvPr/>
            </p:nvSpPr>
            <p:spPr bwMode="auto">
              <a:xfrm>
                <a:off x="5328" y="2809"/>
                <a:ext cx="288" cy="0"/>
              </a:xfrm>
              <a:prstGeom prst="line">
                <a:avLst/>
              </a:prstGeom>
              <a:noFill/>
              <a:ln w="28575">
                <a:solidFill>
                  <a:srgbClr val="FFFFFF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  <p:sp>
            <p:nvSpPr>
              <p:cNvPr id="26655" name="AutoShape 31"/>
              <p:cNvSpPr>
                <a:spLocks noChangeArrowheads="1"/>
              </p:cNvSpPr>
              <p:nvPr/>
            </p:nvSpPr>
            <p:spPr bwMode="auto">
              <a:xfrm>
                <a:off x="2976" y="2496"/>
                <a:ext cx="2352" cy="624"/>
              </a:xfrm>
              <a:prstGeom prst="flowChartPreparation">
                <a:avLst/>
              </a:prstGeom>
              <a:solidFill>
                <a:schemeClr val="tx1"/>
              </a:solidFill>
              <a:ln w="28575">
                <a:solidFill>
                  <a:srgbClr val="FFFFFF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l-GR"/>
              </a:p>
            </p:txBody>
          </p:sp>
        </p:grpSp>
      </p:grpSp>
      <p:sp>
        <p:nvSpPr>
          <p:cNvPr id="26656" name="AutoShape 32">
            <a:hlinkClick r:id="rId4" action="ppaction://hlinksldjump"/>
          </p:cNvPr>
          <p:cNvSpPr>
            <a:spLocks noChangeArrowheads="1"/>
          </p:cNvSpPr>
          <p:nvPr/>
        </p:nvSpPr>
        <p:spPr bwMode="auto">
          <a:xfrm>
            <a:off x="4953000" y="5694363"/>
            <a:ext cx="304800" cy="304800"/>
          </a:xfrm>
          <a:prstGeom prst="diamo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6657" name="AutoShape 33"/>
          <p:cNvSpPr>
            <a:spLocks noChangeArrowheads="1"/>
          </p:cNvSpPr>
          <p:nvPr/>
        </p:nvSpPr>
        <p:spPr bwMode="auto">
          <a:xfrm>
            <a:off x="8153400" y="5791200"/>
            <a:ext cx="92075" cy="92075"/>
          </a:xfrm>
          <a:prstGeom prst="flowChartConnector">
            <a:avLst/>
          </a:prstGeom>
          <a:gradFill rotWithShape="0">
            <a:gsLst>
              <a:gs pos="0">
                <a:schemeClr val="bg2"/>
              </a:gs>
              <a:gs pos="100000">
                <a:srgbClr val="B2B2B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6658" name="AutoShape 34">
            <a:hlinkClick r:id="rId3" action="ppaction://hlinksldjump"/>
          </p:cNvPr>
          <p:cNvSpPr>
            <a:spLocks noChangeArrowheads="1"/>
          </p:cNvSpPr>
          <p:nvPr/>
        </p:nvSpPr>
        <p:spPr bwMode="auto">
          <a:xfrm>
            <a:off x="914400" y="5694363"/>
            <a:ext cx="304800" cy="304800"/>
          </a:xfrm>
          <a:prstGeom prst="diamond">
            <a:avLst/>
          </a:prstGeom>
          <a:solidFill>
            <a:srgbClr val="FF99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6659" name="AutoShape 35"/>
          <p:cNvSpPr>
            <a:spLocks noChangeArrowheads="1"/>
          </p:cNvSpPr>
          <p:nvPr/>
        </p:nvSpPr>
        <p:spPr bwMode="auto">
          <a:xfrm>
            <a:off x="4114800" y="5791200"/>
            <a:ext cx="92075" cy="92075"/>
          </a:xfrm>
          <a:prstGeom prst="flowChartConnector">
            <a:avLst/>
          </a:prstGeom>
          <a:gradFill rotWithShape="0">
            <a:gsLst>
              <a:gs pos="0">
                <a:schemeClr val="bg2"/>
              </a:gs>
              <a:gs pos="100000">
                <a:srgbClr val="B2B2B2"/>
              </a:gs>
            </a:gsLst>
            <a:lin ang="18900000" scaled="1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l-GR"/>
          </a:p>
        </p:txBody>
      </p:sp>
      <p:sp>
        <p:nvSpPr>
          <p:cNvPr id="26660" name="Text Box 36"/>
          <p:cNvSpPr txBox="1">
            <a:spLocks noChangeArrowheads="1"/>
          </p:cNvSpPr>
          <p:nvPr/>
        </p:nvSpPr>
        <p:spPr bwMode="auto">
          <a:xfrm>
            <a:off x="1295400" y="5694363"/>
            <a:ext cx="304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rgbClr val="FF9933"/>
                </a:solidFill>
                <a:latin typeface="Arial Black" pitchFamily="34" charset="0"/>
              </a:rPr>
              <a:t>C:</a:t>
            </a:r>
            <a:endParaRPr lang="en-US" sz="2800">
              <a:latin typeface="Arial" charset="0"/>
            </a:endParaRPr>
          </a:p>
        </p:txBody>
      </p:sp>
      <p:sp>
        <p:nvSpPr>
          <p:cNvPr id="26661" name="Text Box 37"/>
          <p:cNvSpPr txBox="1">
            <a:spLocks noChangeArrowheads="1"/>
          </p:cNvSpPr>
          <p:nvPr/>
        </p:nvSpPr>
        <p:spPr bwMode="auto">
          <a:xfrm>
            <a:off x="5334000" y="5694363"/>
            <a:ext cx="304800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>
                <a:solidFill>
                  <a:srgbClr val="FF9933"/>
                </a:solidFill>
                <a:latin typeface="Arial Black" pitchFamily="34" charset="0"/>
              </a:rPr>
              <a:t>D:</a:t>
            </a:r>
            <a:endParaRPr lang="en-US" sz="2800">
              <a:latin typeface="Arial" charset="0"/>
            </a:endParaRPr>
          </a:p>
        </p:txBody>
      </p:sp>
      <p:sp>
        <p:nvSpPr>
          <p:cNvPr id="26662" name="Text Box 38"/>
          <p:cNvSpPr txBox="1">
            <a:spLocks noChangeArrowheads="1"/>
          </p:cNvSpPr>
          <p:nvPr/>
        </p:nvSpPr>
        <p:spPr bwMode="auto">
          <a:xfrm>
            <a:off x="1600200" y="5638800"/>
            <a:ext cx="2133600" cy="3143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 smtClean="0">
                <a:solidFill>
                  <a:srgbClr val="C0C0C0"/>
                </a:solidFill>
                <a:latin typeface="Arial" charset="0"/>
              </a:rPr>
              <a:t>Κάθε 10 λεπτά</a:t>
            </a:r>
            <a:endParaRPr lang="en-US" sz="1400" b="1" dirty="0">
              <a:solidFill>
                <a:srgbClr val="C0C0C0"/>
              </a:solidFill>
              <a:latin typeface="Arial" charset="0"/>
            </a:endParaRPr>
          </a:p>
        </p:txBody>
      </p:sp>
      <p:sp>
        <p:nvSpPr>
          <p:cNvPr id="26663" name="Text Box 39"/>
          <p:cNvSpPr txBox="1">
            <a:spLocks noChangeArrowheads="1"/>
          </p:cNvSpPr>
          <p:nvPr/>
        </p:nvSpPr>
        <p:spPr bwMode="auto">
          <a:xfrm>
            <a:off x="5715000" y="5638800"/>
            <a:ext cx="2133600" cy="314325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400" b="1" dirty="0" smtClean="0">
                <a:solidFill>
                  <a:srgbClr val="C0C0C0"/>
                </a:solidFill>
                <a:latin typeface="Arial" charset="0"/>
              </a:rPr>
              <a:t>Κάθε ώρα</a:t>
            </a:r>
            <a:endParaRPr lang="en-US" sz="1400" b="1" dirty="0">
              <a:solidFill>
                <a:srgbClr val="C0C0C0"/>
              </a:solidFill>
              <a:latin typeface="Arial" charset="0"/>
            </a:endParaRPr>
          </a:p>
        </p:txBody>
      </p:sp>
    </p:spTree>
  </p:cSld>
  <p:clrMapOvr>
    <a:masterClrMapping/>
  </p:clrMapOvr>
  <p:transition>
    <p:zoom/>
    <p:sndAc>
      <p:stSnd>
        <p:snd r:embed="rId2" name="cashreg.wav"/>
      </p:stSnd>
    </p:sndAc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128</TotalTime>
  <Words>363</Words>
  <Application>Microsoft Office PowerPoint</Application>
  <PresentationFormat>On-screen Show (4:3)</PresentationFormat>
  <Paragraphs>116</Paragraphs>
  <Slides>27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Default Design</vt:lpstr>
      <vt:lpstr>Slide 1</vt:lpstr>
      <vt:lpstr>Slide 2</vt:lpstr>
      <vt:lpstr> 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Κάθε έξι δευτερόλεπτα κάποιος πέφτει θύμα bullying στην Αγγλία. </vt:lpstr>
      <vt:lpstr>Ενας στους πέντε μαθητές γυμνασίου έχει πέσει θύμα Σχολικού Εκφοβισμού (bullying)  </vt:lpstr>
      <vt:lpstr>Το bullying μπορεί να συμβεί οπουδήποτε. Ενας στους τέσσερις ανθρώπους έχει πέσει θύμα bullying στην εργασία του. </vt:lpstr>
      <vt:lpstr>Το Bullying μπορεί να σε κάνει να νιώσεις θλιμμένος, ντροπαλός, απομονωμένος, ανασφαλής και συχνά να έχεις τάσεις αυτοκτονίας. </vt:lpstr>
      <vt:lpstr>Τα περισσότερα παιδιά που ασκούν ενδοσχολική βία, είχαν πέσει θύματα τα ίδια στο παρελθόν. </vt:lpstr>
      <vt:lpstr>Στις περισσότερες περιπτώσεις τα αποτελέσματα του bullying δεν φαίνονται με την πρώτη ματιά. Αυτό δε σημαίνει οτι είναι λιγότερο οδυνηρά. </vt:lpstr>
      <vt:lpstr>20,000 νέοι άνθρωποι βοηθήθηκαν,τον περασμένο χρόνο,όταν μίλησαν για το πρόβλημά τους εναντίον του bullying. </vt:lpstr>
      <vt:lpstr>Κάποια διάσημα πρόσωπα που έπεσαν θύματα bullying :</vt:lpstr>
      <vt:lpstr>Τι είναι ο σχολικός εκφοβισμός (Bullying); </vt:lpstr>
      <vt:lpstr> Το φυσικό-σωματικό bullying, περιλαμβάνει: Κλοπή χρημάτων ή προσωπικών αντικειμένων Σπρώξιμο, χτύπημα, κλωτσιές, μπουνιές. Οποιαδήποτε μορφή παρενόχλησης.   </vt:lpstr>
      <vt:lpstr>Το έμμεσο bullying, περιλαμβάνει: Διάδοση φημών και κουτσομπολιού για το θύμα. Μπλέξιμο σε προβλήματα χωρίς σοβαρές αιτίες. Αποστολή προσβλητικών μηνυμάτων με SMS, e-mails, τηλεφωνήματα και γράμματα. </vt:lpstr>
    </vt:vector>
  </TitlesOfParts>
  <Company>Research Machines plc.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JWhelan</dc:creator>
  <cp:lastModifiedBy>KOSTIS</cp:lastModifiedBy>
  <cp:revision>26</cp:revision>
  <dcterms:created xsi:type="dcterms:W3CDTF">2004-11-22T15:00:24Z</dcterms:created>
  <dcterms:modified xsi:type="dcterms:W3CDTF">2015-03-08T19:41:03Z</dcterms:modified>
</cp:coreProperties>
</file>