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5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EB04-DFB6-474D-8D07-FA8E8622E6FF}" type="datetimeFigureOut">
              <a:rPr lang="el-GR" smtClean="0"/>
              <a:t>21/11/2021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DB82F-C0D7-4212-AA9A-EB8D3826E94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24979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EB04-DFB6-474D-8D07-FA8E8622E6FF}" type="datetimeFigureOut">
              <a:rPr lang="el-GR" smtClean="0"/>
              <a:t>21/11/2021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DB82F-C0D7-4212-AA9A-EB8D3826E94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6324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EB04-DFB6-474D-8D07-FA8E8622E6FF}" type="datetimeFigureOut">
              <a:rPr lang="el-GR" smtClean="0"/>
              <a:t>21/11/2021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DB82F-C0D7-4212-AA9A-EB8D3826E94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544042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EB04-DFB6-474D-8D07-FA8E8622E6FF}" type="datetimeFigureOut">
              <a:rPr lang="el-GR" smtClean="0"/>
              <a:t>21/11/2021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DB82F-C0D7-4212-AA9A-EB8D3826E941}" type="slidenum">
              <a:rPr lang="el-GR" smtClean="0"/>
              <a:t>‹#›</a:t>
            </a:fld>
            <a:endParaRPr lang="el-G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131701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EB04-DFB6-474D-8D07-FA8E8622E6FF}" type="datetimeFigureOut">
              <a:rPr lang="el-GR" smtClean="0"/>
              <a:t>21/11/2021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DB82F-C0D7-4212-AA9A-EB8D3826E94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547416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EB04-DFB6-474D-8D07-FA8E8622E6FF}" type="datetimeFigureOut">
              <a:rPr lang="el-GR" smtClean="0"/>
              <a:t>21/11/2021</a:t>
            </a:fld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DB82F-C0D7-4212-AA9A-EB8D3826E94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18146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EB04-DFB6-474D-8D07-FA8E8622E6FF}" type="datetimeFigureOut">
              <a:rPr lang="el-GR" smtClean="0"/>
              <a:t>21/11/2021</a:t>
            </a:fld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DB82F-C0D7-4212-AA9A-EB8D3826E94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28824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EB04-DFB6-474D-8D07-FA8E8622E6FF}" type="datetimeFigureOut">
              <a:rPr lang="el-GR" smtClean="0"/>
              <a:t>21/11/2021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DB82F-C0D7-4212-AA9A-EB8D3826E94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651369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EB04-DFB6-474D-8D07-FA8E8622E6FF}" type="datetimeFigureOut">
              <a:rPr lang="el-GR" smtClean="0"/>
              <a:t>21/11/2021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DB82F-C0D7-4212-AA9A-EB8D3826E94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21901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EB04-DFB6-474D-8D07-FA8E8622E6FF}" type="datetimeFigureOut">
              <a:rPr lang="el-GR" smtClean="0"/>
              <a:t>21/11/2021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DB82F-C0D7-4212-AA9A-EB8D3826E94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6379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EB04-DFB6-474D-8D07-FA8E8622E6FF}" type="datetimeFigureOut">
              <a:rPr lang="el-GR" smtClean="0"/>
              <a:t>21/11/2021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DB82F-C0D7-4212-AA9A-EB8D3826E94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35164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EB04-DFB6-474D-8D07-FA8E8622E6FF}" type="datetimeFigureOut">
              <a:rPr lang="el-GR" smtClean="0"/>
              <a:t>21/11/2021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DB82F-C0D7-4212-AA9A-EB8D3826E94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52642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EB04-DFB6-474D-8D07-FA8E8622E6FF}" type="datetimeFigureOut">
              <a:rPr lang="el-GR" smtClean="0"/>
              <a:t>21/11/2021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DB82F-C0D7-4212-AA9A-EB8D3826E94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42284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EB04-DFB6-474D-8D07-FA8E8622E6FF}" type="datetimeFigureOut">
              <a:rPr lang="el-GR" smtClean="0"/>
              <a:t>21/11/2021</a:t>
            </a:fld>
            <a:endParaRPr lang="el-G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DB82F-C0D7-4212-AA9A-EB8D3826E94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8388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EB04-DFB6-474D-8D07-FA8E8622E6FF}" type="datetimeFigureOut">
              <a:rPr lang="el-GR" smtClean="0"/>
              <a:t>21/11/2021</a:t>
            </a:fld>
            <a:endParaRPr lang="el-G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DB82F-C0D7-4212-AA9A-EB8D3826E94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14318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EB04-DFB6-474D-8D07-FA8E8622E6FF}" type="datetimeFigureOut">
              <a:rPr lang="el-GR" smtClean="0"/>
              <a:t>21/11/2021</a:t>
            </a:fld>
            <a:endParaRPr lang="el-G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DB82F-C0D7-4212-AA9A-EB8D3826E94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65570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EB04-DFB6-474D-8D07-FA8E8622E6FF}" type="datetimeFigureOut">
              <a:rPr lang="el-GR" smtClean="0"/>
              <a:t>21/11/2021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DB82F-C0D7-4212-AA9A-EB8D3826E94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10376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190EB04-DFB6-474D-8D07-FA8E8622E6FF}" type="datetimeFigureOut">
              <a:rPr lang="el-GR" smtClean="0"/>
              <a:t>21/11/2021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DB82F-C0D7-4212-AA9A-EB8D3826E94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215379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https://el.wikipedia.org/wiki/%CE%99%CF%8C%CE%BD%CE%B9%CE%BF_%CF%80%CE%AD%CE%BB%CE%B1%CE%B3%CE%BF%CF%82" TargetMode="External"/><Relationship Id="rId7" Type="http://schemas.openxmlformats.org/officeDocument/2006/relationships/hyperlink" Target="https://el.wikipedia.org/wiki/%CE%A0%CE%AC%CE%B4%CE%BF%CF%82" TargetMode="External"/><Relationship Id="rId2" Type="http://schemas.openxmlformats.org/officeDocument/2006/relationships/hyperlink" Target="https://el.wikipedia.org/wiki/%CE%91%CE%B4%CF%81%CE%B9%CE%B1%CF%84%CE%B9%CE%BA%CE%AE_%CE%B8%CE%AC%CE%BB%CE%B1%CF%83%CF%83%CE%B1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el.wikipedia.org/wiki/%CE%86%CE%BB%CF%80%CE%B5%CE%B9%CF%82" TargetMode="External"/><Relationship Id="rId5" Type="http://schemas.openxmlformats.org/officeDocument/2006/relationships/hyperlink" Target="https://el.wikipedia.org/wiki/%CE%91%CF%80%CE%AD%CE%BD%CE%BD%CE%B9%CE%BD%CE%B1" TargetMode="External"/><Relationship Id="rId4" Type="http://schemas.openxmlformats.org/officeDocument/2006/relationships/hyperlink" Target="https://el.wikipedia.org/wiki/%CE%A4%CF%85%CF%81%CF%81%CE%B7%CE%BD%CE%B9%CE%BA%CF%8C_%CF%80%CE%AD%CE%BB%CE%B1%CE%B3%CE%BF%CF%82" TargetMode="External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title"/>
          </p:nvPr>
        </p:nvSpPr>
        <p:spPr>
          <a:xfrm>
            <a:off x="1166905" y="1358900"/>
            <a:ext cx="3401064" cy="1447800"/>
          </a:xfrm>
        </p:spPr>
        <p:txBody>
          <a:bodyPr/>
          <a:lstStyle/>
          <a:p>
            <a:pPr algn="ctr"/>
            <a:r>
              <a:rPr lang="el-GR" sz="8000" b="1" dirty="0" smtClean="0"/>
              <a:t>ΙΤΑΛΙΑ</a:t>
            </a:r>
            <a:endParaRPr lang="el-GR" sz="8000" b="1" dirty="0"/>
          </a:p>
        </p:txBody>
      </p:sp>
      <p:sp>
        <p:nvSpPr>
          <p:cNvPr id="9" name="Θέση κειμένου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l-GR" b="0" i="0" dirty="0" smtClean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Η Ιταλία αποτελείται κυρίως από μία μεγάλη χερσόνησο σε σχήμα μπότας, που εισχωρεί στην Μεσόγειο, ανάμεσα στην </a:t>
            </a:r>
            <a:r>
              <a:rPr lang="el-GR" b="0" i="0" u="none" strike="noStrike" dirty="0" smtClean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hlinkClick r:id="rId2" tooltip="Αδριατική θάλασσα"/>
              </a:rPr>
              <a:t>Αδριατική θάλασσα</a:t>
            </a:r>
            <a:r>
              <a:rPr lang="el-GR" b="0" i="0" dirty="0" smtClean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, το </a:t>
            </a:r>
            <a:r>
              <a:rPr lang="el-GR" b="0" i="0" u="none" strike="noStrike" dirty="0" smtClean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hlinkClick r:id="rId3" tooltip="Ιόνιο πέλαγος"/>
              </a:rPr>
              <a:t>Ιόνιο πέλαγος</a:t>
            </a:r>
            <a:r>
              <a:rPr lang="el-GR" b="0" i="0" dirty="0" smtClean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 και το </a:t>
            </a:r>
            <a:r>
              <a:rPr lang="el-GR" b="0" i="0" u="none" strike="noStrike" dirty="0" smtClean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hlinkClick r:id="rId4" tooltip="Τυρρηνικό πέλαγος"/>
              </a:rPr>
              <a:t>Τυρρηνικό πέλαγος</a:t>
            </a:r>
            <a:r>
              <a:rPr lang="el-GR" b="0" i="0" dirty="0" smtClean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. Τα </a:t>
            </a:r>
            <a:r>
              <a:rPr lang="el-GR" b="0" i="0" u="none" strike="noStrike" dirty="0" err="1" smtClean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hlinkClick r:id="rId5" tooltip="Απέννινα"/>
              </a:rPr>
              <a:t>Απέννινα</a:t>
            </a:r>
            <a:r>
              <a:rPr lang="el-GR" b="0" i="0" dirty="0" smtClean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 όρη διαμορφώνουν τη ραχοκοκαλιά της χερσονήσου, και φτάνουν ως τα βόρεια όπου ενώνονται με τις </a:t>
            </a:r>
            <a:r>
              <a:rPr lang="el-GR" b="0" i="0" u="none" strike="noStrike" dirty="0" smtClean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hlinkClick r:id="rId6" tooltip="Άλπεις"/>
              </a:rPr>
              <a:t>Άλπεις</a:t>
            </a:r>
            <a:r>
              <a:rPr lang="el-GR" b="0" i="0" dirty="0" smtClean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. Εκεί βρίσκεται και η μεγάλη πεδιάδα του ποταμού </a:t>
            </a:r>
            <a:r>
              <a:rPr lang="el-GR" b="0" i="0" u="none" strike="noStrike" dirty="0" smtClean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hlinkClick r:id="rId7" tooltip="Πάδος"/>
              </a:rPr>
              <a:t>Πάδου</a:t>
            </a:r>
            <a:r>
              <a:rPr lang="el-GR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</a:t>
            </a:r>
            <a:endParaRPr lang="el-GR" dirty="0"/>
          </a:p>
        </p:txBody>
      </p:sp>
      <p:pic>
        <p:nvPicPr>
          <p:cNvPr id="1026" name="Picture 2" descr="https://upload.wikimedia.org/wikipedia/commons/thumb/0/04/It-map-el.jpg/220px-It-map-el.jpg"/>
          <p:cNvPicPr>
            <a:picLocks noGrp="1" noChangeAspect="1" noChangeArrowheads="1"/>
          </p:cNvPicPr>
          <p:nvPr>
            <p:ph idx="1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1554" y="1075730"/>
            <a:ext cx="4343146" cy="4639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upload.wikimedia.org/wikipedia/commons/thumb/0/03/Flag_of_Italy.svg/125px-Flag_of_Italy.svg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2175" y="568324"/>
            <a:ext cx="1190625" cy="790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9659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κειμένου 3"/>
          <p:cNvSpPr>
            <a:spLocks noGrp="1"/>
          </p:cNvSpPr>
          <p:nvPr>
            <p:ph type="body" sz="half" idx="4294967295"/>
          </p:nvPr>
        </p:nvSpPr>
        <p:spPr>
          <a:xfrm>
            <a:off x="0" y="0"/>
            <a:ext cx="5207000" cy="6858000"/>
          </a:xfrm>
        </p:spPr>
        <p:txBody>
          <a:bodyPr>
            <a:normAutofit/>
          </a:bodyPr>
          <a:lstStyle/>
          <a:p>
            <a:pPr algn="just"/>
            <a:r>
              <a:rPr lang="el-GR" sz="1800" b="1" dirty="0">
                <a:solidFill>
                  <a:schemeClr val="tx1">
                    <a:lumMod val="95000"/>
                  </a:schemeClr>
                </a:solidFill>
                <a:latin typeface="Open Sans"/>
              </a:rPr>
              <a:t>Το ιταλικό φαγητό είναι υγιεινό, τα υλικά – κρέας, ψάρι, φρούτα και λαχανικά – φρέσκα και η ποιότητα ασύγκριτη. Επίσης, σε κάθε περιοχή υπάρχει πολύ μεγάλη ποικιλία, ενώ ο τρόπος μαγειρέματος είναι γρήγορος και απλός.</a:t>
            </a:r>
          </a:p>
          <a:p>
            <a:pPr algn="just"/>
            <a:r>
              <a:rPr lang="el-GR" sz="1800" b="1" dirty="0">
                <a:solidFill>
                  <a:schemeClr val="tx1">
                    <a:lumMod val="95000"/>
                  </a:schemeClr>
                </a:solidFill>
                <a:latin typeface="Open Sans"/>
              </a:rPr>
              <a:t>Το διασημότερο προϊόν –  τα ζυμαρικά – προσφέρεται σε αμέτρητες παραλλαγές. Το ιταλικό </a:t>
            </a:r>
            <a:r>
              <a:rPr lang="el-GR" sz="1800" b="1" i="1" dirty="0">
                <a:solidFill>
                  <a:schemeClr val="tx1">
                    <a:lumMod val="95000"/>
                  </a:schemeClr>
                </a:solidFill>
                <a:latin typeface="Open Sans"/>
              </a:rPr>
              <a:t>«πρόχειρο φαγητό»</a:t>
            </a:r>
            <a:r>
              <a:rPr lang="el-GR" sz="1800" b="1" dirty="0">
                <a:solidFill>
                  <a:schemeClr val="tx1">
                    <a:lumMod val="95000"/>
                  </a:schemeClr>
                </a:solidFill>
                <a:latin typeface="Open Sans"/>
              </a:rPr>
              <a:t> – η πίτσα– είναι ασυναγώνιστη σε γεύση, ενώ τα γλυκά και τα παγωτά είναι πραγματικός πειρασμός.</a:t>
            </a:r>
          </a:p>
          <a:p>
            <a:pPr algn="just"/>
            <a:r>
              <a:rPr lang="el-GR" sz="1800" b="1" dirty="0">
                <a:solidFill>
                  <a:schemeClr val="tx1">
                    <a:lumMod val="95000"/>
                  </a:schemeClr>
                </a:solidFill>
                <a:latin typeface="Open Sans"/>
              </a:rPr>
              <a:t>Στην πραγματικότητα, η ιταλική κουζίνα είναι ένας συνδυασμός από διάφορες τοπικές κουζίνες.</a:t>
            </a:r>
          </a:p>
          <a:p>
            <a:pPr algn="just"/>
            <a:r>
              <a:rPr lang="el-GR" sz="1800" b="1" dirty="0">
                <a:solidFill>
                  <a:schemeClr val="tx1">
                    <a:lumMod val="95000"/>
                  </a:schemeClr>
                </a:solidFill>
                <a:latin typeface="Open Sans"/>
              </a:rPr>
              <a:t>Στο Μιλάνο, για παράδειγμα, επικρατεί το ρύζι περισσότερο από τα ζυμαρικά. Στο βορειότερο τμήμα της χώρας, όπου οι αυστριακές επιρροές είναι ισχυρές, θα βρείτε </a:t>
            </a:r>
            <a:r>
              <a:rPr lang="el-GR" sz="1800" b="1" dirty="0" err="1">
                <a:solidFill>
                  <a:schemeClr val="tx1">
                    <a:lumMod val="95000"/>
                  </a:schemeClr>
                </a:solidFill>
                <a:latin typeface="Open Sans"/>
              </a:rPr>
              <a:t>ντάμπλινγκς</a:t>
            </a:r>
            <a:r>
              <a:rPr lang="el-GR" sz="1800" b="1" dirty="0">
                <a:solidFill>
                  <a:schemeClr val="tx1">
                    <a:lumMod val="95000"/>
                  </a:schemeClr>
                </a:solidFill>
                <a:latin typeface="Open Sans"/>
              </a:rPr>
              <a:t> (είδος ζυμαρικών) και </a:t>
            </a:r>
            <a:r>
              <a:rPr lang="el-GR" sz="1800" b="1" dirty="0" err="1">
                <a:solidFill>
                  <a:schemeClr val="tx1">
                    <a:lumMod val="95000"/>
                  </a:schemeClr>
                </a:solidFill>
                <a:latin typeface="Open Sans"/>
              </a:rPr>
              <a:t>στρούντελ</a:t>
            </a:r>
            <a:r>
              <a:rPr lang="el-GR" sz="1800" b="1" dirty="0">
                <a:solidFill>
                  <a:schemeClr val="tx1">
                    <a:lumMod val="95000"/>
                  </a:schemeClr>
                </a:solidFill>
                <a:latin typeface="Open Sans"/>
              </a:rPr>
              <a:t> (γεμιστό ρολό) με μήλο</a:t>
            </a:r>
            <a:r>
              <a:rPr lang="el-GR" b="1" dirty="0">
                <a:solidFill>
                  <a:srgbClr val="000000"/>
                </a:solidFill>
                <a:latin typeface="Open Sans"/>
              </a:rPr>
              <a:t>.</a:t>
            </a:r>
          </a:p>
          <a:p>
            <a:endParaRPr lang="el-GR" dirty="0"/>
          </a:p>
        </p:txBody>
      </p:sp>
      <p:pic>
        <p:nvPicPr>
          <p:cNvPr id="2050" name="Picture 2" descr="https://tse3.mm.bing.net/th?id=OIP.HtEL3n8NIpi444bnttgSDgHaEw&amp;pid=Api&amp;P=0&amp;w=249&amp;h=16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5416" y="0"/>
            <a:ext cx="2826304" cy="181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tse1.mm.bing.net/th?id=OIP.WmffAPMqPjo3BrfnlX3AKQHaE7&amp;pid=Api&amp;P=0&amp;w=256&amp;h=1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5415" y="1816100"/>
            <a:ext cx="2832915" cy="189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tse4.mm.bing.net/th?id=OIP.OJqC_-iZdv8J_666ltmsLgHaE3&amp;pid=Api&amp;P=0&amp;w=254&amp;h=16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8805" y="3708400"/>
            <a:ext cx="2832915" cy="1862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4844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Ορθογώνιο 2"/>
          <p:cNvSpPr/>
          <p:nvPr/>
        </p:nvSpPr>
        <p:spPr>
          <a:xfrm>
            <a:off x="0" y="0"/>
            <a:ext cx="58420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1600" b="1" i="0" dirty="0" smtClean="0">
                <a:effectLst/>
                <a:latin typeface="Open Sans"/>
              </a:rPr>
              <a:t>Στη Σικελία, όπου είναι πολύ έντονη η επίδραση από τη θάλασσα και τη βόρεια Αφρική, θα δοκιμάσετε φρέσκο τόνο, </a:t>
            </a:r>
            <a:r>
              <a:rPr lang="el-GR" sz="1600" b="1" i="0" dirty="0" err="1" smtClean="0">
                <a:effectLst/>
                <a:latin typeface="Open Sans"/>
              </a:rPr>
              <a:t>κους-κους</a:t>
            </a:r>
            <a:r>
              <a:rPr lang="el-GR" sz="1600" b="1" i="0" dirty="0" smtClean="0">
                <a:effectLst/>
                <a:latin typeface="Open Sans"/>
              </a:rPr>
              <a:t> και πικάντικες πιπεριές α λα αραβικά. Η ποικιλία είναι ατέλειωτη. Ωστόσο, όσο πιο νότια πηγαίνετε, τόσο πιο απλή είναι η κουζίνα. Η φτώχεια του αγροτικού Νότου στάθηκε η αιτία για να επινοήσουν οι κάτοικοι διάφορα φαγητά από τα υλικά που είχαν στη διάθεσή τους. Όμως, ακόμα και στις φτωχότερες περιοχές, όπου επικρατούν η ντομάτα, το ελαιόλαδο και τα ζυμαρικά, θα βρείτε αμέτρητες τοπικές σπεσιαλιτέ.</a:t>
            </a:r>
          </a:p>
          <a:p>
            <a:pPr algn="just"/>
            <a:r>
              <a:rPr lang="el-GR" sz="1600" b="1" i="0" dirty="0" smtClean="0">
                <a:effectLst/>
                <a:latin typeface="Open Sans"/>
              </a:rPr>
              <a:t>Στην </a:t>
            </a:r>
            <a:r>
              <a:rPr lang="el-GR" sz="1600" b="1" i="0" dirty="0" err="1" smtClean="0">
                <a:effectLst/>
                <a:latin typeface="Open Sans"/>
              </a:rPr>
              <a:t>Ούμπρια</a:t>
            </a:r>
            <a:r>
              <a:rPr lang="el-GR" sz="1600" b="1" i="0" dirty="0" smtClean="0">
                <a:effectLst/>
                <a:latin typeface="Open Sans"/>
              </a:rPr>
              <a:t> και το </a:t>
            </a:r>
            <a:r>
              <a:rPr lang="el-GR" sz="1600" b="1" i="0" dirty="0" err="1" smtClean="0">
                <a:effectLst/>
                <a:latin typeface="Open Sans"/>
              </a:rPr>
              <a:t>Πιεμόντε</a:t>
            </a:r>
            <a:r>
              <a:rPr lang="el-GR" sz="1600" b="1" i="0" dirty="0" smtClean="0">
                <a:effectLst/>
                <a:latin typeface="Open Sans"/>
              </a:rPr>
              <a:t> προσφέρεται ένα από τα σπανιότερα εδέσματα του κόσμου, οι τρούφες. Η Πάρμα παράγει δύο πασίγνωστα ιταλικά προϊόντα, το τυρί παρμεζάνα και το </a:t>
            </a:r>
            <a:r>
              <a:rPr lang="el-GR" sz="1600" b="1" i="0" dirty="0" err="1" smtClean="0">
                <a:effectLst/>
                <a:latin typeface="Open Sans"/>
              </a:rPr>
              <a:t>προσούτο</a:t>
            </a:r>
            <a:r>
              <a:rPr lang="el-GR" sz="1600" b="1" i="0" dirty="0" smtClean="0">
                <a:effectLst/>
                <a:latin typeface="Open Sans"/>
              </a:rPr>
              <a:t> Πάρμας. Η </a:t>
            </a:r>
            <a:r>
              <a:rPr lang="el-GR" sz="1600" b="1" i="0" dirty="0" err="1" smtClean="0">
                <a:effectLst/>
                <a:latin typeface="Open Sans"/>
              </a:rPr>
              <a:t>Καμπανάι</a:t>
            </a:r>
            <a:r>
              <a:rPr lang="el-GR" sz="1600" b="1" i="0" dirty="0" smtClean="0">
                <a:effectLst/>
                <a:latin typeface="Open Sans"/>
              </a:rPr>
              <a:t> βγάζει το τυρί </a:t>
            </a:r>
            <a:r>
              <a:rPr lang="el-GR" sz="1600" b="1" i="0" dirty="0" err="1" smtClean="0">
                <a:effectLst/>
                <a:latin typeface="Open Sans"/>
              </a:rPr>
              <a:t>μοτσαρέλα</a:t>
            </a:r>
            <a:r>
              <a:rPr lang="el-GR" sz="1600" b="1" i="0" dirty="0" smtClean="0">
                <a:effectLst/>
                <a:latin typeface="Open Sans"/>
              </a:rPr>
              <a:t>, ενώ η </a:t>
            </a:r>
            <a:r>
              <a:rPr lang="el-GR" sz="1600" b="1" i="0" dirty="0" err="1" smtClean="0">
                <a:effectLst/>
                <a:latin typeface="Open Sans"/>
              </a:rPr>
              <a:t>Λιγουρία</a:t>
            </a:r>
            <a:r>
              <a:rPr lang="el-GR" sz="1600" b="1" i="0" dirty="0" smtClean="0">
                <a:effectLst/>
                <a:latin typeface="Open Sans"/>
              </a:rPr>
              <a:t> έχει δημιουργήσει τη σάλτσα </a:t>
            </a:r>
            <a:r>
              <a:rPr lang="el-GR" sz="1600" b="1" i="1" dirty="0" err="1" smtClean="0">
                <a:effectLst/>
                <a:latin typeface="Open Sans"/>
              </a:rPr>
              <a:t>πέστο</a:t>
            </a:r>
            <a:r>
              <a:rPr lang="el-GR" sz="1600" b="1" i="1" dirty="0" smtClean="0">
                <a:effectLst/>
                <a:latin typeface="Open Sans"/>
              </a:rPr>
              <a:t> </a:t>
            </a:r>
            <a:r>
              <a:rPr lang="el-GR" sz="1600" b="1" i="1" dirty="0" err="1" smtClean="0">
                <a:effectLst/>
                <a:latin typeface="Open Sans"/>
              </a:rPr>
              <a:t>αλά</a:t>
            </a:r>
            <a:r>
              <a:rPr lang="el-GR" sz="1600" b="1" i="1" dirty="0" smtClean="0">
                <a:effectLst/>
                <a:latin typeface="Open Sans"/>
              </a:rPr>
              <a:t> </a:t>
            </a:r>
            <a:r>
              <a:rPr lang="el-GR" sz="1600" b="1" i="1" dirty="0" err="1" smtClean="0">
                <a:effectLst/>
                <a:latin typeface="Open Sans"/>
              </a:rPr>
              <a:t>Τζενοβέζε</a:t>
            </a:r>
            <a:r>
              <a:rPr lang="el-GR" sz="1600" b="1" i="0" dirty="0" smtClean="0">
                <a:effectLst/>
                <a:latin typeface="Open Sans"/>
              </a:rPr>
              <a:t> (μείγμα από ελαιόλαδο, βασιλικό, σκόρδο, τυρί και κουκουνάρι) – μια από τις πολλές γεύσεις που εξάγει η Ιταλία σε όλο τον κόσμο.</a:t>
            </a:r>
            <a:endParaRPr lang="el-GR" sz="1600" b="1" i="0" dirty="0">
              <a:effectLst/>
              <a:latin typeface="Open Sans"/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0" y="4620736"/>
            <a:ext cx="5842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i="0" dirty="0" smtClean="0">
                <a:effectLst/>
                <a:latin typeface="Open Sans"/>
              </a:rPr>
              <a:t>Η χώρα φημίζεται επίσης για το εξαιρετικό λάδι της και τον καφέ. Γενικότερα, το φαγητό είναι ένα πάθος για τους κατοίκους της, οι οποίοι στην κυριολεξία ζουν για να τρώνε – όπως οι Γάλλοι – με τη διαφορά ότι οι Ιταλοί δεν έχουν υιοθετήσει τις επισημότητες και την επίδειξη εκείνων</a:t>
            </a:r>
            <a:endParaRPr lang="el-GR" b="1" dirty="0"/>
          </a:p>
        </p:txBody>
      </p:sp>
      <p:pic>
        <p:nvPicPr>
          <p:cNvPr id="3074" name="Picture 2" descr="https://tse3.mm.bing.net/th?id=OIP.LHZ6zxy8lU6o4dhNP2qMPQAAAA&amp;pid=Api&amp;P=0&amp;w=268&amp;h=1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6875" y="1630362"/>
            <a:ext cx="4262840" cy="2433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8707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38211" y="2421218"/>
            <a:ext cx="9404723" cy="1400530"/>
          </a:xfrm>
        </p:spPr>
        <p:txBody>
          <a:bodyPr/>
          <a:lstStyle/>
          <a:p>
            <a:pPr algn="ctr"/>
            <a:r>
              <a:rPr lang="el-GR" sz="9600" b="1" dirty="0" smtClean="0"/>
              <a:t>ΤΕΛΟΣ</a:t>
            </a:r>
            <a:endParaRPr lang="el-GR" sz="9600" b="1" dirty="0"/>
          </a:p>
        </p:txBody>
      </p:sp>
    </p:spTree>
    <p:extLst>
      <p:ext uri="{BB962C8B-B14F-4D97-AF65-F5344CB8AC3E}">
        <p14:creationId xmlns:p14="http://schemas.microsoft.com/office/powerpoint/2010/main" val="37203505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Ιόν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Ιό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Ιό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38</TotalTime>
  <Words>57</Words>
  <Application>Microsoft Office PowerPoint</Application>
  <PresentationFormat>Ευρεία οθόνη</PresentationFormat>
  <Paragraphs>10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9" baseType="lpstr">
      <vt:lpstr>Arial</vt:lpstr>
      <vt:lpstr>Century Gothic</vt:lpstr>
      <vt:lpstr>Open Sans</vt:lpstr>
      <vt:lpstr>Wingdings 3</vt:lpstr>
      <vt:lpstr>Ιόν</vt:lpstr>
      <vt:lpstr>ΙΤΑΛΙΑ</vt:lpstr>
      <vt:lpstr>Παρουσίαση του PowerPoint</vt:lpstr>
      <vt:lpstr>Παρουσίαση του PowerPoint</vt:lpstr>
      <vt:lpstr>ΤΕΛΟΣ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User01</dc:creator>
  <cp:lastModifiedBy>User01</cp:lastModifiedBy>
  <cp:revision>5</cp:revision>
  <dcterms:created xsi:type="dcterms:W3CDTF">2021-11-21T09:10:56Z</dcterms:created>
  <dcterms:modified xsi:type="dcterms:W3CDTF">2021-11-21T09:49:32Z</dcterms:modified>
</cp:coreProperties>
</file>