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810" y="-341"/>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17" name="16 - Θέση υποσέλιδου"/>
          <p:cNvSpPr>
            <a:spLocks noGrp="1"/>
          </p:cNvSpPr>
          <p:nvPr>
            <p:ph type="ftr" sz="quarter" idx="11"/>
          </p:nvPr>
        </p:nvSpPr>
        <p:spPr/>
        <p:txBody>
          <a:bodyPr/>
          <a:lstStyle/>
          <a:p>
            <a:endParaRPr lang="el-GR" dirty="0"/>
          </a:p>
        </p:txBody>
      </p:sp>
      <p:sp>
        <p:nvSpPr>
          <p:cNvPr id="29" name="28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6D10B54F-E03C-4912-9A41-4482E7A49589}"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dirty="0"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C93575C-FB29-4998-B15F-0EC2F25A200D}" type="datetimeFigureOut">
              <a:rPr lang="el-GR" smtClean="0"/>
              <a:pPr/>
              <a:t>23/5/2025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6D10B54F-E03C-4912-9A41-4482E7A49589}" type="slidenum">
              <a:rPr lang="el-GR" smtClean="0"/>
              <a:pPr/>
              <a:t>‹#›</a:t>
            </a:fld>
            <a:endParaRPr lang="el-GR"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C93575C-FB29-4998-B15F-0EC2F25A200D}" type="datetimeFigureOut">
              <a:rPr lang="el-GR" smtClean="0"/>
              <a:pPr/>
              <a:t>23/5/2025</a:t>
            </a:fld>
            <a:endParaRPr lang="el-GR" dirty="0"/>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dirty="0"/>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D10B54F-E03C-4912-9A41-4482E7A49589}" type="slidenum">
              <a:rPr lang="el-GR" smtClean="0"/>
              <a:pPr/>
              <a:t>‹#›</a:t>
            </a:fld>
            <a:endParaRPr lang="el-GR"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myparenthood.gr/paidi-zilevei-aderfaki/" TargetMode="External"/><Relationship Id="rId2" Type="http://schemas.openxmlformats.org/officeDocument/2006/relationships/hyperlink" Target="https://myparenthood.gr/product/sholikos-ekfovismos/" TargetMode="External"/><Relationship Id="rId1" Type="http://schemas.openxmlformats.org/officeDocument/2006/relationships/slideLayout" Target="../slideLayouts/slideLayout8.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diktio-kathigiton.net/seminaria-gia-ekpaideutikous"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85720" y="357167"/>
            <a:ext cx="8172480" cy="3243284"/>
          </a:xfrm>
        </p:spPr>
        <p:txBody>
          <a:bodyPr>
            <a:noAutofit/>
          </a:bodyPr>
          <a:lstStyle/>
          <a:p>
            <a:r>
              <a:rPr lang="en-US" sz="9600" dirty="0" smtClean="0"/>
              <a:t>Stop Bullying</a:t>
            </a:r>
            <a:endParaRPr lang="el-GR" sz="9600" dirty="0"/>
          </a:p>
        </p:txBody>
      </p:sp>
      <p:sp>
        <p:nvSpPr>
          <p:cNvPr id="3" name="2 - Υπότιτλος"/>
          <p:cNvSpPr>
            <a:spLocks noGrp="1"/>
          </p:cNvSpPr>
          <p:nvPr>
            <p:ph type="subTitle" idx="1"/>
          </p:nvPr>
        </p:nvSpPr>
        <p:spPr>
          <a:xfrm>
            <a:off x="142844" y="4357694"/>
            <a:ext cx="8429684" cy="1752600"/>
          </a:xfrm>
        </p:spPr>
        <p:txBody>
          <a:bodyPr>
            <a:noAutofit/>
          </a:bodyPr>
          <a:lstStyle/>
          <a:p>
            <a:r>
              <a:rPr lang="el-GR" sz="6600" b="1" i="1" dirty="0" smtClean="0"/>
              <a:t>Σχολικός εκφοβισμός            </a:t>
            </a: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5186370" cy="1162050"/>
          </a:xfrm>
        </p:spPr>
        <p:txBody>
          <a:bodyPr>
            <a:normAutofit fontScale="90000"/>
          </a:bodyPr>
          <a:lstStyle/>
          <a:p>
            <a:r>
              <a:rPr lang="en-US" sz="6000" b="1" i="1" dirty="0" smtClean="0"/>
              <a:t>Stop  Bullying</a:t>
            </a:r>
            <a:endParaRPr lang="el-GR" sz="6000" b="1" i="1" dirty="0"/>
          </a:p>
        </p:txBody>
      </p:sp>
      <p:sp>
        <p:nvSpPr>
          <p:cNvPr id="4" name="3 - Θέση κειμένου"/>
          <p:cNvSpPr>
            <a:spLocks noGrp="1"/>
          </p:cNvSpPr>
          <p:nvPr>
            <p:ph type="body" idx="2"/>
          </p:nvPr>
        </p:nvSpPr>
        <p:spPr>
          <a:xfrm>
            <a:off x="142844" y="1435100"/>
            <a:ext cx="4857784" cy="5208610"/>
          </a:xfrm>
        </p:spPr>
        <p:txBody>
          <a:bodyPr>
            <a:noAutofit/>
          </a:bodyPr>
          <a:lstStyle/>
          <a:p>
            <a:r>
              <a:rPr lang="el-GR" sz="2800" dirty="0"/>
              <a:t>Ο </a:t>
            </a:r>
            <a:r>
              <a:rPr lang="el-GR" sz="2800" b="1" dirty="0"/>
              <a:t>εκφοβισμός</a:t>
            </a:r>
            <a:r>
              <a:rPr lang="el-GR" sz="2800" dirty="0"/>
              <a:t> (ή </a:t>
            </a:r>
            <a:r>
              <a:rPr lang="el-GR" sz="2800" i="1" dirty="0"/>
              <a:t>μπούλινγκ</a:t>
            </a:r>
            <a:r>
              <a:rPr lang="el-GR" sz="2800" dirty="0"/>
              <a:t>, αγγλ. </a:t>
            </a:r>
            <a:r>
              <a:rPr lang="el-GR" sz="2800" i="1" dirty="0"/>
              <a:t>bullying</a:t>
            </a:r>
            <a:r>
              <a:rPr lang="el-GR" sz="2800" dirty="0"/>
              <a:t>) αναφέρεται στη σωματική και ψυχολογική κακοποίηση ή μείωση ατόμων σε μια ομάδα. Παρά</a:t>
            </a:r>
            <a:r>
              <a:rPr lang="el-GR" sz="2800" dirty="0" smtClean="0"/>
              <a:t>, την </a:t>
            </a:r>
            <a:r>
              <a:rPr lang="el-GR" sz="2800" dirty="0"/>
              <a:t>εντύπωση ορισμένων ότι αποτελεί αποκλειστικά σχολικό φαινόμενο, στην πραγματικότητα εμφανίζεται σε όλες τις ηλικίες και τις κοινωνικές ομάδες.</a:t>
            </a:r>
            <a:r>
              <a:rPr lang="el-GR" sz="2400" dirty="0"/>
              <a:t> </a:t>
            </a:r>
            <a:endParaRPr lang="en-US" sz="2400" dirty="0"/>
          </a:p>
        </p:txBody>
      </p:sp>
      <p:sp>
        <p:nvSpPr>
          <p:cNvPr id="3" name="2 - Θέση περιεχομένου"/>
          <p:cNvSpPr>
            <a:spLocks noGrp="1"/>
          </p:cNvSpPr>
          <p:nvPr>
            <p:ph sz="half" idx="1"/>
          </p:nvPr>
        </p:nvSpPr>
        <p:spPr>
          <a:xfrm>
            <a:off x="3786182" y="785794"/>
            <a:ext cx="5111750" cy="5853113"/>
          </a:xfrm>
        </p:spPr>
        <p:txBody>
          <a:bodyPr>
            <a:normAutofit/>
          </a:bodyPr>
          <a:lstStyle/>
          <a:p>
            <a:pPr>
              <a:buNone/>
            </a:pPr>
            <a:r>
              <a:rPr lang="el-GR" dirty="0"/>
              <a:t> </a:t>
            </a:r>
          </a:p>
        </p:txBody>
      </p:sp>
      <p:pic>
        <p:nvPicPr>
          <p:cNvPr id="1027" name="Picture 3" descr="C:\Users\User\Desktop\Ε ΔΗΜΟΤΙΚΟΥ\images.jpg"/>
          <p:cNvPicPr>
            <a:picLocks noChangeAspect="1" noChangeArrowheads="1"/>
          </p:cNvPicPr>
          <p:nvPr/>
        </p:nvPicPr>
        <p:blipFill>
          <a:blip r:embed="rId2"/>
          <a:srcRect/>
          <a:stretch>
            <a:fillRect/>
          </a:stretch>
        </p:blipFill>
        <p:spPr bwMode="auto">
          <a:xfrm>
            <a:off x="5429256" y="785794"/>
            <a:ext cx="3357586" cy="5483907"/>
          </a:xfrm>
          <a:prstGeom prst="rect">
            <a:avLst/>
          </a:prstGeom>
          <a:noFill/>
          <a:effectLst>
            <a:glow rad="228600">
              <a:schemeClr val="accent1">
                <a:satMod val="175000"/>
                <a:alpha val="40000"/>
              </a:schemeClr>
            </a:glow>
          </a:effectLst>
        </p:spPr>
      </p:pic>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 Θέση περιεχομένου" descr="Στιγμιότυπο οθόνης 2025-05-23 192010.png"/>
          <p:cNvPicPr>
            <a:picLocks noGrp="1" noChangeAspect="1"/>
          </p:cNvPicPr>
          <p:nvPr>
            <p:ph sz="half" idx="1"/>
          </p:nvPr>
        </p:nvPicPr>
        <p:blipFill>
          <a:blip r:embed="rId2"/>
          <a:stretch>
            <a:fillRect/>
          </a:stretch>
        </p:blipFill>
        <p:spPr>
          <a:xfrm>
            <a:off x="357158" y="285728"/>
            <a:ext cx="8358246" cy="6357982"/>
          </a:xfrm>
          <a:effectLst>
            <a:glow rad="228600">
              <a:schemeClr val="accent1">
                <a:satMod val="175000"/>
                <a:alpha val="40000"/>
              </a:schemeClr>
            </a:glow>
          </a:effectLst>
        </p:spPr>
      </p:pic>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642966"/>
            <a:ext cx="6643702" cy="1441438"/>
          </a:xfrm>
        </p:spPr>
        <p:txBody>
          <a:bodyPr>
            <a:noAutofit/>
          </a:bodyPr>
          <a:lstStyle/>
          <a:p>
            <a:r>
              <a:rPr lang="el-GR" sz="4000" dirty="0" smtClean="0"/>
              <a:t>Αίτια σχολικού εκφοβισμού</a:t>
            </a:r>
            <a:endParaRPr lang="el-GR" sz="4000" dirty="0"/>
          </a:p>
        </p:txBody>
      </p:sp>
      <p:sp>
        <p:nvSpPr>
          <p:cNvPr id="4" name="3 - Θέση κειμένου"/>
          <p:cNvSpPr>
            <a:spLocks noGrp="1"/>
          </p:cNvSpPr>
          <p:nvPr>
            <p:ph type="body" idx="2"/>
          </p:nvPr>
        </p:nvSpPr>
        <p:spPr>
          <a:xfrm>
            <a:off x="0" y="928670"/>
            <a:ext cx="5429256" cy="5929330"/>
          </a:xfrm>
        </p:spPr>
        <p:txBody>
          <a:bodyPr>
            <a:normAutofit fontScale="92500"/>
          </a:bodyPr>
          <a:lstStyle/>
          <a:p>
            <a:pPr fontAlgn="base"/>
            <a:r>
              <a:rPr lang="el-GR" sz="2000" dirty="0"/>
              <a:t>Μεταξύ των παιδιών εκδηλώνονται διάφορες συμπεριφορές θετικές αλλά και αρνητικές. Μερικές από αυτές είναι η επιθετικότητα, τα πειράγματα, η κοροϊδία, αλλά και o </a:t>
            </a:r>
            <a:r>
              <a:rPr lang="el-GR" sz="2000" u="sng" dirty="0">
                <a:hlinkClick r:id="rId2"/>
              </a:rPr>
              <a:t>σχολικός εκφοβισμός</a:t>
            </a:r>
            <a:r>
              <a:rPr lang="el-GR" sz="2000" dirty="0"/>
              <a:t>.</a:t>
            </a:r>
          </a:p>
          <a:p>
            <a:pPr fontAlgn="base"/>
            <a:r>
              <a:rPr lang="el-GR" sz="2000" dirty="0"/>
              <a:t>Σε αυτές τις ηλικίες η φιλία και η αποδοχή από τους συνομηλίκους, είναι κάτι πολύ σημαντικό. Γι’ αυτό κάθε παιδί, προσπαθεί να ταυτίζεται με διάφορα χαρακτηριστικά και στοιχεία άλλων παιδιών, όμως μέσα σε αυτή τη διαδικασία της ταύτισης, μπορεί να υιοθετήσουν και αρνητικές συμπεριφορές.</a:t>
            </a:r>
          </a:p>
          <a:p>
            <a:pPr fontAlgn="base"/>
            <a:r>
              <a:rPr lang="el-GR" sz="2000" dirty="0"/>
              <a:t>Πολλά παιδιά φοβούνται πολύ </a:t>
            </a:r>
            <a:r>
              <a:rPr lang="el-GR" sz="2000" u="sng" dirty="0">
                <a:hlinkClick r:id="rId3"/>
              </a:rPr>
              <a:t>την απόρριψη</a:t>
            </a:r>
            <a:r>
              <a:rPr lang="el-GR" sz="2000" dirty="0"/>
              <a:t> από την παρέα τους και αυτό δημιουργεί μία μόνιμη ανασφάλεια. Όλος αυτός ο φόβος, ενδέχεται να οδηγήσει αυτά τα παιδιά σε κάποιες έντονες συμπεριφορές και αντιδράσεις απέναντι σε άλλους.</a:t>
            </a:r>
          </a:p>
          <a:p>
            <a:pPr fontAlgn="base"/>
            <a:r>
              <a:rPr lang="el-GR" sz="2000" dirty="0"/>
              <a:t>Από πολλές έρευνες αυτό που προκύπτει είναι πως αυτό που επηρεάζει ένα παιδί ως προς τη συμπεριφορά που θα αναπτύξει, είναι το περιβάλλον στο οποίο εξελίσσεται.</a:t>
            </a:r>
          </a:p>
          <a:p>
            <a:endParaRPr lang="el-GR" dirty="0"/>
          </a:p>
        </p:txBody>
      </p:sp>
      <p:pic>
        <p:nvPicPr>
          <p:cNvPr id="3075" name="Picture 3" descr="C:\Users\User\Desktop\Ε ΔΗΜΟΤΙΚΟΥ\images (4).jpg"/>
          <p:cNvPicPr>
            <a:picLocks noGrp="1" noChangeAspect="1" noChangeArrowheads="1"/>
          </p:cNvPicPr>
          <p:nvPr>
            <p:ph sz="half" idx="1"/>
          </p:nvPr>
        </p:nvPicPr>
        <p:blipFill>
          <a:blip r:embed="rId4"/>
          <a:stretch>
            <a:fillRect/>
          </a:stretch>
        </p:blipFill>
        <p:spPr bwMode="auto">
          <a:xfrm>
            <a:off x="5572132" y="1500174"/>
            <a:ext cx="3214710" cy="4000528"/>
          </a:xfrm>
          <a:prstGeom prst="rect">
            <a:avLst/>
          </a:prstGeom>
          <a:noFill/>
          <a:effectLst>
            <a:glow rad="228600">
              <a:schemeClr val="accent1">
                <a:satMod val="175000"/>
                <a:alpha val="40000"/>
              </a:schemeClr>
            </a:glow>
          </a:effectLst>
        </p:spPr>
      </p:pic>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0"/>
            <a:ext cx="4500594" cy="928670"/>
          </a:xfrm>
        </p:spPr>
        <p:txBody>
          <a:bodyPr>
            <a:noAutofit/>
          </a:bodyPr>
          <a:lstStyle/>
          <a:p>
            <a:r>
              <a:rPr lang="el-GR" sz="2800" dirty="0" smtClean="0"/>
              <a:t>Τρόποι αντιμετώπισης σχολικού εκφοβισμού.</a:t>
            </a:r>
            <a:endParaRPr lang="el-GR" sz="2800" dirty="0"/>
          </a:p>
        </p:txBody>
      </p:sp>
      <p:sp>
        <p:nvSpPr>
          <p:cNvPr id="4" name="3 - Θέση κειμένου"/>
          <p:cNvSpPr>
            <a:spLocks noGrp="1"/>
          </p:cNvSpPr>
          <p:nvPr>
            <p:ph type="body" idx="2"/>
          </p:nvPr>
        </p:nvSpPr>
        <p:spPr>
          <a:xfrm>
            <a:off x="0" y="1071546"/>
            <a:ext cx="5929322" cy="5572164"/>
          </a:xfrm>
        </p:spPr>
        <p:txBody>
          <a:bodyPr>
            <a:normAutofit fontScale="92500" lnSpcReduction="20000"/>
          </a:bodyPr>
          <a:lstStyle/>
          <a:p>
            <a:r>
              <a:rPr lang="el-GR" sz="1900" dirty="0" smtClean="0"/>
              <a:t>Η αντιμετώπιση του σχολικού εκφοβισμού απαιτεί τη συνεργασία όλων των εμπλεκόμενων μερών, συμπεριλαμβανομένων των εκπαιδευτικών, των γονέων και των μαθητών:</a:t>
            </a:r>
          </a:p>
          <a:p>
            <a:r>
              <a:rPr lang="el-GR" sz="1900" dirty="0" smtClean="0"/>
              <a:t>1. Εκπαίδευση και Ευαισθητοποίηση</a:t>
            </a:r>
          </a:p>
          <a:p>
            <a:r>
              <a:rPr lang="el-GR" sz="1900" dirty="0" smtClean="0"/>
              <a:t>Είναι σημαντικό να ενημερώνονται οι μαθητές, οι γονείς και οι εκπαιδευτικοί για τα είδη bullying και τις συνέπειές του. Διάφορα εκπαιδευτικά προγράμματα και </a:t>
            </a:r>
            <a:r>
              <a:rPr lang="el-GR" sz="1900" dirty="0" smtClean="0">
                <a:hlinkClick r:id="rId2"/>
              </a:rPr>
              <a:t>σεμινάρια για εκπαιδευτικούς</a:t>
            </a:r>
            <a:r>
              <a:rPr lang="el-GR" sz="1900" dirty="0" smtClean="0"/>
              <a:t> μπορούν να βοηθήσουν στην πρόληψη και την έγκαιρη αναγνώριση του εκφοβισμού.</a:t>
            </a:r>
          </a:p>
          <a:p>
            <a:endParaRPr lang="el-GR" sz="1900" dirty="0" smtClean="0"/>
          </a:p>
          <a:p>
            <a:r>
              <a:rPr lang="el-GR" sz="1900" dirty="0" smtClean="0"/>
              <a:t>2. Καθορισμός Κανονισμών</a:t>
            </a:r>
          </a:p>
          <a:p>
            <a:r>
              <a:rPr lang="el-GR" sz="1900" dirty="0" smtClean="0"/>
              <a:t>Τα σχολεία πρέπει να έχουν σαφείς κανόνες και πολιτικές κατά του εκφοβισμού. Οι κανονισμοί αυτοί πρέπει να γνωστοποιούνται σε όλους τους μαθητές και να εφαρμόζονται αυστηρά.</a:t>
            </a:r>
          </a:p>
          <a:p>
            <a:endParaRPr lang="el-GR" sz="1900" dirty="0" smtClean="0"/>
          </a:p>
          <a:p>
            <a:r>
              <a:rPr lang="el-GR" sz="1900" dirty="0" smtClean="0"/>
              <a:t>3. Υποστήριξη των Θυμάτων</a:t>
            </a:r>
          </a:p>
          <a:p>
            <a:r>
              <a:rPr lang="el-GR" sz="1900" dirty="0" smtClean="0"/>
              <a:t>Τα θύματα εκφοβισμού πρέπει να αισθάνονται ασφαλή και υποστηριζόμενα. Οι εκπαιδευτικοί και οι γονείς πρέπει να παρέχουν συναισθηματική υποστήριξη και να ενθαρρύνουν τα θύματα να μιλήσουν για τα προβλήματά τους.</a:t>
            </a:r>
          </a:p>
          <a:p>
            <a:endParaRPr lang="el-GR" dirty="0"/>
          </a:p>
        </p:txBody>
      </p:sp>
      <p:pic>
        <p:nvPicPr>
          <p:cNvPr id="6" name="5 - Θέση περιεχομένου" descr="Support-StopBullyng.Gr_.png"/>
          <p:cNvPicPr>
            <a:picLocks noGrp="1" noChangeAspect="1"/>
          </p:cNvPicPr>
          <p:nvPr>
            <p:ph sz="half" idx="1"/>
          </p:nvPr>
        </p:nvPicPr>
        <p:blipFill>
          <a:blip r:embed="rId3"/>
          <a:stretch>
            <a:fillRect/>
          </a:stretch>
        </p:blipFill>
        <p:spPr>
          <a:xfrm>
            <a:off x="6072198" y="1285860"/>
            <a:ext cx="2900354" cy="4286280"/>
          </a:xfrm>
          <a:effectLst>
            <a:glow rad="228600">
              <a:schemeClr val="accent1">
                <a:satMod val="175000"/>
                <a:alpha val="40000"/>
              </a:schemeClr>
            </a:glow>
          </a:effectLst>
        </p:spPr>
      </p:pic>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428868"/>
            <a:ext cx="9144000" cy="3714768"/>
          </a:xfrm>
        </p:spPr>
        <p:txBody>
          <a:bodyPr>
            <a:noAutofit/>
          </a:bodyPr>
          <a:lstStyle/>
          <a:p>
            <a:pPr algn="r"/>
            <a:r>
              <a:rPr lang="el-GR" sz="6000" dirty="0" smtClean="0"/>
              <a:t>Σας ευχαριστούμε </a:t>
            </a:r>
            <a:r>
              <a:rPr lang="el-GR" sz="6000" dirty="0" smtClean="0"/>
              <a:t>πολύ!  </a:t>
            </a:r>
            <a:r>
              <a:rPr lang="el-GR" sz="6000" dirty="0" smtClean="0"/>
              <a:t/>
            </a:r>
            <a:br>
              <a:rPr lang="el-GR" sz="6000" dirty="0" smtClean="0"/>
            </a:br>
            <a:endParaRPr lang="el-GR" sz="6000" dirty="0"/>
          </a:p>
        </p:txBody>
      </p:sp>
    </p:spTree>
  </p:cSld>
  <p:clrMapOvr>
    <a:masterClrMapping/>
  </p:clrMapOvr>
  <p:transition>
    <p:cover dir="l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116</TotalTime>
  <Words>87</Words>
  <Application>Microsoft Office PowerPoint</Application>
  <PresentationFormat>Προβολή στην οθόνη (4:3)</PresentationFormat>
  <Paragraphs>21</Paragraphs>
  <Slides>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Αποκορύφωμα</vt:lpstr>
      <vt:lpstr>Stop Bullying</vt:lpstr>
      <vt:lpstr>Stop  Bullying</vt:lpstr>
      <vt:lpstr>Διαφάνεια 3</vt:lpstr>
      <vt:lpstr>Αίτια σχολικού εκφοβισμού</vt:lpstr>
      <vt:lpstr>Τρόποι αντιμετώπισης σχολικού εκφοβισμού.</vt:lpstr>
      <vt:lpstr>Σας ευχαριστούμε πολύ!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Stop Bullying</dc:title>
  <dc:creator>User</dc:creator>
  <cp:lastModifiedBy>USER</cp:lastModifiedBy>
  <cp:revision>25</cp:revision>
  <dcterms:created xsi:type="dcterms:W3CDTF">2025-03-26T06:40:00Z</dcterms:created>
  <dcterms:modified xsi:type="dcterms:W3CDTF">2025-05-23T16:23:10Z</dcterms:modified>
</cp:coreProperties>
</file>