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474" y="-91"/>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4DEB13-42BE-4732-A3E0-B6C4C7ACD11C}" type="datetimeFigureOut">
              <a:rPr lang="el-GR" smtClean="0"/>
              <a:pPr/>
              <a:t>23/5/2025</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F71C10-8648-4061-A974-409CEF72F348}" type="slidenum">
              <a:rPr lang="el-GR" smtClean="0"/>
              <a:pPr/>
              <a:t>‹#›</a:t>
            </a:fld>
            <a:endParaRPr lang="el-G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9F71C10-8648-4061-A974-409CEF72F348}" type="slidenum">
              <a:rPr lang="el-GR" smtClean="0"/>
              <a:pPr/>
              <a:t>1</a:t>
            </a:fld>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8" name="27 - Θέση ημερομηνίας"/>
          <p:cNvSpPr>
            <a:spLocks noGrp="1"/>
          </p:cNvSpPr>
          <p:nvPr>
            <p:ph type="dt" sz="half" idx="10"/>
          </p:nvPr>
        </p:nvSpPr>
        <p:spPr/>
        <p:txBody>
          <a:bodyPr/>
          <a:lstStyle>
            <a:extLst/>
          </a:lstStyle>
          <a:p>
            <a:fld id="{40BBC450-5107-43E5-9714-85D6D9655EDA}" type="datetimeFigureOut">
              <a:rPr lang="el-GR" smtClean="0"/>
              <a:pPr/>
              <a:t>23/5/2025</a:t>
            </a:fld>
            <a:endParaRPr lang="el-GR" dirty="0"/>
          </a:p>
        </p:txBody>
      </p:sp>
      <p:sp>
        <p:nvSpPr>
          <p:cNvPr id="17" name="16 - Θέση υποσέλιδου"/>
          <p:cNvSpPr>
            <a:spLocks noGrp="1"/>
          </p:cNvSpPr>
          <p:nvPr>
            <p:ph type="ftr" sz="quarter" idx="11"/>
          </p:nvPr>
        </p:nvSpPr>
        <p:spPr/>
        <p:txBody>
          <a:bodyPr/>
          <a:lstStyle>
            <a:extLst/>
          </a:lstStyle>
          <a:p>
            <a:endParaRPr lang="el-GR" dirty="0"/>
          </a:p>
        </p:txBody>
      </p:sp>
      <p:sp>
        <p:nvSpPr>
          <p:cNvPr id="29" name="28 - Θέση αριθμού διαφάνειας"/>
          <p:cNvSpPr>
            <a:spLocks noGrp="1"/>
          </p:cNvSpPr>
          <p:nvPr>
            <p:ph type="sldNum" sz="quarter" idx="12"/>
          </p:nvPr>
        </p:nvSpPr>
        <p:spPr/>
        <p:txBody>
          <a:bodyPr/>
          <a:lstStyle>
            <a:extLst/>
          </a:lstStyle>
          <a:p>
            <a:fld id="{7885D126-BB63-49A3-97D1-B754AA2B87B2}" type="slidenum">
              <a:rPr lang="el-GR" smtClean="0"/>
              <a:pPr/>
              <a:t>‹#›</a:t>
            </a:fld>
            <a:endParaRPr lang="el-GR" dirty="0"/>
          </a:p>
        </p:txBody>
      </p:sp>
      <p:sp>
        <p:nvSpPr>
          <p:cNvPr id="32" name="31 - Ορθογώνιο"/>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9" name="38 - Ορθογώνιο"/>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 Ορθογώνιο"/>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 Ορθογώνιο"/>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2" name="41 - Ορθογώνιο"/>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 Τίτλος"/>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56" name="55 - Ορθογώνιο"/>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5" name="64 - Ορθογώνιο"/>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6" name="65 - Ορθογώνιο"/>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7" name="66 - Ορθογώνιο"/>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40BBC450-5107-43E5-9714-85D6D9655EDA}" type="datetimeFigureOut">
              <a:rPr lang="el-GR" smtClean="0"/>
              <a:pPr/>
              <a:t>23/5/2025</a:t>
            </a:fld>
            <a:endParaRPr lang="el-GR" dirty="0"/>
          </a:p>
        </p:txBody>
      </p:sp>
      <p:sp>
        <p:nvSpPr>
          <p:cNvPr id="5" name="4 - Θέση υποσέλιδου"/>
          <p:cNvSpPr>
            <a:spLocks noGrp="1"/>
          </p:cNvSpPr>
          <p:nvPr>
            <p:ph type="ftr" sz="quarter" idx="11"/>
          </p:nvPr>
        </p:nvSpPr>
        <p:spPr/>
        <p:txBody>
          <a:bodyPr/>
          <a:lstStyle>
            <a:extLst/>
          </a:lstStyle>
          <a:p>
            <a:endParaRPr lang="el-GR" dirty="0"/>
          </a:p>
        </p:txBody>
      </p:sp>
      <p:sp>
        <p:nvSpPr>
          <p:cNvPr id="6" name="5 - Θέση αριθμού διαφάνειας"/>
          <p:cNvSpPr>
            <a:spLocks noGrp="1"/>
          </p:cNvSpPr>
          <p:nvPr>
            <p:ph type="sldNum" sz="quarter" idx="12"/>
          </p:nvPr>
        </p:nvSpPr>
        <p:spPr/>
        <p:txBody>
          <a:bodyPr/>
          <a:lstStyle>
            <a:extLst/>
          </a:lstStyle>
          <a:p>
            <a:fld id="{7885D126-BB63-49A3-97D1-B754AA2B87B2}"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981200" cy="5851525"/>
          </a:xfrm>
        </p:spPr>
        <p:txBody>
          <a:bodyPr vert="eaVert" anchor="ct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274639"/>
            <a:ext cx="58674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40BBC450-5107-43E5-9714-85D6D9655EDA}" type="datetimeFigureOut">
              <a:rPr lang="el-GR" smtClean="0"/>
              <a:pPr/>
              <a:t>23/5/2025</a:t>
            </a:fld>
            <a:endParaRPr lang="el-GR" dirty="0"/>
          </a:p>
        </p:txBody>
      </p:sp>
      <p:sp>
        <p:nvSpPr>
          <p:cNvPr id="5" name="4 - Θέση υποσέλιδου"/>
          <p:cNvSpPr>
            <a:spLocks noGrp="1"/>
          </p:cNvSpPr>
          <p:nvPr>
            <p:ph type="ftr" sz="quarter" idx="11"/>
          </p:nvPr>
        </p:nvSpPr>
        <p:spPr/>
        <p:txBody>
          <a:bodyPr/>
          <a:lstStyle>
            <a:extLst/>
          </a:lstStyle>
          <a:p>
            <a:endParaRPr lang="el-GR" dirty="0"/>
          </a:p>
        </p:txBody>
      </p:sp>
      <p:sp>
        <p:nvSpPr>
          <p:cNvPr id="6" name="5 - Θέση αριθμού διαφάνειας"/>
          <p:cNvSpPr>
            <a:spLocks noGrp="1"/>
          </p:cNvSpPr>
          <p:nvPr>
            <p:ph type="sldNum" sz="quarter" idx="12"/>
          </p:nvPr>
        </p:nvSpPr>
        <p:spPr/>
        <p:txBody>
          <a:bodyPr/>
          <a:lstStyle>
            <a:extLst/>
          </a:lstStyle>
          <a:p>
            <a:fld id="{7885D126-BB63-49A3-97D1-B754AA2B87B2}"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40BBC450-5107-43E5-9714-85D6D9655EDA}" type="datetimeFigureOut">
              <a:rPr lang="el-GR" smtClean="0"/>
              <a:pPr/>
              <a:t>23/5/2025</a:t>
            </a:fld>
            <a:endParaRPr lang="el-GR" dirty="0"/>
          </a:p>
        </p:txBody>
      </p:sp>
      <p:sp>
        <p:nvSpPr>
          <p:cNvPr id="5" name="4 - Θέση υποσέλιδου"/>
          <p:cNvSpPr>
            <a:spLocks noGrp="1"/>
          </p:cNvSpPr>
          <p:nvPr>
            <p:ph type="ftr" sz="quarter" idx="11"/>
          </p:nvPr>
        </p:nvSpPr>
        <p:spPr/>
        <p:txBody>
          <a:bodyPr/>
          <a:lstStyle>
            <a:extLst/>
          </a:lstStyle>
          <a:p>
            <a:endParaRPr lang="el-GR" dirty="0"/>
          </a:p>
        </p:txBody>
      </p:sp>
      <p:sp>
        <p:nvSpPr>
          <p:cNvPr id="6" name="5 - Θέση αριθμού διαφάνειας"/>
          <p:cNvSpPr>
            <a:spLocks noGrp="1"/>
          </p:cNvSpPr>
          <p:nvPr>
            <p:ph type="sldNum" sz="quarter" idx="12"/>
          </p:nvPr>
        </p:nvSpPr>
        <p:spPr/>
        <p:txBody>
          <a:bodyPr/>
          <a:lstStyle>
            <a:extLst/>
          </a:lstStyle>
          <a:p>
            <a:fld id="{7885D126-BB63-49A3-97D1-B754AA2B87B2}"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14" name="13 - Ελεύθερη σχεδίαση"/>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5" name="14 - Ελεύθερη σχεδίαση"/>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3" name="12 - Ελεύθερη σχεδίαση"/>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6" name="15 - Ελεύθερη σχεδίαση"/>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7" name="16 - Ελεύθερη σχεδίαση"/>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8" name="17 - Ελεύθερη σχεδίαση"/>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9" name="18 - Ελεύθερη σχεδίαση"/>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0" name="19 - Ελεύθερη σχεδίαση"/>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1" name="20 - Ελεύθερη σχεδίαση"/>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2" name="21 - Ελεύθερη σχεδίαση"/>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3" name="22 - Ελεύθερη σχεδίαση"/>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4" name="23 - Ελεύθερη σχεδίαση"/>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5" name="24 - Ελεύθερη σχεδίαση"/>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6" name="25 - Ελεύθερη σχεδίαση"/>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7" name="26 - Ελεύθερη σχεδίαση"/>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3" name="2 - Θέση κειμένου"/>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40BBC450-5107-43E5-9714-85D6D9655EDA}" type="datetimeFigureOut">
              <a:rPr lang="el-GR" smtClean="0"/>
              <a:pPr/>
              <a:t>23/5/2025</a:t>
            </a:fld>
            <a:endParaRPr lang="el-GR" dirty="0"/>
          </a:p>
        </p:txBody>
      </p:sp>
      <p:sp>
        <p:nvSpPr>
          <p:cNvPr id="5" name="4 - Θέση υποσέλιδου"/>
          <p:cNvSpPr>
            <a:spLocks noGrp="1"/>
          </p:cNvSpPr>
          <p:nvPr>
            <p:ph type="ftr" sz="quarter" idx="11"/>
          </p:nvPr>
        </p:nvSpPr>
        <p:spPr/>
        <p:txBody>
          <a:bodyPr/>
          <a:lstStyle>
            <a:extLst/>
          </a:lstStyle>
          <a:p>
            <a:endParaRPr lang="el-GR" dirty="0"/>
          </a:p>
        </p:txBody>
      </p:sp>
      <p:sp>
        <p:nvSpPr>
          <p:cNvPr id="6" name="5 - Θέση αριθμού διαφάνειας"/>
          <p:cNvSpPr>
            <a:spLocks noGrp="1"/>
          </p:cNvSpPr>
          <p:nvPr>
            <p:ph type="sldNum" sz="quarter" idx="12"/>
          </p:nvPr>
        </p:nvSpPr>
        <p:spPr/>
        <p:txBody>
          <a:bodyPr/>
          <a:lstStyle>
            <a:extLst/>
          </a:lstStyle>
          <a:p>
            <a:fld id="{7885D126-BB63-49A3-97D1-B754AA2B87B2}" type="slidenum">
              <a:rPr lang="el-GR" smtClean="0"/>
              <a:pPr/>
              <a:t>‹#›</a:t>
            </a:fld>
            <a:endParaRPr lang="el-GR" dirty="0"/>
          </a:p>
        </p:txBody>
      </p:sp>
      <p:sp>
        <p:nvSpPr>
          <p:cNvPr id="7" name="6 - Ορθογώνιο"/>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 Τίτλος"/>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l-GR" smtClean="0"/>
              <a:t>Kλικ για επεξεργασία του τίτλου</a:t>
            </a:r>
            <a:endParaRPr kumimoji="0" lang="en-US"/>
          </a:p>
        </p:txBody>
      </p:sp>
      <p:sp>
        <p:nvSpPr>
          <p:cNvPr id="8" name="7 - Ορθογώνιο"/>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 Ορθογώνιο"/>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 Ορθογώνιο"/>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10 - Ορθογώνιο"/>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 Ορθογώνιο"/>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2064"/>
            <a:ext cx="8229600" cy="9144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40BBC450-5107-43E5-9714-85D6D9655EDA}" type="datetimeFigureOut">
              <a:rPr lang="el-GR" smtClean="0"/>
              <a:pPr/>
              <a:t>23/5/2025</a:t>
            </a:fld>
            <a:endParaRPr lang="el-GR" dirty="0"/>
          </a:p>
        </p:txBody>
      </p:sp>
      <p:sp>
        <p:nvSpPr>
          <p:cNvPr id="6" name="5 - Θέση υποσέλιδου"/>
          <p:cNvSpPr>
            <a:spLocks noGrp="1"/>
          </p:cNvSpPr>
          <p:nvPr>
            <p:ph type="ftr" sz="quarter" idx="11"/>
          </p:nvPr>
        </p:nvSpPr>
        <p:spPr/>
        <p:txBody>
          <a:bodyPr/>
          <a:lstStyle>
            <a:extLst/>
          </a:lstStyle>
          <a:p>
            <a:endParaRPr lang="el-GR" dirty="0"/>
          </a:p>
        </p:txBody>
      </p:sp>
      <p:sp>
        <p:nvSpPr>
          <p:cNvPr id="7" name="6 - Θέση αριθμού διαφάνειας"/>
          <p:cNvSpPr>
            <a:spLocks noGrp="1"/>
          </p:cNvSpPr>
          <p:nvPr>
            <p:ph type="sldNum" sz="quarter" idx="12"/>
          </p:nvPr>
        </p:nvSpPr>
        <p:spPr/>
        <p:txBody>
          <a:bodyPr/>
          <a:lstStyle>
            <a:extLst/>
          </a:lstStyle>
          <a:p>
            <a:fld id="{7885D126-BB63-49A3-97D1-B754AA2B87B2}"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5" name="24 - Ορθογώνιο"/>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 Τίτλος"/>
          <p:cNvSpPr>
            <a:spLocks noGrp="1"/>
          </p:cNvSpPr>
          <p:nvPr>
            <p:ph type="title"/>
          </p:nvPr>
        </p:nvSpPr>
        <p:spPr>
          <a:xfrm>
            <a:off x="504824" y="512064"/>
            <a:ext cx="7772400" cy="914400"/>
          </a:xfrm>
        </p:spPr>
        <p:txBody>
          <a:bodyPr anchor="t"/>
          <a:lstStyle>
            <a:lvl1pPr>
              <a:defRPr sz="400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40BBC450-5107-43E5-9714-85D6D9655EDA}" type="datetimeFigureOut">
              <a:rPr lang="el-GR" smtClean="0"/>
              <a:pPr/>
              <a:t>23/5/2025</a:t>
            </a:fld>
            <a:endParaRPr lang="el-GR" dirty="0"/>
          </a:p>
        </p:txBody>
      </p:sp>
      <p:sp>
        <p:nvSpPr>
          <p:cNvPr id="8" name="7 - Θέση υποσέλιδου"/>
          <p:cNvSpPr>
            <a:spLocks noGrp="1"/>
          </p:cNvSpPr>
          <p:nvPr>
            <p:ph type="ftr" sz="quarter" idx="11"/>
          </p:nvPr>
        </p:nvSpPr>
        <p:spPr/>
        <p:txBody>
          <a:bodyPr/>
          <a:lstStyle>
            <a:extLst/>
          </a:lstStyle>
          <a:p>
            <a:endParaRPr lang="el-GR" dirty="0"/>
          </a:p>
        </p:txBody>
      </p:sp>
      <p:sp>
        <p:nvSpPr>
          <p:cNvPr id="9" name="8 - Θέση αριθμού διαφάνειας"/>
          <p:cNvSpPr>
            <a:spLocks noGrp="1"/>
          </p:cNvSpPr>
          <p:nvPr>
            <p:ph type="sldNum" sz="quarter" idx="12"/>
          </p:nvPr>
        </p:nvSpPr>
        <p:spPr/>
        <p:txBody>
          <a:bodyPr/>
          <a:lstStyle>
            <a:extLst/>
          </a:lstStyle>
          <a:p>
            <a:fld id="{7885D126-BB63-49A3-97D1-B754AA2B87B2}" type="slidenum">
              <a:rPr lang="el-GR" smtClean="0"/>
              <a:pPr/>
              <a:t>‹#›</a:t>
            </a:fld>
            <a:endParaRPr lang="el-GR" dirty="0"/>
          </a:p>
        </p:txBody>
      </p:sp>
      <p:sp>
        <p:nvSpPr>
          <p:cNvPr id="16" name="15 - Ορθογώνιο"/>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 Ορθογώνιο"/>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 Ορθογώνιο"/>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9" name="18 - Ορθογώνιο"/>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 Ορθογώνιο"/>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 Ορθογώνιο"/>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 Ορθογώνιο"/>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9" name="28 - Ορθογώνιο"/>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 Ορθογώνιο"/>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512064"/>
            <a:ext cx="7772400" cy="914400"/>
          </a:xfrm>
        </p:spPr>
        <p:txBody>
          <a:bodyPr/>
          <a:lstStyle>
            <a:lvl1pPr>
              <a:defRPr sz="4000" cap="none" baseline="0"/>
            </a:lvl1pPr>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40BBC450-5107-43E5-9714-85D6D9655EDA}" type="datetimeFigureOut">
              <a:rPr lang="el-GR" smtClean="0"/>
              <a:pPr/>
              <a:t>23/5/2025</a:t>
            </a:fld>
            <a:endParaRPr lang="el-GR" dirty="0"/>
          </a:p>
        </p:txBody>
      </p:sp>
      <p:sp>
        <p:nvSpPr>
          <p:cNvPr id="4" name="3 - Θέση υποσέλιδου"/>
          <p:cNvSpPr>
            <a:spLocks noGrp="1"/>
          </p:cNvSpPr>
          <p:nvPr>
            <p:ph type="ftr" sz="quarter" idx="11"/>
          </p:nvPr>
        </p:nvSpPr>
        <p:spPr/>
        <p:txBody>
          <a:bodyPr/>
          <a:lstStyle>
            <a:extLst/>
          </a:lstStyle>
          <a:p>
            <a:endParaRPr lang="el-GR" dirty="0"/>
          </a:p>
        </p:txBody>
      </p:sp>
      <p:sp>
        <p:nvSpPr>
          <p:cNvPr id="5" name="4 - Θέση αριθμού διαφάνειας"/>
          <p:cNvSpPr>
            <a:spLocks noGrp="1"/>
          </p:cNvSpPr>
          <p:nvPr>
            <p:ph type="sldNum" sz="quarter" idx="12"/>
          </p:nvPr>
        </p:nvSpPr>
        <p:spPr/>
        <p:txBody>
          <a:bodyPr/>
          <a:lstStyle>
            <a:extLst/>
          </a:lstStyle>
          <a:p>
            <a:fld id="{7885D126-BB63-49A3-97D1-B754AA2B87B2}"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40BBC450-5107-43E5-9714-85D6D9655EDA}" type="datetimeFigureOut">
              <a:rPr lang="el-GR" smtClean="0"/>
              <a:pPr/>
              <a:t>23/5/2025</a:t>
            </a:fld>
            <a:endParaRPr lang="el-GR" dirty="0"/>
          </a:p>
        </p:txBody>
      </p:sp>
      <p:sp>
        <p:nvSpPr>
          <p:cNvPr id="3" name="2 - Θέση υποσέλιδου"/>
          <p:cNvSpPr>
            <a:spLocks noGrp="1"/>
          </p:cNvSpPr>
          <p:nvPr>
            <p:ph type="ftr" sz="quarter" idx="11"/>
          </p:nvPr>
        </p:nvSpPr>
        <p:spPr/>
        <p:txBody>
          <a:bodyPr/>
          <a:lstStyle>
            <a:extLst/>
          </a:lstStyle>
          <a:p>
            <a:endParaRPr lang="el-GR" dirty="0"/>
          </a:p>
        </p:txBody>
      </p:sp>
      <p:sp>
        <p:nvSpPr>
          <p:cNvPr id="4" name="3 - Θέση αριθμού διαφάνειας"/>
          <p:cNvSpPr>
            <a:spLocks noGrp="1"/>
          </p:cNvSpPr>
          <p:nvPr>
            <p:ph type="sldNum" sz="quarter" idx="12"/>
          </p:nvPr>
        </p:nvSpPr>
        <p:spPr/>
        <p:txBody>
          <a:bodyPr/>
          <a:lstStyle>
            <a:extLst/>
          </a:lstStyle>
          <a:p>
            <a:fld id="{7885D126-BB63-49A3-97D1-B754AA2B87B2}"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73050"/>
            <a:ext cx="8229600" cy="1162050"/>
          </a:xfrm>
        </p:spPr>
        <p:txBody>
          <a:bodyPr anchor="ctr"/>
          <a:lstStyle>
            <a:lvl1pPr algn="l">
              <a:buNone/>
              <a:defRPr sz="3600" b="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40BBC450-5107-43E5-9714-85D6D9655EDA}" type="datetimeFigureOut">
              <a:rPr lang="el-GR" smtClean="0"/>
              <a:pPr/>
              <a:t>23/5/2025</a:t>
            </a:fld>
            <a:endParaRPr lang="el-GR" dirty="0"/>
          </a:p>
        </p:txBody>
      </p:sp>
      <p:sp>
        <p:nvSpPr>
          <p:cNvPr id="6" name="5 - Θέση υποσέλιδου"/>
          <p:cNvSpPr>
            <a:spLocks noGrp="1"/>
          </p:cNvSpPr>
          <p:nvPr>
            <p:ph type="ftr" sz="quarter" idx="11"/>
          </p:nvPr>
        </p:nvSpPr>
        <p:spPr/>
        <p:txBody>
          <a:bodyPr/>
          <a:lstStyle>
            <a:extLst/>
          </a:lstStyle>
          <a:p>
            <a:endParaRPr lang="el-GR" dirty="0"/>
          </a:p>
        </p:txBody>
      </p:sp>
      <p:sp>
        <p:nvSpPr>
          <p:cNvPr id="7" name="6 - Θέση αριθμού διαφάνειας"/>
          <p:cNvSpPr>
            <a:spLocks noGrp="1"/>
          </p:cNvSpPr>
          <p:nvPr>
            <p:ph type="sldNum" sz="quarter" idx="12"/>
          </p:nvPr>
        </p:nvSpPr>
        <p:spPr/>
        <p:txBody>
          <a:bodyPr/>
          <a:lstStyle>
            <a:extLst/>
          </a:lstStyle>
          <a:p>
            <a:fld id="{7885D126-BB63-49A3-97D1-B754AA2B87B2}"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8" name="7 - Ορθογώνιο"/>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cxnSp>
        <p:nvCxnSpPr>
          <p:cNvPr id="9" name="8 - Ευθεία γραμμή σύνδεσης"/>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 Ομάδα"/>
          <p:cNvGrpSpPr/>
          <p:nvPr/>
        </p:nvGrpSpPr>
        <p:grpSpPr>
          <a:xfrm rot="5400000">
            <a:off x="8514581" y="1219200"/>
            <a:ext cx="132763" cy="128466"/>
            <a:chOff x="6668087" y="1297746"/>
            <a:chExt cx="161840" cy="156602"/>
          </a:xfrm>
        </p:grpSpPr>
        <p:cxnSp>
          <p:nvCxnSpPr>
            <p:cNvPr id="15" name="14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 Τίτλος"/>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l-GR" dirty="0"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grpSp>
        <p:nvGrpSpPr>
          <p:cNvPr id="14" name="13 - Ομάδα"/>
          <p:cNvGrpSpPr/>
          <p:nvPr/>
        </p:nvGrpSpPr>
        <p:grpSpPr>
          <a:xfrm rot="5400000">
            <a:off x="8666981" y="1371600"/>
            <a:ext cx="132763" cy="128466"/>
            <a:chOff x="6668087" y="1297746"/>
            <a:chExt cx="161840" cy="156602"/>
          </a:xfrm>
        </p:grpSpPr>
        <p:cxnSp>
          <p:nvCxnSpPr>
            <p:cNvPr id="11" name="10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 Ομάδα"/>
          <p:cNvGrpSpPr/>
          <p:nvPr/>
        </p:nvGrpSpPr>
        <p:grpSpPr>
          <a:xfrm rot="5400000">
            <a:off x="8320088" y="1474763"/>
            <a:ext cx="132763" cy="128466"/>
            <a:chOff x="6668087" y="1297746"/>
            <a:chExt cx="161840" cy="156602"/>
          </a:xfrm>
        </p:grpSpPr>
        <p:cxnSp>
          <p:nvCxnSpPr>
            <p:cNvPr id="19" name="18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 Θέση ημερομηνίας"/>
          <p:cNvSpPr>
            <a:spLocks noGrp="1"/>
          </p:cNvSpPr>
          <p:nvPr>
            <p:ph type="dt" sz="half" idx="10"/>
          </p:nvPr>
        </p:nvSpPr>
        <p:spPr>
          <a:xfrm>
            <a:off x="6477000" y="55499"/>
            <a:ext cx="2133600" cy="365125"/>
          </a:xfrm>
        </p:spPr>
        <p:txBody>
          <a:bodyPr/>
          <a:lstStyle>
            <a:extLst/>
          </a:lstStyle>
          <a:p>
            <a:fld id="{40BBC450-5107-43E5-9714-85D6D9655EDA}" type="datetimeFigureOut">
              <a:rPr lang="el-GR" smtClean="0"/>
              <a:pPr/>
              <a:t>23/5/2025</a:t>
            </a:fld>
            <a:endParaRPr lang="el-GR" dirty="0"/>
          </a:p>
        </p:txBody>
      </p:sp>
      <p:sp>
        <p:nvSpPr>
          <p:cNvPr id="6" name="5 - Θέση υποσέλιδου"/>
          <p:cNvSpPr>
            <a:spLocks noGrp="1"/>
          </p:cNvSpPr>
          <p:nvPr>
            <p:ph type="ftr" sz="quarter" idx="11"/>
          </p:nvPr>
        </p:nvSpPr>
        <p:spPr>
          <a:xfrm>
            <a:off x="914400" y="55499"/>
            <a:ext cx="5562600" cy="365125"/>
          </a:xfrm>
        </p:spPr>
        <p:txBody>
          <a:bodyPr/>
          <a:lstStyle>
            <a:extLst/>
          </a:lstStyle>
          <a:p>
            <a:endParaRPr lang="el-GR" dirty="0"/>
          </a:p>
        </p:txBody>
      </p:sp>
      <p:sp>
        <p:nvSpPr>
          <p:cNvPr id="7" name="6 - Θέση αριθμού διαφάνειας"/>
          <p:cNvSpPr>
            <a:spLocks noGrp="1"/>
          </p:cNvSpPr>
          <p:nvPr>
            <p:ph type="sldNum" sz="quarter" idx="12"/>
          </p:nvPr>
        </p:nvSpPr>
        <p:spPr>
          <a:xfrm>
            <a:off x="8610600" y="55499"/>
            <a:ext cx="457200" cy="365125"/>
          </a:xfrm>
        </p:spPr>
        <p:txBody>
          <a:bodyPr/>
          <a:lstStyle>
            <a:extLst/>
          </a:lstStyle>
          <a:p>
            <a:fld id="{7885D126-BB63-49A3-97D1-B754AA2B87B2}"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 Ορθογώνιο"/>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 Ορθογώνιο"/>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 Ορθογώνιο"/>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 Ορθογώνιο"/>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10 - Ορθογώνιο"/>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 Ορθογώνιο"/>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 Ορθογώνιο"/>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 Ορθογώνιο"/>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 Ορθογώνιο"/>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 Θέση τίτλου"/>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40BBC450-5107-43E5-9714-85D6D9655EDA}" type="datetimeFigureOut">
              <a:rPr lang="el-GR" smtClean="0"/>
              <a:pPr/>
              <a:t>23/5/2025</a:t>
            </a:fld>
            <a:endParaRPr lang="el-GR" dirty="0"/>
          </a:p>
        </p:txBody>
      </p:sp>
      <p:sp>
        <p:nvSpPr>
          <p:cNvPr id="3" name="2 - Θέση υποσέλιδου"/>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l-GR" dirty="0"/>
          </a:p>
        </p:txBody>
      </p:sp>
      <p:sp>
        <p:nvSpPr>
          <p:cNvPr id="23" name="22 - Θέση αριθμού διαφάνειας"/>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885D126-BB63-49A3-97D1-B754AA2B87B2}" type="slidenum">
              <a:rPr lang="el-GR" smtClean="0"/>
              <a:pPr/>
              <a:t>‹#›</a:t>
            </a:fld>
            <a:endParaRPr lang="el-GR" dirty="0"/>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myparenthood.gr/neogniki-apolia/" TargetMode="External"/><Relationship Id="rId2" Type="http://schemas.openxmlformats.org/officeDocument/2006/relationships/hyperlink" Target="https://myparenthood.gr/war-ki/" TargetMode="Externa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10" y="3357562"/>
            <a:ext cx="8043890" cy="2460876"/>
          </a:xfrm>
        </p:spPr>
        <p:txBody>
          <a:bodyPr>
            <a:noAutofit/>
          </a:bodyPr>
          <a:lstStyle/>
          <a:p>
            <a:r>
              <a:rPr lang="en-US" sz="9600" dirty="0" smtClean="0"/>
              <a:t>STOP BULLYING</a:t>
            </a:r>
            <a:endParaRPr lang="el-GR" sz="9600" dirty="0"/>
          </a:p>
        </p:txBody>
      </p:sp>
      <p:sp>
        <p:nvSpPr>
          <p:cNvPr id="3" name="2 - Υπότιτλος"/>
          <p:cNvSpPr>
            <a:spLocks noGrp="1"/>
          </p:cNvSpPr>
          <p:nvPr>
            <p:ph type="subTitle" idx="1"/>
          </p:nvPr>
        </p:nvSpPr>
        <p:spPr>
          <a:xfrm>
            <a:off x="914400" y="1285860"/>
            <a:ext cx="7772400" cy="3057540"/>
          </a:xfrm>
        </p:spPr>
        <p:txBody>
          <a:bodyPr>
            <a:normAutofit/>
          </a:bodyPr>
          <a:lstStyle/>
          <a:p>
            <a:r>
              <a:rPr lang="el-GR" sz="5400" dirty="0" smtClean="0"/>
              <a:t>ΣΧΟΛΙΚΟΣ ΕΚΦΟΒΙΣΜΟΣ</a:t>
            </a:r>
          </a:p>
          <a:p>
            <a:endParaRPr lang="el-GR" sz="7200" dirty="0"/>
          </a:p>
        </p:txBody>
      </p:sp>
    </p:spTree>
  </p:cSld>
  <p:clrMapOvr>
    <a:masterClrMapping/>
  </p:clrMapOvr>
  <p:transition>
    <p:whee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73050"/>
            <a:ext cx="8229600" cy="869934"/>
          </a:xfrm>
        </p:spPr>
        <p:txBody>
          <a:bodyPr>
            <a:noAutofit/>
          </a:bodyPr>
          <a:lstStyle/>
          <a:p>
            <a:r>
              <a:rPr lang="el-GR" sz="4800" b="1" i="1" dirty="0" smtClean="0"/>
              <a:t>ΣΧΟΛΙΚΟΣ ΕΚΦΟΒΙΣΜΟΣ</a:t>
            </a:r>
            <a:endParaRPr lang="el-GR" sz="4800" b="1" i="1" dirty="0"/>
          </a:p>
        </p:txBody>
      </p:sp>
      <p:sp>
        <p:nvSpPr>
          <p:cNvPr id="4" name="3 - Θέση κειμένου"/>
          <p:cNvSpPr>
            <a:spLocks noGrp="1"/>
          </p:cNvSpPr>
          <p:nvPr>
            <p:ph type="body" idx="2"/>
          </p:nvPr>
        </p:nvSpPr>
        <p:spPr>
          <a:xfrm>
            <a:off x="467544" y="1142984"/>
            <a:ext cx="4033018" cy="5500726"/>
          </a:xfrm>
        </p:spPr>
        <p:txBody>
          <a:bodyPr>
            <a:normAutofit fontScale="92500" lnSpcReduction="20000"/>
          </a:bodyPr>
          <a:lstStyle/>
          <a:p>
            <a:r>
              <a:rPr lang="el-GR" sz="2600" dirty="0" smtClean="0"/>
              <a:t>Ο </a:t>
            </a:r>
            <a:r>
              <a:rPr lang="el-GR" sz="2600" b="1" dirty="0" smtClean="0"/>
              <a:t>εκφοβισμός</a:t>
            </a:r>
            <a:r>
              <a:rPr lang="el-GR" sz="2600" dirty="0" smtClean="0"/>
              <a:t> (ή </a:t>
            </a:r>
            <a:r>
              <a:rPr lang="el-GR" sz="2600" i="1" dirty="0" smtClean="0"/>
              <a:t>μπούλινγκ</a:t>
            </a:r>
            <a:r>
              <a:rPr lang="el-GR" sz="2600" dirty="0" smtClean="0"/>
              <a:t>, αγγλ. </a:t>
            </a:r>
            <a:r>
              <a:rPr lang="el-GR" sz="2600" i="1" dirty="0" smtClean="0"/>
              <a:t>bullying</a:t>
            </a:r>
            <a:r>
              <a:rPr lang="el-GR" sz="2600" dirty="0" smtClean="0"/>
              <a:t>) αναφέρεται στη σωματική και ψυχολογική κακοποίηση ή μείωση ατόμων σε μια ομάδα. Παρά,</a:t>
            </a:r>
            <a:r>
              <a:rPr lang="en-US" sz="2600" dirty="0" smtClean="0"/>
              <a:t> </a:t>
            </a:r>
            <a:r>
              <a:rPr lang="el-GR" sz="2600" dirty="0" smtClean="0"/>
              <a:t>την εντύπωση ορισμένων ότι αποτελεί αποκλειστικά σχολικό φαινόμενο, στην πραγματικότητα εμφανίζεται σε όλες τις ηλικίες και τις κοινωνικές ομάδες. Μπορεί να συναντηθεί σε οποιοδήποτε τύπο σχολείων και σχολικών εγκαταστάσεων, στον στρατό, σε αθλητικά σωματεία</a:t>
            </a:r>
            <a:r>
              <a:rPr lang="en-US" sz="2600" dirty="0" smtClean="0"/>
              <a:t>.</a:t>
            </a:r>
            <a:endParaRPr lang="el-GR" sz="2600" dirty="0" smtClean="0"/>
          </a:p>
          <a:p>
            <a:endParaRPr lang="el-GR" dirty="0"/>
          </a:p>
        </p:txBody>
      </p:sp>
      <p:pic>
        <p:nvPicPr>
          <p:cNvPr id="5" name="4 - Θέση περιεχομένου" descr="BULLYING.jpg"/>
          <p:cNvPicPr>
            <a:picLocks noGrp="1" noChangeAspect="1"/>
          </p:cNvPicPr>
          <p:nvPr>
            <p:ph sz="half" idx="1"/>
          </p:nvPr>
        </p:nvPicPr>
        <p:blipFill>
          <a:blip r:embed="rId2" cstate="print"/>
          <a:stretch>
            <a:fillRect/>
          </a:stretch>
        </p:blipFill>
        <p:spPr>
          <a:xfrm>
            <a:off x="4643438" y="1954479"/>
            <a:ext cx="4271962" cy="3533242"/>
          </a:xfrm>
          <a:prstGeom prst="rect">
            <a:avLst/>
          </a:prstGeom>
          <a:ln>
            <a:noFill/>
          </a:ln>
          <a:effectLst>
            <a:glow rad="228600">
              <a:schemeClr val="accent4">
                <a:satMod val="175000"/>
                <a:alpha val="40000"/>
              </a:schemeClr>
            </a:glow>
            <a:softEdge rad="112500"/>
          </a:effectLst>
        </p:spPr>
      </p:pic>
    </p:spTree>
  </p:cSld>
  <p:clrMapOvr>
    <a:masterClrMapping/>
  </p:clrMapOvr>
  <p:transition>
    <p:split orient="ver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7200" dirty="0" smtClean="0"/>
              <a:t>Bullies</a:t>
            </a:r>
            <a:endParaRPr lang="el-GR" sz="7200" dirty="0"/>
          </a:p>
        </p:txBody>
      </p:sp>
      <p:pic>
        <p:nvPicPr>
          <p:cNvPr id="5" name="4 - Θέση περιεχομένου" descr="5_11_boy_intears_bullying_pixabay.jpg"/>
          <p:cNvPicPr>
            <a:picLocks noGrp="1" noChangeAspect="1"/>
          </p:cNvPicPr>
          <p:nvPr>
            <p:ph sz="half" idx="1"/>
          </p:nvPr>
        </p:nvPicPr>
        <p:blipFill>
          <a:blip r:embed="rId2" cstate="print"/>
          <a:stretch>
            <a:fillRect/>
          </a:stretch>
        </p:blipFill>
        <p:spPr>
          <a:xfrm>
            <a:off x="611560" y="1988840"/>
            <a:ext cx="3884240" cy="2825095"/>
          </a:xfrm>
          <a:prstGeom prst="roundRect">
            <a:avLst>
              <a:gd name="adj" fmla="val 8594"/>
            </a:avLst>
          </a:prstGeom>
          <a:solidFill>
            <a:srgbClr val="FFFFFF">
              <a:shade val="85000"/>
            </a:srgbClr>
          </a:solidFill>
          <a:ln>
            <a:noFill/>
          </a:ln>
          <a:effectLst>
            <a:glow rad="228600">
              <a:schemeClr val="accent4">
                <a:satMod val="175000"/>
                <a:alpha val="40000"/>
              </a:schemeClr>
            </a:glow>
            <a:reflection blurRad="12700" stA="38000" endPos="28000" dist="5000" dir="5400000" sy="-100000" algn="bl" rotWithShape="0"/>
          </a:effectLst>
        </p:spPr>
      </p:pic>
      <p:pic>
        <p:nvPicPr>
          <p:cNvPr id="6" name="5 - Θέση περιεχομένου" descr="Bullying_on_Instituto_Regional_Federico_Errázuriz_(IRFE)_in_March_5,_2007.jpg"/>
          <p:cNvPicPr>
            <a:picLocks noGrp="1" noChangeAspect="1"/>
          </p:cNvPicPr>
          <p:nvPr>
            <p:ph sz="half" idx="2"/>
          </p:nvPr>
        </p:nvPicPr>
        <p:blipFill>
          <a:blip r:embed="rId3" cstate="print"/>
          <a:stretch>
            <a:fillRect/>
          </a:stretch>
        </p:blipFill>
        <p:spPr>
          <a:xfrm>
            <a:off x="4786314" y="857232"/>
            <a:ext cx="4038600" cy="3028950"/>
          </a:xfrm>
          <a:prstGeom prst="ellipse">
            <a:avLst/>
          </a:prstGeom>
          <a:ln w="63500" cap="rnd">
            <a:solidFill>
              <a:srgbClr val="333333"/>
            </a:solidFill>
          </a:ln>
          <a:effectLst>
            <a:glow rad="228600">
              <a:schemeClr val="accent4">
                <a:satMod val="175000"/>
                <a:alpha val="40000"/>
              </a:schemeClr>
            </a:glow>
            <a:outerShdw blurRad="381000" dist="292100" dir="5400000" sx="-80000" sy="-18000" rotWithShape="0">
              <a:srgbClr val="000000">
                <a:alpha val="22000"/>
              </a:srgbClr>
            </a:outerShdw>
            <a:reflection blurRad="6350" stA="50000" endA="295" endPos="92000" dist="101600" dir="5400000" sy="-100000" algn="bl" rotWithShape="0"/>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188640"/>
            <a:ext cx="8463884" cy="1162050"/>
          </a:xfrm>
        </p:spPr>
        <p:txBody>
          <a:bodyPr>
            <a:noAutofit/>
          </a:bodyPr>
          <a:lstStyle/>
          <a:p>
            <a:pPr algn="ctr"/>
            <a:r>
              <a:rPr lang="el-GR" sz="4400" b="1" i="1" dirty="0" smtClean="0"/>
              <a:t>Αίτια σχολικού εκφοβισμού</a:t>
            </a:r>
            <a:endParaRPr lang="el-GR" sz="4400" b="1" i="1" dirty="0"/>
          </a:p>
        </p:txBody>
      </p:sp>
      <p:sp>
        <p:nvSpPr>
          <p:cNvPr id="4" name="3 - Θέση κειμένου"/>
          <p:cNvSpPr>
            <a:spLocks noGrp="1"/>
          </p:cNvSpPr>
          <p:nvPr>
            <p:ph type="body" idx="2"/>
          </p:nvPr>
        </p:nvSpPr>
        <p:spPr>
          <a:xfrm>
            <a:off x="428596" y="1357298"/>
            <a:ext cx="4500594" cy="5328592"/>
          </a:xfrm>
        </p:spPr>
        <p:txBody>
          <a:bodyPr>
            <a:noAutofit/>
          </a:bodyPr>
          <a:lstStyle/>
          <a:p>
            <a:pPr fontAlgn="base"/>
            <a:r>
              <a:rPr lang="el-GR" sz="2400" dirty="0" smtClean="0"/>
              <a:t>‘Έλλειψη </a:t>
            </a:r>
            <a:r>
              <a:rPr lang="el-GR" sz="2400" dirty="0"/>
              <a:t>σταθερότητας, οι ενδοοικογενειακές διαμάχες, τα ασαφή όρια, η έλλειψη υποστήριξης και τρυφερότητας είναι κάποια κύρια αιτία για την επιθετική συμπεριφορά των παιδιών.</a:t>
            </a:r>
          </a:p>
          <a:p>
            <a:pPr fontAlgn="base"/>
            <a:r>
              <a:rPr lang="el-GR" sz="2400" dirty="0"/>
              <a:t>Επιπλέον παράγοντες: άγχος στην καθημερινότητα, εντάσεις και συγκρούσεις στο περιβάλλον, αδιαφορία από τα σημαντικά πρόσωπα, απόρριψη, </a:t>
            </a:r>
            <a:r>
              <a:rPr lang="el-GR" sz="2400" u="sng" dirty="0">
                <a:hlinkClick r:id="rId2"/>
              </a:rPr>
              <a:t>απώλεια </a:t>
            </a:r>
            <a:r>
              <a:rPr lang="el-GR" sz="2400" dirty="0"/>
              <a:t>και </a:t>
            </a:r>
            <a:r>
              <a:rPr lang="el-GR" sz="2400" u="sng" dirty="0">
                <a:hlinkClick r:id="rId3"/>
              </a:rPr>
              <a:t>πένθος</a:t>
            </a:r>
            <a:r>
              <a:rPr lang="el-GR" sz="2400" dirty="0"/>
              <a:t>.</a:t>
            </a:r>
          </a:p>
          <a:p>
            <a:endParaRPr lang="el-GR" sz="2000" dirty="0"/>
          </a:p>
        </p:txBody>
      </p:sp>
      <p:pic>
        <p:nvPicPr>
          <p:cNvPr id="5" name="4 - Θέση περιεχομένου" descr="αίτια σχολικού εκφοβισμού.jpg"/>
          <p:cNvPicPr>
            <a:picLocks noGrp="1" noChangeAspect="1"/>
          </p:cNvPicPr>
          <p:nvPr>
            <p:ph sz="half" idx="1"/>
          </p:nvPr>
        </p:nvPicPr>
        <p:blipFill>
          <a:blip r:embed="rId4" cstate="print"/>
          <a:stretch>
            <a:fillRect/>
          </a:stretch>
        </p:blipFill>
        <p:spPr>
          <a:xfrm>
            <a:off x="5143504" y="1857364"/>
            <a:ext cx="3714776" cy="3857652"/>
          </a:xfrm>
          <a:prstGeom prst="rect">
            <a:avLst/>
          </a:prstGeom>
          <a:ln w="127000" cap="sq">
            <a:solidFill>
              <a:srgbClr val="000000"/>
            </a:solidFill>
            <a:miter lim="800000"/>
          </a:ln>
          <a:effectLst>
            <a:glow rad="228600">
              <a:schemeClr val="accent4">
                <a:satMod val="175000"/>
                <a:alpha val="40000"/>
              </a:schemeClr>
            </a:glow>
            <a:outerShdw blurRad="57150" dist="50800" dir="2700000" algn="tl" rotWithShape="0">
              <a:srgbClr val="000000">
                <a:alpha val="40000"/>
              </a:srgbClr>
            </a:outerShdw>
          </a:effectLst>
        </p:spPr>
      </p:pic>
      <p:sp>
        <p:nvSpPr>
          <p:cNvPr id="6" name="5 - Στρογγυλεμένο ορθογώνιο"/>
          <p:cNvSpPr/>
          <p:nvPr/>
        </p:nvSpPr>
        <p:spPr>
          <a:xfrm>
            <a:off x="11196736" y="1700808"/>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cSld>
  <p:clrMapOvr>
    <a:masterClrMapping/>
  </p:clrMapOvr>
  <p:transition>
    <p:pull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85728"/>
            <a:ext cx="8715436" cy="1140736"/>
          </a:xfrm>
        </p:spPr>
        <p:txBody>
          <a:bodyPr>
            <a:normAutofit fontScale="90000"/>
          </a:bodyPr>
          <a:lstStyle/>
          <a:p>
            <a:r>
              <a:rPr lang="el-GR" dirty="0" smtClean="0"/>
              <a:t>Τρόπους αντιμετώπισης του σχολικού εκφοβισμού.</a:t>
            </a:r>
            <a:endParaRPr lang="el-GR" dirty="0"/>
          </a:p>
        </p:txBody>
      </p:sp>
      <p:pic>
        <p:nvPicPr>
          <p:cNvPr id="5" name="4 - Θέση περιεχομένου" descr="slide_9.jpg"/>
          <p:cNvPicPr>
            <a:picLocks noGrp="1" noChangeAspect="1"/>
          </p:cNvPicPr>
          <p:nvPr>
            <p:ph sz="half" idx="1"/>
          </p:nvPr>
        </p:nvPicPr>
        <p:blipFill>
          <a:blip r:embed="rId2" cstate="print"/>
          <a:stretch>
            <a:fillRect/>
          </a:stretch>
        </p:blipFill>
        <p:spPr>
          <a:xfrm>
            <a:off x="179512" y="2132856"/>
            <a:ext cx="4038600" cy="3028950"/>
          </a:xfrm>
          <a:prstGeom prst="roundRect">
            <a:avLst>
              <a:gd name="adj" fmla="val 4167"/>
            </a:avLst>
          </a:prstGeom>
          <a:solidFill>
            <a:srgbClr val="FFFFFF"/>
          </a:solidFill>
          <a:ln w="76200" cap="sq">
            <a:solidFill>
              <a:srgbClr val="292929"/>
            </a:solidFill>
            <a:miter lim="800000"/>
          </a:ln>
          <a:effectLst>
            <a:glow rad="228600">
              <a:schemeClr val="accent4">
                <a:satMod val="175000"/>
                <a:alpha val="40000"/>
              </a:schemeClr>
            </a:glow>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7 - Ορθογώνιο"/>
          <p:cNvSpPr/>
          <p:nvPr/>
        </p:nvSpPr>
        <p:spPr>
          <a:xfrm>
            <a:off x="4427984" y="1285860"/>
            <a:ext cx="4392488" cy="5493812"/>
          </a:xfrm>
          <a:prstGeom prst="rect">
            <a:avLst/>
          </a:prstGeom>
        </p:spPr>
        <p:txBody>
          <a:bodyPr wrap="square">
            <a:spAutoFit/>
          </a:bodyPr>
          <a:lstStyle/>
          <a:p>
            <a:r>
              <a:rPr lang="el-GR" sz="2700" b="1" i="1" u="sng" dirty="0" smtClean="0"/>
              <a:t>Εκπαίδευση και Ευαισθητοποίηση. </a:t>
            </a:r>
          </a:p>
          <a:p>
            <a:endParaRPr lang="el-GR" sz="2700" dirty="0" smtClean="0"/>
          </a:p>
          <a:p>
            <a:r>
              <a:rPr lang="el-GR" sz="2700" dirty="0" smtClean="0"/>
              <a:t>Είναι σημαντικό να ενημερώνονται οι μαθητές, οι γονείς και οι εκπαιδευτικοί για τα είδη </a:t>
            </a:r>
            <a:r>
              <a:rPr lang="el-GR" sz="2700" b="1" dirty="0" smtClean="0"/>
              <a:t>bullying</a:t>
            </a:r>
            <a:r>
              <a:rPr lang="el-GR" sz="2700" dirty="0" smtClean="0"/>
              <a:t> και τις συνέπειές του. ...</a:t>
            </a:r>
          </a:p>
          <a:p>
            <a:r>
              <a:rPr lang="el-GR" sz="2700" dirty="0" smtClean="0"/>
              <a:t>Καθορισμός Κανονισμών ...</a:t>
            </a:r>
          </a:p>
          <a:p>
            <a:r>
              <a:rPr lang="el-GR" sz="2700" dirty="0" smtClean="0"/>
              <a:t>Υποστήριξη των Θυμάτων ...</a:t>
            </a:r>
          </a:p>
          <a:p>
            <a:r>
              <a:rPr lang="el-GR" sz="2700" dirty="0" smtClean="0"/>
              <a:t>Παρέμβαση και Πειθαρχία ...</a:t>
            </a:r>
          </a:p>
          <a:p>
            <a:r>
              <a:rPr lang="el-GR" sz="2700" dirty="0" smtClean="0"/>
              <a:t>Προαγωγή Κοινωνικών Δεξιοτήτων</a:t>
            </a:r>
            <a:endParaRPr lang="el-GR" sz="2700" dirty="0"/>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496944" cy="6741368"/>
          </a:xfrm>
        </p:spPr>
        <p:txBody>
          <a:bodyPr>
            <a:noAutofit/>
          </a:bodyPr>
          <a:lstStyle/>
          <a:p>
            <a:r>
              <a:rPr lang="el-GR" sz="2800" b="1" i="1" dirty="0" smtClean="0"/>
              <a:t>Τηλεφωνικές Γραμμές Υποστήριξης για μαθητές/-τριες, γονείς/κηδεμόνες και εκπαιδευτικούς</a:t>
            </a:r>
            <a:r>
              <a:rPr lang="el-GR" sz="2000" dirty="0" smtClean="0"/>
              <a:t/>
            </a:r>
            <a:br>
              <a:rPr lang="el-GR"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l-GR" sz="2000" dirty="0" smtClean="0"/>
              <a:t>24ωρη τηλεφωνική γραμμή Άμεσης Κοινωνικής Βοήθειας του Εθνικού Κέντρου Κοινωνικής Αλληλεγγύης </a:t>
            </a:r>
            <a:r>
              <a:rPr lang="el-GR" sz="2000" b="1" dirty="0" smtClean="0"/>
              <a:t>197 (χωρίς χρέωση)</a:t>
            </a:r>
            <a:r>
              <a:rPr lang="en-US" sz="2000" b="1" dirty="0" smtClean="0"/>
              <a:t/>
            </a:r>
            <a:br>
              <a:rPr lang="en-US" sz="2000" b="1" dirty="0" smtClean="0"/>
            </a:br>
            <a:r>
              <a:rPr lang="en-US" sz="2000" b="1" dirty="0" smtClean="0"/>
              <a:t/>
            </a:r>
            <a:br>
              <a:rPr lang="en-US" sz="2000" b="1" dirty="0" smtClean="0"/>
            </a:br>
            <a:r>
              <a:rPr lang="el-GR" sz="2000" dirty="0" smtClean="0"/>
              <a:t/>
            </a:r>
            <a:br>
              <a:rPr lang="el-GR" sz="2000" dirty="0" smtClean="0"/>
            </a:br>
            <a:r>
              <a:rPr lang="el-GR" sz="2000" dirty="0" smtClean="0"/>
              <a:t>Συνήγορος του Παιδιού</a:t>
            </a:r>
            <a:r>
              <a:rPr lang="el-GR" sz="2000" b="1" dirty="0" smtClean="0"/>
              <a:t> 213 1306 744 – 213 1306 710 </a:t>
            </a:r>
            <a:r>
              <a:rPr lang="el-GR" sz="2000" dirty="0" smtClean="0"/>
              <a:t>(καθημερινές / ώρες λειτουργίας: 09:00 – 16:00) Γραμμή για τα Παιδιά (χωρίς χρέωση από σταθερό) </a:t>
            </a:r>
            <a:r>
              <a:rPr lang="el-GR" sz="2000" b="1" dirty="0" smtClean="0"/>
              <a:t>800 1132 000</a:t>
            </a:r>
            <a:r>
              <a:rPr lang="el-GR" sz="2000" dirty="0" smtClean="0"/>
              <a:t> (καθημερινές / ώρες λειτουργίας: 09:00 – 16:00)</a:t>
            </a:r>
            <a:r>
              <a:rPr lang="en-US" sz="2000" dirty="0" smtClean="0"/>
              <a:t/>
            </a:r>
            <a:br>
              <a:rPr lang="en-US" sz="2000" dirty="0" smtClean="0"/>
            </a:br>
            <a:r>
              <a:rPr lang="el-GR" sz="2000" dirty="0" smtClean="0"/>
              <a:t/>
            </a:r>
            <a:br>
              <a:rPr lang="el-GR" sz="2000" dirty="0" smtClean="0"/>
            </a:br>
            <a:r>
              <a:rPr lang="el-GR" sz="2000" dirty="0" smtClean="0"/>
              <a:t>Γραμμή Ψυχοκοινωνικής Υποστήριξης (Υπουργείο Υγείας)</a:t>
            </a:r>
            <a:r>
              <a:rPr lang="el-GR" sz="2000" b="1" dirty="0" smtClean="0"/>
              <a:t> 10306 </a:t>
            </a:r>
            <a:r>
              <a:rPr lang="el-GR" sz="2000" dirty="0" smtClean="0"/>
              <a:t>– για υποστήριξη σε θέματα βία/επιθετικότητα παιδιών και εφήβων (καθημερινές / ώρες λειτουργίας: 09:00 -21:00)</a:t>
            </a:r>
            <a:r>
              <a:rPr lang="en-US" sz="2000" dirty="0" smtClean="0"/>
              <a:t/>
            </a:r>
            <a:br>
              <a:rPr lang="en-US" sz="2000" dirty="0" smtClean="0"/>
            </a:br>
            <a:r>
              <a:rPr lang="en-US" sz="2000" dirty="0" smtClean="0"/>
              <a:t/>
            </a:r>
            <a:br>
              <a:rPr lang="en-US" sz="2000" dirty="0" smtClean="0"/>
            </a:br>
            <a:r>
              <a:rPr lang="el-GR" sz="2000" dirty="0" smtClean="0"/>
              <a:t/>
            </a:r>
            <a:br>
              <a:rPr lang="el-GR" sz="2000" dirty="0" smtClean="0"/>
            </a:br>
            <a:r>
              <a:rPr lang="el-GR" sz="2000" dirty="0" smtClean="0"/>
              <a:t>Διεύθυνση Δίωξης Ηλεκτρονικού Εγκλήματος (Υπουργείο Δημόσιας Τάξης και Προστασίας του Πολίτη)</a:t>
            </a:r>
            <a:r>
              <a:rPr lang="el-GR" sz="2000" b="1" dirty="0" smtClean="0"/>
              <a:t> 11188 </a:t>
            </a:r>
            <a:r>
              <a:rPr lang="el-GR" sz="2000" dirty="0" smtClean="0"/>
              <a:t>24ωρη υπηρεσία </a:t>
            </a:r>
            <a:r>
              <a:rPr lang="en-US" sz="2000" dirty="0" smtClean="0"/>
              <a:t/>
            </a:r>
            <a:br>
              <a:rPr lang="en-US" sz="20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l-GR" sz="2400" dirty="0" smtClean="0"/>
              <a:t/>
            </a:r>
            <a:br>
              <a:rPr lang="el-GR" sz="2400" dirty="0" smtClean="0"/>
            </a:br>
            <a:endParaRPr lang="el-GR" sz="2400" dirty="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Bullies 2</a:t>
            </a:r>
            <a:endParaRPr lang="el-GR" dirty="0"/>
          </a:p>
        </p:txBody>
      </p:sp>
      <p:pic>
        <p:nvPicPr>
          <p:cNvPr id="5" name="4 - Θέση περιεχομένου" descr="Ζωούλα2,,.jpg"/>
          <p:cNvPicPr>
            <a:picLocks noGrp="1" noChangeAspect="1"/>
          </p:cNvPicPr>
          <p:nvPr>
            <p:ph sz="half" idx="1"/>
          </p:nvPr>
        </p:nvPicPr>
        <p:blipFill>
          <a:blip r:embed="rId2" cstate="print"/>
          <a:stretch>
            <a:fillRect/>
          </a:stretch>
        </p:blipFill>
        <p:spPr>
          <a:xfrm>
            <a:off x="571472" y="2786058"/>
            <a:ext cx="3436966" cy="2406370"/>
          </a:xfrm>
          <a:prstGeom prst="roundRect">
            <a:avLst>
              <a:gd name="adj" fmla="val 8594"/>
            </a:avLst>
          </a:prstGeom>
          <a:solidFill>
            <a:srgbClr val="FFFFFF">
              <a:shade val="85000"/>
            </a:srgbClr>
          </a:solidFill>
          <a:ln>
            <a:noFill/>
          </a:ln>
          <a:effectLst>
            <a:glow rad="228600">
              <a:schemeClr val="accent4">
                <a:satMod val="175000"/>
                <a:alpha val="40000"/>
              </a:schemeClr>
            </a:glow>
            <a:reflection blurRad="12700" stA="38000" endPos="28000" dist="5000" dir="5400000" sy="-100000" algn="bl" rotWithShape="0"/>
          </a:effectLst>
          <a:scene3d>
            <a:camera prst="perspectiveContrastingRightFacing"/>
            <a:lightRig rig="threePt" dir="t"/>
          </a:scene3d>
        </p:spPr>
      </p:pic>
      <p:pic>
        <p:nvPicPr>
          <p:cNvPr id="6" name="5 - Θέση περιεχομένου" descr="Ζωούλα3.jpg"/>
          <p:cNvPicPr>
            <a:picLocks noGrp="1" noChangeAspect="1"/>
          </p:cNvPicPr>
          <p:nvPr>
            <p:ph sz="half" idx="2"/>
          </p:nvPr>
        </p:nvPicPr>
        <p:blipFill>
          <a:blip r:embed="rId3" cstate="print"/>
          <a:stretch>
            <a:fillRect/>
          </a:stretch>
        </p:blipFill>
        <p:spPr>
          <a:xfrm>
            <a:off x="4071934" y="2214554"/>
            <a:ext cx="4038600" cy="3714776"/>
          </a:xfrm>
          <a:prstGeom prst="roundRect">
            <a:avLst>
              <a:gd name="adj" fmla="val 8594"/>
            </a:avLst>
          </a:prstGeom>
          <a:solidFill>
            <a:srgbClr val="FFFFFF">
              <a:shade val="85000"/>
            </a:srgbClr>
          </a:solidFill>
          <a:ln>
            <a:noFill/>
          </a:ln>
          <a:effectLst>
            <a:glow rad="228600">
              <a:schemeClr val="accent4">
                <a:satMod val="175000"/>
                <a:alpha val="40000"/>
              </a:schemeClr>
            </a:glow>
            <a:reflection blurRad="12700" stA="38000" endPos="28000" dist="5000" dir="5400000" sy="-100000" algn="bl" rotWithShape="0"/>
          </a:effectLst>
          <a:scene3d>
            <a:camera prst="perspectiveHeroicExtremeLeftFacing"/>
            <a:lightRig rig="threePt" dir="t"/>
          </a:scene3d>
        </p:spPr>
      </p:pic>
    </p:spTree>
  </p:cSld>
  <p:clrMapOvr>
    <a:masterClrMapping/>
  </p:clrMapOvr>
  <p:transition>
    <p:pull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827584" y="3717032"/>
            <a:ext cx="8156448" cy="2433424"/>
          </a:xfrm>
        </p:spPr>
        <p:txBody>
          <a:bodyPr/>
          <a:lstStyle/>
          <a:p>
            <a:pPr algn="r"/>
            <a:r>
              <a:rPr lang="el-GR" dirty="0" smtClean="0"/>
              <a:t>Σας ευχαριστούμε πολύ!!!</a:t>
            </a:r>
            <a:br>
              <a:rPr lang="el-GR" dirty="0" smtClean="0"/>
            </a:br>
            <a:r>
              <a:rPr lang="el-GR" dirty="0" smtClean="0"/>
              <a:t/>
            </a:r>
            <a:br>
              <a:rPr lang="el-GR" dirty="0" smtClean="0"/>
            </a:br>
            <a:endParaRPr lang="el-GR" dirty="0"/>
          </a:p>
        </p:txBody>
      </p:sp>
      <p:sp>
        <p:nvSpPr>
          <p:cNvPr id="4" name="3 - Καρδιά"/>
          <p:cNvSpPr/>
          <p:nvPr/>
        </p:nvSpPr>
        <p:spPr>
          <a:xfrm>
            <a:off x="1691680" y="4581128"/>
            <a:ext cx="1872208" cy="1440160"/>
          </a:xfrm>
          <a:prstGeom prst="hear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0000"/>
              </a:solidFill>
            </a:endParaRPr>
          </a:p>
        </p:txBody>
      </p:sp>
      <p:sp>
        <p:nvSpPr>
          <p:cNvPr id="5" name="4 - Καρδιά"/>
          <p:cNvSpPr/>
          <p:nvPr/>
        </p:nvSpPr>
        <p:spPr>
          <a:xfrm>
            <a:off x="1043608" y="1700808"/>
            <a:ext cx="2232248" cy="1800200"/>
          </a:xfrm>
          <a:prstGeom prst="hear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Μετρό">
  <a:themeElements>
    <a:clrScheme name="Μετρό">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Μετρό">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Μετρό">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112</TotalTime>
  <Words>103</Words>
  <Application>Microsoft Office PowerPoint</Application>
  <PresentationFormat>Προβολή στην οθόνη (4:3)</PresentationFormat>
  <Paragraphs>20</Paragraphs>
  <Slides>8</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Μετρό</vt:lpstr>
      <vt:lpstr>STOP BULLYING</vt:lpstr>
      <vt:lpstr>ΣΧΟΛΙΚΟΣ ΕΚΦΟΒΙΣΜΟΣ</vt:lpstr>
      <vt:lpstr>Bullies</vt:lpstr>
      <vt:lpstr>Αίτια σχολικού εκφοβισμού</vt:lpstr>
      <vt:lpstr>Τρόπους αντιμετώπισης του σχολικού εκφοβισμού.</vt:lpstr>
      <vt:lpstr>Τηλεφωνικές Γραμμές Υποστήριξης για μαθητές/-τριες, γονείς/κηδεμόνες και εκπαιδευτικούς    24ωρη τηλεφωνική γραμμή Άμεσης Κοινωνικής Βοήθειας του Εθνικού Κέντρου Κοινωνικής Αλληλεγγύης 197 (χωρίς χρέωση)   Συνήγορος του Παιδιού 213 1306 744 – 213 1306 710 (καθημερινές / ώρες λειτουργίας: 09:00 – 16:00) Γραμμή για τα Παιδιά (χωρίς χρέωση από σταθερό) 800 1132 000 (καθημερινές / ώρες λειτουργίας: 09:00 – 16:00)  Γραμμή Ψυχοκοινωνικής Υποστήριξης (Υπουργείο Υγείας) 10306 – για υποστήριξη σε θέματα βία/επιθετικότητα παιδιών και εφήβων (καθημερινές / ώρες λειτουργίας: 09:00 -21:00)   Διεύθυνση Δίωξης Ηλεκτρονικού Εγκλήματος (Υπουργείο Δημόσιας Τάξης και Προστασίας του Πολίτη) 11188 24ωρη υπηρεσία               </vt:lpstr>
      <vt:lpstr>Bullies 2</vt:lpstr>
      <vt:lpstr>Σας ευχαριστούμε πολύ!!!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STOP BULLYING</dc:title>
  <dc:creator>student</dc:creator>
  <cp:lastModifiedBy>USER</cp:lastModifiedBy>
  <cp:revision>15</cp:revision>
  <dcterms:created xsi:type="dcterms:W3CDTF">2025-03-26T06:45:17Z</dcterms:created>
  <dcterms:modified xsi:type="dcterms:W3CDTF">2025-05-23T16:14:06Z</dcterms:modified>
</cp:coreProperties>
</file>