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ΣΧΟΛΙΚΟΣ ΜΑΡΑΘΩΝΙΟΣ ΑΝΑΚΥΚΛΩΣΗΣ ΔΗΜΟΥ ΛΕΡΟΥ</a:t>
            </a:r>
            <a:endParaRPr lang="el-GR" dirty="0"/>
          </a:p>
        </p:txBody>
      </p:sp>
      <p:pic>
        <p:nvPicPr>
          <p:cNvPr id="4" name="Εικόνα 4">
            <a:extLst>
              <a:ext uri="{FF2B5EF4-FFF2-40B4-BE49-F238E27FC236}">
                <a16:creationId xmlns="" xmlns:a16="http://schemas.microsoft.com/office/drawing/2014/main" id="{31B9A6A8-A1F1-6C0C-0D3C-D7B97856A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9867" b="4469"/>
          <a:stretch>
            <a:fillRect/>
          </a:stretch>
        </p:blipFill>
        <p:spPr>
          <a:xfrm>
            <a:off x="3419872" y="1844824"/>
            <a:ext cx="4582135" cy="409469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A41F2390-EA19-FE7F-899B-7B7526E34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63" t="15709" r="32889" b="68184"/>
          <a:stretch/>
        </p:blipFill>
        <p:spPr>
          <a:xfrm>
            <a:off x="1144419" y="2708920"/>
            <a:ext cx="1915413" cy="23942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3008313" cy="1800200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/>
              <a:t>ΤΙ ΑΝΑΚΥΚΛΩΝΟΥΜΕ ΣΤΟΥΣ 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ΠΡΑΣΙΝΟΥΣ</a:t>
            </a:r>
            <a:r>
              <a:rPr lang="el-GR" sz="2400" dirty="0" smtClean="0"/>
              <a:t> </a:t>
            </a:r>
            <a:r>
              <a:rPr lang="el-GR" sz="2400" dirty="0" smtClean="0"/>
              <a:t>ΚΑΔΟΥΣ</a:t>
            </a:r>
            <a:r>
              <a:rPr lang="en-US" sz="2400" dirty="0" smtClean="0"/>
              <a:t> </a:t>
            </a:r>
            <a:r>
              <a:rPr lang="el-GR" sz="2400" dirty="0" smtClean="0"/>
              <a:t>ΤΟΥ ΣΧΟΛΕΙΟΥ </a:t>
            </a:r>
            <a:r>
              <a:rPr lang="el-GR" sz="2400" dirty="0" smtClean="0"/>
              <a:t>ΚΑΙ ΣΤΟΝ ΚΑΔΟ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ΑΦΗΣ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2852936"/>
            <a:ext cx="3008313" cy="30740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l-GR" sz="2800" b="1" dirty="0" smtClean="0"/>
          </a:p>
          <a:p>
            <a:pPr algn="ctr"/>
            <a:r>
              <a:rPr lang="el-GR" sz="2800" b="1" dirty="0" smtClean="0"/>
              <a:t>ΠΛΑΣΤΙΚΟ</a:t>
            </a:r>
          </a:p>
          <a:p>
            <a:pPr algn="ctr"/>
            <a:r>
              <a:rPr lang="el-GR" sz="2800" b="1" dirty="0" smtClean="0"/>
              <a:t>ΧΑΡΤΙ</a:t>
            </a:r>
          </a:p>
          <a:p>
            <a:pPr algn="ctr"/>
            <a:r>
              <a:rPr lang="el-GR" sz="2800" b="1" dirty="0" smtClean="0"/>
              <a:t>ΑΛΟΥΜΙΝΙΟ</a:t>
            </a:r>
          </a:p>
          <a:p>
            <a:pPr algn="ctr"/>
            <a:r>
              <a:rPr lang="el-GR" sz="2800" b="1" dirty="0" smtClean="0"/>
              <a:t>ΜΠΑΤΑΡΙΕΣ</a:t>
            </a:r>
          </a:p>
          <a:p>
            <a:endParaRPr lang="el-GR" sz="2800" dirty="0">
              <a:latin typeface="Comic Sans MS" pitchFamily="66" charset="0"/>
            </a:endParaRPr>
          </a:p>
        </p:txBody>
      </p:sp>
      <p:pic>
        <p:nvPicPr>
          <p:cNvPr id="5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1E8EADC1-619B-4A98-AD64-86AC0E9BA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35" t="65215" r="74346"/>
          <a:stretch>
            <a:fillRect/>
          </a:stretch>
        </p:blipFill>
        <p:spPr>
          <a:xfrm>
            <a:off x="3851920" y="3356992"/>
            <a:ext cx="1944216" cy="2516044"/>
          </a:xfrm>
          <a:prstGeom prst="rect">
            <a:avLst/>
          </a:prstGeom>
        </p:spPr>
      </p:pic>
      <p:pic>
        <p:nvPicPr>
          <p:cNvPr id="6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1E8EADC1-619B-4A98-AD64-86AC0E9BA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4" t="32011" r="41054" b="34785"/>
          <a:stretch>
            <a:fillRect/>
          </a:stretch>
        </p:blipFill>
        <p:spPr>
          <a:xfrm>
            <a:off x="3563888" y="764704"/>
            <a:ext cx="4557610" cy="2376264"/>
          </a:xfrm>
          <a:prstGeom prst="rect">
            <a:avLst/>
          </a:prstGeom>
        </p:spPr>
      </p:pic>
      <p:pic>
        <p:nvPicPr>
          <p:cNvPr id="1026" name="Picture 2" descr="Batterer Στοκ Εικονογραφήσεις, Vectors, &amp; Clipart – (7,879 Στοκ  Εικονογραφήσει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1700808" cy="1700808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6588224" y="3501008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Μπαταρίες</a:t>
            </a:r>
            <a:endParaRPr lang="el-G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59838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ΜΠΑΤΑΡΙΕΣ</a:t>
            </a:r>
            <a:endParaRPr lang="el-G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2204864"/>
            <a:ext cx="3008313" cy="30740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dirty="0" smtClean="0"/>
              <a:t>Ξέρατε ότι</a:t>
            </a:r>
            <a:r>
              <a:rPr lang="el-GR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Οι μπαταρίες είναι πολύ βλαβερές για το περιβάλλον, επομένως και για την υγεία μας, όταν τις πετάμε είτε απευθείας στο περιβάλλον είτε στις χωματερές</a:t>
            </a:r>
            <a:r>
              <a:rPr lang="el-GR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Οι τοξικές ουσίες που περιέχουν επιστρέφουν σε εμάς μέσω των τροφών, του νερού και του αέρα</a:t>
            </a:r>
            <a:r>
              <a:rPr lang="el-GR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Μια μπαταρία μπορεί να μολύνει 1.500 λίτρα νερού εάν απορριφθεί κατευθείαν στο περιβάλλον;</a:t>
            </a:r>
            <a:r>
              <a:rPr lang="el-GR" b="1" dirty="0" smtClean="0"/>
              <a:t> </a:t>
            </a:r>
            <a:endParaRPr lang="el-GR" dirty="0"/>
          </a:p>
        </p:txBody>
      </p:sp>
      <p:pic>
        <p:nvPicPr>
          <p:cNvPr id="15364" name="Picture 4" descr="C:\Users\User1\Desktop\1507929-royalty-free-rf-clipart-illustration-talking-battery-cartoon-mascot-character-pointing-to-a-sign-save-our-earth-vector-illustration-isolated-on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3391272" cy="3391272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067944" y="83671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Ανακυκλώνουμε </a:t>
            </a:r>
            <a:r>
              <a:rPr lang="el-GR" sz="2800" b="1" dirty="0" smtClean="0">
                <a:solidFill>
                  <a:srgbClr val="FF0000"/>
                </a:solidFill>
              </a:rPr>
              <a:t>όλες τις μπαταρίες, 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απλές και επαναφορτιζόμενες.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59838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ΠΛΑΣΤΙΚΟ</a:t>
            </a:r>
            <a:endParaRPr lang="el-G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dirty="0" smtClean="0"/>
              <a:t>Ξέρατε ότι</a:t>
            </a:r>
            <a:r>
              <a:rPr lang="el-GR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Εξαιτίας του αργού ρυθμού αποσύνθεσης, το πλαστικό συγκεντρώνεται σε θάλασσες, ωκεανούς και παραλίες</a:t>
            </a:r>
            <a:r>
              <a:rPr lang="el-GR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Στο 80% των δειγμάτων πόσιμου νερού που ελέγχθηκαν παγκοσμίως βρέθηκαν </a:t>
            </a:r>
            <a:r>
              <a:rPr lang="el-GR" dirty="0" err="1" smtClean="0"/>
              <a:t>μικροΐνες</a:t>
            </a:r>
            <a:r>
              <a:rPr lang="el-GR" dirty="0" smtClean="0"/>
              <a:t> πλαστικού</a:t>
            </a:r>
            <a:r>
              <a:rPr lang="el-GR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H Μεσόγειος θάλασσα, η δική μας θάλασσα, είναι σήμερα μία από τις θάλασσες με τα υψηλότερα ποσοστά πλαστικών στον πλανήτη και κινδυνεύει να χαρακτηριστεί ως «πλαστική σούπα</a:t>
            </a:r>
            <a:r>
              <a:rPr lang="el-GR" dirty="0" smtClean="0"/>
              <a:t>»;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Τα πλαστικά υπολείμματα εντοπίζονται σε είδη, όπως οι θαλάσσιες χελώνες, οι φώκιες, οι φάλαινες, αλλά και στα πουλιά, σε ψάρια και οστρακοειδή και ως εκ τούτου στην ανθρώπινη τροφική αλυσίδα;</a:t>
            </a:r>
          </a:p>
        </p:txBody>
      </p:sp>
      <p:pic>
        <p:nvPicPr>
          <p:cNvPr id="16386" name="Picture 2" descr="C:\Users\User1\Desktop\plast1-600x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36912"/>
            <a:ext cx="3733254" cy="245772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707904" y="6926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Ανακυκλώνουμε</a:t>
            </a:r>
          </a:p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πλαστικά μπουκάλια νερού, γάλακτος, αναψυκτικών, κρασιού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αφού πρώτα τα ξεπλύνουμε, τα στραγγίσουμε καλά και τα «τσαλακώσουμε».</a:t>
            </a:r>
            <a:endParaRPr lang="el-G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8" name="Picture 4" descr="Ανακύκλωση ενός πλαστικού μπουκαλιού με τη Karen Διανυσματική απεικόνιση -  εικονογραφία από : 54081744"/>
          <p:cNvPicPr>
            <a:picLocks noChangeAspect="1" noChangeArrowheads="1"/>
          </p:cNvPicPr>
          <p:nvPr/>
        </p:nvPicPr>
        <p:blipFill>
          <a:blip r:embed="rId3" cstate="print"/>
          <a:srcRect l="10946" t="6061" r="6956" b="18182"/>
          <a:stretch>
            <a:fillRect/>
          </a:stretch>
        </p:blipFill>
        <p:spPr bwMode="auto">
          <a:xfrm>
            <a:off x="6444208" y="4653136"/>
            <a:ext cx="216024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52638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ΑΛΟΥΜΙΝΙΟ</a:t>
            </a:r>
            <a:endParaRPr lang="el-G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008313" cy="44644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dirty="0" smtClean="0"/>
              <a:t>Ξέρατε ότι</a:t>
            </a:r>
            <a:r>
              <a:rPr lang="el-GR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Τα κουτάκια αλουμινίου γίνονται από βωξίτη, ένα ορυκτό</a:t>
            </a:r>
            <a:r>
              <a:rPr lang="el-GR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Όπως και το γυαλί, έτσι και τα κουτάκια αλουμινίου είναι 100% ανακυκλώσιμα κάθε φορά μετά την χρήση τους</a:t>
            </a:r>
            <a:r>
              <a:rPr lang="el-GR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Η διαδικασία ανακύκλωσης αλουμινίου είναι γρήγορη και οικονομική;  ‘</a:t>
            </a:r>
            <a:r>
              <a:rPr lang="el-GR" dirty="0" err="1" smtClean="0"/>
              <a:t>Ενα</a:t>
            </a:r>
            <a:r>
              <a:rPr lang="el-GR" dirty="0" smtClean="0"/>
              <a:t> αλουμίνιο που θα βρεθεί σε κάδο ανακύκλωσης μπορεί να επιστρέψει στο ράφι ως νέο προϊόν σε μόλις 60 ημέρες</a:t>
            </a:r>
            <a:r>
              <a:rPr lang="el-GR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Αν έχεις να επιλέξεις ανάμεσα σε χυμό σε αλουμινένιο κουτάκι και χυμό σε πλαστική συσκευασία, καλύτερα να επιλέξεις τον πρώτο;</a:t>
            </a:r>
          </a:p>
        </p:txBody>
      </p:sp>
      <p:pic>
        <p:nvPicPr>
          <p:cNvPr id="17410" name="Picture 2" descr="C:\Users\User1\Desktop\koutaki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877270" cy="2326362"/>
          </a:xfrm>
          <a:prstGeom prst="rect">
            <a:avLst/>
          </a:prstGeom>
          <a:noFill/>
        </p:spPr>
      </p:pic>
      <p:pic>
        <p:nvPicPr>
          <p:cNvPr id="17411" name="Picture 3" descr="C:\Users\User1\Desktop\577b1be070c133d20b1b3643f07ea4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77072"/>
            <a:ext cx="2664296" cy="2306519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707904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Ανακυκλώνουμε</a:t>
            </a:r>
          </a:p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l-GR" sz="2000" b="1" dirty="0" smtClean="0">
                <a:solidFill>
                  <a:srgbClr val="FF0000"/>
                </a:solidFill>
              </a:rPr>
              <a:t>κουτάκια μπύρας και αναψυκτικών,</a:t>
            </a:r>
          </a:p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 αφού τα ξεπλύνουμε και τα  συμπιέσουμε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70396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chemeClr val="accent2">
                    <a:lumMod val="50000"/>
                  </a:schemeClr>
                </a:solidFill>
              </a:rPr>
              <a:t>ΧΑΡΤΙ</a:t>
            </a:r>
            <a:endParaRPr lang="el-G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Ξέρατε ότι</a:t>
            </a:r>
            <a:r>
              <a:rPr lang="el-G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Κάθε χρόνο καταναλώνονται πάνω από 800.000 τόνοι χαρτιού παγκοσμίως; Αν για έναν τόνο χαρτιού  πρέπει να κοπούν 15-20 δέντρα, πόσα δέντρα πρέπει να θυσιάζονται το χρόνο για να έχουμε εμείς χαρτί</a:t>
            </a:r>
            <a:r>
              <a:rPr lang="el-GR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 Εάν το χαρτί είναι τσαλακωμένο δε συμφέρει να ανακυκλωθεί καθώς καταλαμβάνει πολύ όγκο</a:t>
            </a:r>
            <a:r>
              <a:rPr lang="el-GR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Δεν  ανακυκλώνεται </a:t>
            </a:r>
            <a:r>
              <a:rPr lang="el-GR" dirty="0" smtClean="0"/>
              <a:t>ρυπασμένο ή </a:t>
            </a:r>
            <a:r>
              <a:rPr lang="el-GR" dirty="0" smtClean="0"/>
              <a:t>πλαστικοποιημένο χαρτί, όπως επίσης ούτε χαρτοπετσέτες, χαρτί κουζίνας ή χαρτιά </a:t>
            </a:r>
            <a:r>
              <a:rPr lang="el-GR" dirty="0" smtClean="0"/>
              <a:t>υγείας;</a:t>
            </a:r>
            <a:endParaRPr lang="el-GR" dirty="0" smtClean="0"/>
          </a:p>
        </p:txBody>
      </p:sp>
      <p:pic>
        <p:nvPicPr>
          <p:cNvPr id="18434" name="Picture 2" descr="C:\Users\User1\Desktop\178-1782100_newspaper-clipart-recycling-recycle-paper-p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2857500" cy="1876425"/>
          </a:xfrm>
          <a:prstGeom prst="rect">
            <a:avLst/>
          </a:prstGeom>
          <a:noFill/>
        </p:spPr>
      </p:pic>
      <p:pic>
        <p:nvPicPr>
          <p:cNvPr id="18435" name="Picture 3" descr="C:\Users\User1\Desktop\Paper-recycle-clipart-k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132856"/>
            <a:ext cx="2027294" cy="3808462"/>
          </a:xfrm>
          <a:prstGeom prst="rect">
            <a:avLst/>
          </a:prstGeom>
          <a:noFill/>
        </p:spPr>
      </p:pic>
      <p:pic>
        <p:nvPicPr>
          <p:cNvPr id="18436" name="Picture 4" descr="C:\Users\User1\Desktop\recycling-paper-clip-art-vector_gg81578147.jpg"/>
          <p:cNvPicPr>
            <a:picLocks noChangeAspect="1" noChangeArrowheads="1"/>
          </p:cNvPicPr>
          <p:nvPr/>
        </p:nvPicPr>
        <p:blipFill>
          <a:blip r:embed="rId4" cstate="print"/>
          <a:srcRect t="14234" b="11034"/>
          <a:stretch>
            <a:fillRect/>
          </a:stretch>
        </p:blipFill>
        <p:spPr bwMode="auto">
          <a:xfrm>
            <a:off x="3923928" y="4365104"/>
            <a:ext cx="2512498" cy="18002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707904" y="6206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Ανακυκλώνουμε</a:t>
            </a:r>
          </a:p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βιβλία, τετράδια (χωρίς το πλαστικό εξώφυλλό τους), περιοδικά, εφημερίδες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sz="2000" b="1" dirty="0" smtClean="0">
                <a:solidFill>
                  <a:srgbClr val="FF0000"/>
                </a:solidFill>
              </a:rPr>
              <a:t>παλιές φωτοτυπίες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ΚΑΙ ΤΩΡΑ ΤΡΕΧΟΥΜΕ… </a:t>
            </a:r>
            <a:r>
              <a:rPr lang="el-GR" sz="3600" b="1" dirty="0" smtClean="0">
                <a:solidFill>
                  <a:srgbClr val="FF0000"/>
                </a:solidFill>
              </a:rPr>
              <a:t>ΣΧΟΛΙΚΟΣ ΜΑΡΑΘΩΝΙΟΣ ΑΝΑΚΥΚΛΩΣΗΣ </a:t>
            </a:r>
            <a:r>
              <a:rPr lang="el-GR" sz="3600" b="1" dirty="0" smtClean="0">
                <a:solidFill>
                  <a:schemeClr val="accent1">
                    <a:lumMod val="50000"/>
                  </a:schemeClr>
                </a:solidFill>
              </a:rPr>
              <a:t>ΔΕΝ ΕΙΝΑΙ; 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User1\Desktop\rrrCardif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1750"/>
          <a:stretch>
            <a:fillRect/>
          </a:stretch>
        </p:blipFill>
        <p:spPr bwMode="auto">
          <a:xfrm>
            <a:off x="457200" y="2178879"/>
            <a:ext cx="3610744" cy="3741702"/>
          </a:xfrm>
          <a:prstGeom prst="rect">
            <a:avLst/>
          </a:prstGeom>
          <a:noFill/>
        </p:spPr>
      </p:pic>
      <p:pic>
        <p:nvPicPr>
          <p:cNvPr id="19460" name="Picture 4" descr="C:\Users\User1\Desktop\ecoembes-2-620x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367611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7C820B7D-F130-14AB-6AA6-0EF05F480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6912768" cy="5184576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1907704" y="5877272"/>
            <a:ext cx="5389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Και ζυγίζει τα υλικά που έχουμε μαζέψει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79411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50000"/>
                  </a:schemeClr>
                </a:solidFill>
              </a:rPr>
              <a:t>ΠΩΣ ΜΑΖΕΥΟΥΜΕ ΠΟΝΤΟΥΣ</a:t>
            </a:r>
            <a:endParaRPr lang="el-G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19695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Για κάθε κιλό </a:t>
            </a:r>
            <a:r>
              <a:rPr lang="el-GR" b="1" dirty="0" smtClean="0">
                <a:solidFill>
                  <a:srgbClr val="FF0000"/>
                </a:solidFill>
              </a:rPr>
              <a:t>χαρτιού</a:t>
            </a:r>
            <a:r>
              <a:rPr lang="el-GR" dirty="0" smtClean="0"/>
              <a:t> μαζεύουμε </a:t>
            </a:r>
            <a:r>
              <a:rPr lang="el-GR" b="1" dirty="0" smtClean="0">
                <a:solidFill>
                  <a:srgbClr val="FF0000"/>
                </a:solidFill>
              </a:rPr>
              <a:t>50</a:t>
            </a:r>
            <a:r>
              <a:rPr lang="el-GR" dirty="0" smtClean="0"/>
              <a:t> πόντους</a:t>
            </a:r>
          </a:p>
          <a:p>
            <a:r>
              <a:rPr lang="el-GR" dirty="0" smtClean="0"/>
              <a:t>Για κάθε κιλό </a:t>
            </a:r>
            <a:r>
              <a:rPr lang="el-GR" b="1" dirty="0" smtClean="0">
                <a:solidFill>
                  <a:srgbClr val="FF0000"/>
                </a:solidFill>
              </a:rPr>
              <a:t>πλαστικού</a:t>
            </a:r>
            <a:r>
              <a:rPr lang="el-GR" dirty="0" smtClean="0"/>
              <a:t> μαζεύουμε </a:t>
            </a:r>
            <a:r>
              <a:rPr lang="el-GR" b="1" dirty="0" smtClean="0">
                <a:solidFill>
                  <a:srgbClr val="FF0000"/>
                </a:solidFill>
              </a:rPr>
              <a:t>50</a:t>
            </a:r>
            <a:r>
              <a:rPr lang="el-GR" dirty="0" smtClean="0"/>
              <a:t> πόντους</a:t>
            </a:r>
          </a:p>
          <a:p>
            <a:r>
              <a:rPr lang="el-GR" dirty="0" smtClean="0"/>
              <a:t>Για κάθε κιλό </a:t>
            </a:r>
            <a:r>
              <a:rPr lang="el-GR" b="1" dirty="0" smtClean="0">
                <a:solidFill>
                  <a:srgbClr val="FF0000"/>
                </a:solidFill>
              </a:rPr>
              <a:t>αλουμινίου</a:t>
            </a:r>
            <a:r>
              <a:rPr lang="el-GR" dirty="0" smtClean="0"/>
              <a:t> μαζεύουμε </a:t>
            </a:r>
            <a:r>
              <a:rPr lang="el-GR" b="1" dirty="0" smtClean="0">
                <a:solidFill>
                  <a:srgbClr val="FF0000"/>
                </a:solidFill>
              </a:rPr>
              <a:t>150</a:t>
            </a:r>
            <a:r>
              <a:rPr lang="el-GR" dirty="0" smtClean="0"/>
              <a:t> πόντους</a:t>
            </a:r>
          </a:p>
          <a:p>
            <a:r>
              <a:rPr lang="el-GR" dirty="0" smtClean="0"/>
              <a:t>Για κάθε κιλό </a:t>
            </a:r>
            <a:r>
              <a:rPr lang="el-GR" b="1" dirty="0" smtClean="0">
                <a:solidFill>
                  <a:srgbClr val="FF0000"/>
                </a:solidFill>
              </a:rPr>
              <a:t>μπαταριών</a:t>
            </a:r>
            <a:r>
              <a:rPr lang="el-GR" dirty="0" smtClean="0"/>
              <a:t> μαζεύουμε </a:t>
            </a:r>
            <a:r>
              <a:rPr lang="el-GR" b="1" dirty="0" smtClean="0">
                <a:solidFill>
                  <a:srgbClr val="FF0000"/>
                </a:solidFill>
              </a:rPr>
              <a:t>120</a:t>
            </a:r>
            <a:r>
              <a:rPr lang="el-GR" dirty="0" smtClean="0"/>
              <a:t> πόντους</a:t>
            </a:r>
          </a:p>
          <a:p>
            <a:r>
              <a:rPr lang="el-GR" dirty="0" smtClean="0"/>
              <a:t>Κάθε </a:t>
            </a:r>
            <a:r>
              <a:rPr lang="el-GR" b="1" dirty="0" smtClean="0">
                <a:solidFill>
                  <a:srgbClr val="FF0000"/>
                </a:solidFill>
              </a:rPr>
              <a:t>γονιός</a:t>
            </a:r>
            <a:r>
              <a:rPr lang="el-GR" dirty="0" smtClean="0"/>
              <a:t> μπορεί να εγγραφεί στην πλατφόρμα </a:t>
            </a:r>
            <a:r>
              <a:rPr lang="en-US" dirty="0" err="1" smtClean="0"/>
              <a:t>followgreen</a:t>
            </a:r>
            <a:r>
              <a:rPr lang="en-US" dirty="0" smtClean="0"/>
              <a:t> </a:t>
            </a:r>
            <a:r>
              <a:rPr lang="el-GR" dirty="0" smtClean="0"/>
              <a:t>με το </a:t>
            </a:r>
            <a:r>
              <a:rPr lang="en-US" dirty="0" smtClean="0"/>
              <a:t>e-mail </a:t>
            </a:r>
            <a:r>
              <a:rPr lang="el-GR" dirty="0" smtClean="0"/>
              <a:t>του, να κερδίζει και να χαρίζει </a:t>
            </a:r>
            <a:r>
              <a:rPr lang="el-GR" b="1" dirty="0" smtClean="0">
                <a:solidFill>
                  <a:srgbClr val="FF0000"/>
                </a:solidFill>
              </a:rPr>
              <a:t>100</a:t>
            </a:r>
            <a:r>
              <a:rPr lang="el-GR" dirty="0" smtClean="0"/>
              <a:t> πόντους το μήνα στο σχολείο</a:t>
            </a:r>
            <a:endParaRPr lang="el-GR" dirty="0"/>
          </a:p>
        </p:txBody>
      </p:sp>
      <p:pic>
        <p:nvPicPr>
          <p:cNvPr id="20482" name="Picture 2" descr="C:\Users\User1\Desktop\366-3663479_multiple-gift-card-storage-gift-card.png"/>
          <p:cNvPicPr>
            <a:picLocks noChangeAspect="1" noChangeArrowheads="1"/>
          </p:cNvPicPr>
          <p:nvPr/>
        </p:nvPicPr>
        <p:blipFill>
          <a:blip r:embed="rId2" cstate="print"/>
          <a:srcRect l="20421" t="5557" r="19774" b="8313"/>
          <a:stretch>
            <a:fillRect/>
          </a:stretch>
        </p:blipFill>
        <p:spPr bwMode="auto">
          <a:xfrm>
            <a:off x="3203848" y="1124744"/>
            <a:ext cx="2520280" cy="1905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457</Words>
  <Application>Microsoft Office PowerPoint</Application>
  <PresentationFormat>Προβολή στην οθόνη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ΣΧΟΛΙΚΟΣ ΜΑΡΑΘΩΝΙΟΣ ΑΝΑΚΥΚΛΩΣΗΣ ΔΗΜΟΥ ΛΕΡΟΥ</vt:lpstr>
      <vt:lpstr>ΤΙ ΑΝΑΚΥΚΛΩΝΟΥΜΕ ΣΤΟΥΣ ΠΡΑΣΙΝΟΥΣ ΚΑΔΟΥΣ ΤΟΥ ΣΧΟΛΕΙΟΥ ΚΑΙ ΣΤΟΝ ΚΑΔΟ ΑΦΗΣ</vt:lpstr>
      <vt:lpstr>ΜΠΑΤΑΡΙΕΣ</vt:lpstr>
      <vt:lpstr>ΠΛΑΣΤΙΚΟ</vt:lpstr>
      <vt:lpstr>ΑΛΟΥΜΙΝΙΟ</vt:lpstr>
      <vt:lpstr>ΧΑΡΤΙ</vt:lpstr>
      <vt:lpstr>ΚΑΙ ΤΩΡΑ ΤΡΕΧΟΥΜΕ… ΣΧΟΛΙΚΟΣ ΜΑΡΑΘΩΝΙΟΣ ΑΝΑΚΥΚΛΩΣΗΣ ΔΕΝ ΕΙΝΑΙ; </vt:lpstr>
      <vt:lpstr>Διαφάνεια 8</vt:lpstr>
      <vt:lpstr>ΠΩΣ ΜΑΖΕΥΟΥΜΕ ΠΟΝΤΟΥΣ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ΣΧΟΛΙΚΟΣ ΜΑΡΑΘΩΝΙΟΣ ΑΝΑΚΥΚΛΩΣΗΣ ΔΗΜΟΥ ΛΕΡΟΥ</dc:title>
  <dc:creator>User1</dc:creator>
  <cp:lastModifiedBy>User1</cp:lastModifiedBy>
  <cp:revision>32</cp:revision>
  <dcterms:created xsi:type="dcterms:W3CDTF">2022-11-09T07:24:49Z</dcterms:created>
  <dcterms:modified xsi:type="dcterms:W3CDTF">2022-11-11T09:31:46Z</dcterms:modified>
</cp:coreProperties>
</file>