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15" autoAdjust="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9" name="8 - Τίτλος"/>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smtClean="0"/>
              <a:t>Kλικ για επεξεργασία του τίτλου</a:t>
            </a:r>
            <a:endParaRPr kumimoji="0" lang="en-US"/>
          </a:p>
        </p:txBody>
      </p:sp>
      <p:sp>
        <p:nvSpPr>
          <p:cNvPr id="17" name="16 - Υπότιτλος"/>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30" name="29 - Θέση ημερομηνίας"/>
          <p:cNvSpPr>
            <a:spLocks noGrp="1"/>
          </p:cNvSpPr>
          <p:nvPr>
            <p:ph type="dt" sz="half" idx="10"/>
          </p:nvPr>
        </p:nvSpPr>
        <p:spPr/>
        <p:txBody>
          <a:bodyPr/>
          <a:lstStyle/>
          <a:p>
            <a:fld id="{2342CEA3-3058-4D43-AE35-B3DA76CB4003}" type="datetimeFigureOut">
              <a:rPr lang="el-GR" smtClean="0"/>
              <a:pPr/>
              <a:t>26/01/2022</a:t>
            </a:fld>
            <a:endParaRPr lang="el-GR"/>
          </a:p>
        </p:txBody>
      </p:sp>
      <p:sp>
        <p:nvSpPr>
          <p:cNvPr id="19" name="18 - Θέση υποσέλιδου"/>
          <p:cNvSpPr>
            <a:spLocks noGrp="1"/>
          </p:cNvSpPr>
          <p:nvPr>
            <p:ph type="ftr" sz="quarter" idx="11"/>
          </p:nvPr>
        </p:nvSpPr>
        <p:spPr/>
        <p:txBody>
          <a:bodyPr/>
          <a:lstStyle/>
          <a:p>
            <a:endParaRPr lang="el-GR"/>
          </a:p>
        </p:txBody>
      </p:sp>
      <p:sp>
        <p:nvSpPr>
          <p:cNvPr id="27" name="2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26/01/2022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914401"/>
            <a:ext cx="2057400" cy="5211763"/>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914401"/>
            <a:ext cx="6019800" cy="5211763"/>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26/01/2022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26/01/2022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26/01/2022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704088"/>
            <a:ext cx="8229600" cy="1143000"/>
          </a:xfrm>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26/01/2022</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704088"/>
            <a:ext cx="8229600" cy="1143000"/>
          </a:xfrm>
        </p:spPr>
        <p:txBody>
          <a:bodyPr tIns="45720" anchor="b"/>
          <a:lstStyle>
            <a:lvl1pPr>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p:txBody>
          <a:bodyPr/>
          <a:lstStyle/>
          <a:p>
            <a:fld id="{2342CEA3-3058-4D43-AE35-B3DA76CB4003}" type="datetimeFigureOut">
              <a:rPr lang="el-GR" smtClean="0"/>
              <a:pPr/>
              <a:t>26/01/2022</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2342CEA3-3058-4D43-AE35-B3DA76CB4003}" type="datetimeFigureOut">
              <a:rPr lang="el-GR" smtClean="0"/>
              <a:pPr/>
              <a:t>26/01/2022</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2342CEA3-3058-4D43-AE35-B3DA76CB4003}" type="datetimeFigureOut">
              <a:rPr lang="el-GR" smtClean="0"/>
              <a:pPr/>
              <a:t>26/01/2022</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26/01/2022</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9" name="8 - Ψαλίδισμα και στρογγύλεμα μίας γωνίας του ορθογωνίου"/>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 Ορθογώνιο τρίγωνο"/>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 Τίτλος"/>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l-GR" smtClean="0"/>
              <a:t>Kλικ για επεξεργασία του τίτλου</a:t>
            </a:r>
            <a:endParaRPr kumimoji="0" lang="en-US"/>
          </a:p>
        </p:txBody>
      </p:sp>
      <p:sp>
        <p:nvSpPr>
          <p:cNvPr id="4" name="3 - Θέση κειμένου"/>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26/01/2022</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a:xfrm>
            <a:off x="8077200" y="6356350"/>
            <a:ext cx="609600" cy="365125"/>
          </a:xfrm>
        </p:spPr>
        <p:txBody>
          <a:bodyPr/>
          <a:lstStyle/>
          <a:p>
            <a:fld id="{D3F1D1C4-C2D9-4231-9FB2-B2D9D97AA41D}" type="slidenum">
              <a:rPr lang="el-GR" smtClean="0"/>
              <a:pPr/>
              <a:t>‹#›</a:t>
            </a:fld>
            <a:endParaRPr lang="el-GR"/>
          </a:p>
        </p:txBody>
      </p:sp>
      <p:sp>
        <p:nvSpPr>
          <p:cNvPr id="3" name="2 - Θέση εικόνας"/>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
        <p:nvSpPr>
          <p:cNvPr id="10" name="9 - Ελεύθερη σχεδίαση"/>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 Ελεύθερη σχεδίαση"/>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 Ελεύθερη σχεδίαση"/>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 Ελεύθερη σχεδίαση"/>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 Θέση τίτλου"/>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l-GR" smtClean="0"/>
              <a:t>Kλικ για επεξεργασία του τίτλου</a:t>
            </a:r>
            <a:endParaRPr kumimoji="0" lang="en-US"/>
          </a:p>
        </p:txBody>
      </p:sp>
      <p:sp>
        <p:nvSpPr>
          <p:cNvPr id="30" name="29 - Θέση κειμένου"/>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0" name="9 - Θέση ημερομηνίας"/>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2342CEA3-3058-4D43-AE35-B3DA76CB4003}" type="datetimeFigureOut">
              <a:rPr lang="el-GR" smtClean="0"/>
              <a:pPr/>
              <a:t>26/01/2022</a:t>
            </a:fld>
            <a:endParaRPr lang="el-GR"/>
          </a:p>
        </p:txBody>
      </p:sp>
      <p:sp>
        <p:nvSpPr>
          <p:cNvPr id="22" name="21 - Θέση υποσέλιδου"/>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l-GR"/>
          </a:p>
        </p:txBody>
      </p:sp>
      <p:sp>
        <p:nvSpPr>
          <p:cNvPr id="18" name="17 - Θέση αριθμού διαφάνειας"/>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D3F1D1C4-C2D9-4231-9FB2-B2D9D97AA41D}" type="slidenum">
              <a:rPr lang="el-GR" smtClean="0"/>
              <a:pPr/>
              <a:t>‹#›</a:t>
            </a:fld>
            <a:endParaRPr lang="el-GR"/>
          </a:p>
        </p:txBody>
      </p:sp>
      <p:grpSp>
        <p:nvGrpSpPr>
          <p:cNvPr id="2" name="1 - Ομάδα"/>
          <p:cNvGrpSpPr/>
          <p:nvPr/>
        </p:nvGrpSpPr>
        <p:grpSpPr>
          <a:xfrm>
            <a:off x="-19017" y="202408"/>
            <a:ext cx="9180548" cy="649224"/>
            <a:chOff x="-19045" y="216550"/>
            <a:chExt cx="9180548" cy="649224"/>
          </a:xfrm>
        </p:grpSpPr>
        <p:sp>
          <p:nvSpPr>
            <p:cNvPr id="12" name="11 - Ελεύθερη σχεδίαση"/>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 Ελεύθερη σχεδίαση"/>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el.wikipedia.org/wiki/Natura_2000" TargetMode="External"/><Relationship Id="rId2" Type="http://schemas.openxmlformats.org/officeDocument/2006/relationships/hyperlink" Target="https://el.wikipedia.org/wiki/%CE%A3%CE%AC%CE%BC%CE%BF%CF%82"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9.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el.wikipedia.org/wiki/%CE%94%CF%89%CF%81%CE%B9%CE%B5%CE%AF%CF%82" TargetMode="External"/><Relationship Id="rId2" Type="http://schemas.openxmlformats.org/officeDocument/2006/relationships/hyperlink" Target="https://el.wikipedia.org/wiki/%CE%9A%CE%AC%CF%81%CE%B5%CF%82" TargetMode="External"/><Relationship Id="rId1" Type="http://schemas.openxmlformats.org/officeDocument/2006/relationships/slideLayout" Target="../slideLayouts/slideLayout2.xml"/><Relationship Id="rId5" Type="http://schemas.openxmlformats.org/officeDocument/2006/relationships/hyperlink" Target="https://el.wikipedia.org/wiki/%CE%9D%CE%B1%CF%85%CE%BC%CE%B1%CF%87%CE%AF%CE%B1_%CF%84%CE%B7%CF%82_%CE%9B%CE%AC%CE%B4%CE%B7%CF%82" TargetMode="External"/><Relationship Id="rId4" Type="http://schemas.openxmlformats.org/officeDocument/2006/relationships/hyperlink" Target="https://el.wikipedia.org/wiki/%CE%8A%CF%89%CE%BD%CE%B5%CF%82"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el.wikipedia.org/wiki/%CE%9D%CE%B1%CF%85%CE%BC%CE%B1%CF%87%CE%AF%CE%B1_%CF%84%CE%BF%CF%85_%CE%93%CE%AD%CF%81%CE%BF%CE%BD%CF%84%CE%B1" TargetMode="External"/><Relationship Id="rId2" Type="http://schemas.openxmlformats.org/officeDocument/2006/relationships/hyperlink" Target="https://el.wikipedia.org/wiki/%CE%9C%CE%BF%CE%BD%CE%AE_%CF%84%CE%BF%CF%85_%CE%91%CE%B3%CE%AF%CE%BF%CF%85_%CE%99%CF%89%CE%AC%CE%BD%CE%BD%CE%BF%CF%85_%CF%84%CE%BF%CF%85_%CE%98%CE%B5%CE%BF%CE%BB%CF%8C%CE%B3%CE%BF%CF%85"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pPr algn="ctr"/>
            <a:r>
              <a:rPr lang="el-GR" b="1" dirty="0" smtClean="0">
                <a:solidFill>
                  <a:srgbClr val="7030A0"/>
                </a:solidFill>
              </a:rPr>
              <a:t>Γνωρίζοντας το νησί</a:t>
            </a:r>
            <a:br>
              <a:rPr lang="el-GR" b="1" dirty="0" smtClean="0">
                <a:solidFill>
                  <a:srgbClr val="7030A0"/>
                </a:solidFill>
              </a:rPr>
            </a:br>
            <a:endParaRPr lang="el-GR" dirty="0">
              <a:solidFill>
                <a:srgbClr val="7030A0"/>
              </a:solidFill>
            </a:endParaRPr>
          </a:p>
        </p:txBody>
      </p:sp>
      <p:sp>
        <p:nvSpPr>
          <p:cNvPr id="3" name="2 - Θέση περιεχομένου"/>
          <p:cNvSpPr>
            <a:spLocks noGrp="1"/>
          </p:cNvSpPr>
          <p:nvPr>
            <p:ph idx="1"/>
          </p:nvPr>
        </p:nvSpPr>
        <p:spPr>
          <a:xfrm>
            <a:off x="457200" y="1142984"/>
            <a:ext cx="8229600" cy="5286412"/>
          </a:xfrm>
        </p:spPr>
        <p:txBody>
          <a:bodyPr>
            <a:normAutofit fontScale="25000" lnSpcReduction="20000"/>
          </a:bodyPr>
          <a:lstStyle/>
          <a:p>
            <a:pPr lvl="0"/>
            <a:r>
              <a:rPr lang="el-GR" sz="8000" b="1" dirty="0" smtClean="0">
                <a:solidFill>
                  <a:srgbClr val="0070C0"/>
                </a:solidFill>
                <a:latin typeface="Arial" pitchFamily="34" charset="0"/>
                <a:cs typeface="Arial" pitchFamily="34" charset="0"/>
              </a:rPr>
              <a:t>Το </a:t>
            </a:r>
            <a:r>
              <a:rPr lang="el-GR" sz="8000" b="1" dirty="0" err="1" smtClean="0">
                <a:solidFill>
                  <a:srgbClr val="0070C0"/>
                </a:solidFill>
                <a:latin typeface="Arial" pitchFamily="34" charset="0"/>
                <a:cs typeface="Arial" pitchFamily="34" charset="0"/>
              </a:rPr>
              <a:t>Αγαθονήσι</a:t>
            </a:r>
            <a:r>
              <a:rPr lang="el-GR" sz="8000" b="1" dirty="0" smtClean="0">
                <a:solidFill>
                  <a:srgbClr val="0070C0"/>
                </a:solidFill>
                <a:latin typeface="Arial" pitchFamily="34" charset="0"/>
                <a:cs typeface="Arial" pitchFamily="34" charset="0"/>
              </a:rPr>
              <a:t> είναι το βορειότερο νησί του Δωδεκανησιακού συμπλέγματος και βρίσκεται πολύ κοντά στη </a:t>
            </a:r>
            <a:r>
              <a:rPr lang="el-GR" sz="8000" b="1" u="sng" dirty="0" smtClean="0">
                <a:solidFill>
                  <a:srgbClr val="0070C0"/>
                </a:solidFill>
                <a:latin typeface="Arial" pitchFamily="34" charset="0"/>
                <a:cs typeface="Arial" pitchFamily="34" charset="0"/>
                <a:hlinkClick r:id="rId2" tooltip="Σάμος"/>
              </a:rPr>
              <a:t>Σάμο</a:t>
            </a:r>
            <a:r>
              <a:rPr lang="el-GR" sz="8000" b="1" dirty="0" smtClean="0">
                <a:solidFill>
                  <a:srgbClr val="0070C0"/>
                </a:solidFill>
                <a:latin typeface="Arial" pitchFamily="34" charset="0"/>
                <a:cs typeface="Arial" pitchFamily="34" charset="0"/>
              </a:rPr>
              <a:t>. </a:t>
            </a:r>
          </a:p>
          <a:p>
            <a:pPr lvl="0"/>
            <a:r>
              <a:rPr lang="el-GR" sz="8000" b="1" dirty="0" smtClean="0">
                <a:solidFill>
                  <a:srgbClr val="0070C0"/>
                </a:solidFill>
                <a:latin typeface="Arial" pitchFamily="34" charset="0"/>
                <a:cs typeface="Arial" pitchFamily="34" charset="0"/>
              </a:rPr>
              <a:t>Έχει έκταση  13,4 τ. </a:t>
            </a:r>
            <a:r>
              <a:rPr lang="el-GR" sz="8000" b="1" dirty="0" err="1" smtClean="0">
                <a:solidFill>
                  <a:srgbClr val="0070C0"/>
                </a:solidFill>
                <a:latin typeface="Arial" pitchFamily="34" charset="0"/>
                <a:cs typeface="Arial" pitchFamily="34" charset="0"/>
              </a:rPr>
              <a:t>χλμ</a:t>
            </a:r>
            <a:r>
              <a:rPr lang="el-GR" sz="8000" b="1" dirty="0" smtClean="0">
                <a:solidFill>
                  <a:srgbClr val="0070C0"/>
                </a:solidFill>
                <a:latin typeface="Arial" pitchFamily="34" charset="0"/>
                <a:cs typeface="Arial" pitchFamily="34" charset="0"/>
              </a:rPr>
              <a:t>., μήκος ακτών 32 </a:t>
            </a:r>
            <a:r>
              <a:rPr lang="el-GR" sz="8000" b="1" dirty="0" err="1" smtClean="0">
                <a:solidFill>
                  <a:srgbClr val="0070C0"/>
                </a:solidFill>
                <a:latin typeface="Arial" pitchFamily="34" charset="0"/>
                <a:cs typeface="Arial" pitchFamily="34" charset="0"/>
              </a:rPr>
              <a:t>χλμ</a:t>
            </a:r>
            <a:r>
              <a:rPr lang="el-GR" sz="8000" b="1" dirty="0" smtClean="0">
                <a:solidFill>
                  <a:srgbClr val="0070C0"/>
                </a:solidFill>
                <a:latin typeface="Arial" pitchFamily="34" charset="0"/>
                <a:cs typeface="Arial" pitchFamily="34" charset="0"/>
              </a:rPr>
              <a:t>. και πληθυσμό περίπου  200 κατοίκους, πλούσιο θαλάσσιο διαμελισμό με απάνεμους όρμους και πολλές μικρές βραχονησίδες, όπως η Πίτα, η Στρογγυλή, το </a:t>
            </a:r>
            <a:r>
              <a:rPr lang="el-GR" sz="8000" b="1" dirty="0" err="1" smtClean="0">
                <a:solidFill>
                  <a:srgbClr val="0070C0"/>
                </a:solidFill>
                <a:latin typeface="Arial" pitchFamily="34" charset="0"/>
                <a:cs typeface="Arial" pitchFamily="34" charset="0"/>
              </a:rPr>
              <a:t>Νερονήσι</a:t>
            </a:r>
            <a:r>
              <a:rPr lang="el-GR" sz="8000" b="1" dirty="0" smtClean="0">
                <a:solidFill>
                  <a:srgbClr val="0070C0"/>
                </a:solidFill>
                <a:latin typeface="Arial" pitchFamily="34" charset="0"/>
                <a:cs typeface="Arial" pitchFamily="34" charset="0"/>
              </a:rPr>
              <a:t>, το </a:t>
            </a:r>
            <a:r>
              <a:rPr lang="el-GR" sz="8000" b="1" dirty="0" err="1" smtClean="0">
                <a:solidFill>
                  <a:srgbClr val="0070C0"/>
                </a:solidFill>
                <a:latin typeface="Arial" pitchFamily="34" charset="0"/>
                <a:cs typeface="Arial" pitchFamily="34" charset="0"/>
              </a:rPr>
              <a:t>Κατσαγάνι</a:t>
            </a:r>
            <a:r>
              <a:rPr lang="el-GR" sz="8000" b="1" dirty="0" smtClean="0">
                <a:solidFill>
                  <a:srgbClr val="0070C0"/>
                </a:solidFill>
                <a:latin typeface="Arial" pitchFamily="34" charset="0"/>
                <a:cs typeface="Arial" pitchFamily="34" charset="0"/>
              </a:rPr>
              <a:t> και το </a:t>
            </a:r>
            <a:r>
              <a:rPr lang="el-GR" sz="8000" b="1" dirty="0" err="1" smtClean="0">
                <a:solidFill>
                  <a:srgbClr val="0070C0"/>
                </a:solidFill>
                <a:latin typeface="Arial" pitchFamily="34" charset="0"/>
                <a:cs typeface="Arial" pitchFamily="34" charset="0"/>
              </a:rPr>
              <a:t>Κουνελονήσι</a:t>
            </a:r>
            <a:r>
              <a:rPr lang="el-GR" sz="8000" b="1" dirty="0" smtClean="0">
                <a:solidFill>
                  <a:srgbClr val="0070C0"/>
                </a:solidFill>
                <a:latin typeface="Arial" pitchFamily="34" charset="0"/>
                <a:cs typeface="Arial" pitchFamily="34" charset="0"/>
              </a:rPr>
              <a:t>. </a:t>
            </a:r>
          </a:p>
          <a:p>
            <a:pPr lvl="0"/>
            <a:r>
              <a:rPr lang="el-GR" sz="8000" b="1" dirty="0" smtClean="0">
                <a:solidFill>
                  <a:srgbClr val="0070C0"/>
                </a:solidFill>
                <a:latin typeface="Arial" pitchFamily="34" charset="0"/>
                <a:cs typeface="Arial" pitchFamily="34" charset="0"/>
              </a:rPr>
              <a:t>Εντάσσεται στην προστατευόμενη περιοχή </a:t>
            </a:r>
            <a:r>
              <a:rPr lang="el-GR" sz="8000" b="1" u="sng" dirty="0" err="1" smtClean="0">
                <a:solidFill>
                  <a:srgbClr val="0070C0"/>
                </a:solidFill>
                <a:latin typeface="Arial" pitchFamily="34" charset="0"/>
                <a:cs typeface="Arial" pitchFamily="34" charset="0"/>
                <a:hlinkClick r:id="rId3" tooltip="Natura 2000"/>
              </a:rPr>
              <a:t>Natura</a:t>
            </a:r>
            <a:r>
              <a:rPr lang="el-GR" sz="8000" b="1" u="sng" dirty="0" smtClean="0">
                <a:solidFill>
                  <a:srgbClr val="0070C0"/>
                </a:solidFill>
                <a:latin typeface="Arial" pitchFamily="34" charset="0"/>
                <a:cs typeface="Arial" pitchFamily="34" charset="0"/>
                <a:hlinkClick r:id="rId3" tooltip="Natura 2000"/>
              </a:rPr>
              <a:t> 2000</a:t>
            </a:r>
            <a:r>
              <a:rPr lang="el-GR" sz="8000" b="1" dirty="0" smtClean="0">
                <a:solidFill>
                  <a:srgbClr val="0070C0"/>
                </a:solidFill>
                <a:latin typeface="Arial" pitchFamily="34" charset="0"/>
                <a:cs typeface="Arial" pitchFamily="34" charset="0"/>
              </a:rPr>
              <a:t> ως πολύτιμο καταφύγιο σπάνιων πουλιών (</a:t>
            </a:r>
            <a:r>
              <a:rPr lang="el-GR" sz="8000" b="1" dirty="0" err="1" smtClean="0">
                <a:solidFill>
                  <a:srgbClr val="0070C0"/>
                </a:solidFill>
                <a:latin typeface="Arial" pitchFamily="34" charset="0"/>
                <a:cs typeface="Arial" pitchFamily="34" charset="0"/>
              </a:rPr>
              <a:t>Αιγαιόγλαρος</a:t>
            </a:r>
            <a:r>
              <a:rPr lang="el-GR" sz="8000" b="1" dirty="0" smtClean="0">
                <a:solidFill>
                  <a:srgbClr val="0070C0"/>
                </a:solidFill>
                <a:latin typeface="Arial" pitchFamily="34" charset="0"/>
                <a:cs typeface="Arial" pitchFamily="34" charset="0"/>
              </a:rPr>
              <a:t> κ.α.).</a:t>
            </a:r>
          </a:p>
          <a:p>
            <a:pPr lvl="0"/>
            <a:r>
              <a:rPr lang="el-GR" sz="8000" b="1" dirty="0" smtClean="0">
                <a:solidFill>
                  <a:srgbClr val="0070C0"/>
                </a:solidFill>
                <a:latin typeface="Arial" pitchFamily="34" charset="0"/>
                <a:cs typeface="Arial" pitchFamily="34" charset="0"/>
              </a:rPr>
              <a:t>Ο θαλάσσιος διαμελισμός του νησιού είναι εντυπωσιακός: σχηματίζει ωραίους απάνεμους όρμους, όπως τη </a:t>
            </a:r>
            <a:r>
              <a:rPr lang="el-GR" sz="8000" b="1" dirty="0" err="1" smtClean="0">
                <a:solidFill>
                  <a:srgbClr val="0070C0"/>
                </a:solidFill>
                <a:latin typeface="Arial" pitchFamily="34" charset="0"/>
                <a:cs typeface="Arial" pitchFamily="34" charset="0"/>
              </a:rPr>
              <a:t>Χοχλιά</a:t>
            </a:r>
            <a:r>
              <a:rPr lang="el-GR" sz="8000" b="1" dirty="0" smtClean="0">
                <a:solidFill>
                  <a:srgbClr val="0070C0"/>
                </a:solidFill>
                <a:latin typeface="Arial" pitchFamily="34" charset="0"/>
                <a:cs typeface="Arial" pitchFamily="34" charset="0"/>
              </a:rPr>
              <a:t>, τον Άγιο Γεώργιο, τον Πόρο και το Μαΐστρο και αντίστοιχα μικρά ακρωτήρια.</a:t>
            </a:r>
          </a:p>
          <a:p>
            <a:pPr lvl="0"/>
            <a:r>
              <a:rPr lang="el-GR" sz="8000" b="1" dirty="0" smtClean="0">
                <a:solidFill>
                  <a:srgbClr val="0070C0"/>
                </a:solidFill>
                <a:latin typeface="Arial" pitchFamily="34" charset="0"/>
                <a:cs typeface="Arial" pitchFamily="34" charset="0"/>
              </a:rPr>
              <a:t>Το έδαφος του νησιού αποτελείται από βραχώδεις και άγονους λόφους. Τα καλλιεργήσιμα εδάφη είναι ελάχιστα. Η βλάστηση, φτωχή και θαμνώδης, αραιά και τα δέντρα, ελιές, χαρουπιές, αμυγδαλιές, συκιές και φραγκοσυκιές.</a:t>
            </a:r>
          </a:p>
          <a:p>
            <a:pPr lvl="0"/>
            <a:r>
              <a:rPr lang="el-GR" sz="8000" b="1" dirty="0" smtClean="0">
                <a:solidFill>
                  <a:srgbClr val="0070C0"/>
                </a:solidFill>
                <a:latin typeface="Arial" pitchFamily="34" charset="0"/>
                <a:cs typeface="Arial" pitchFamily="34" charset="0"/>
              </a:rPr>
              <a:t>Πηγές δεν υπάρχουν εκτός από λίγα πηγάδια με υφάλμυρο νερό. Η ύδρευση των κατοίκων γίνεται με </a:t>
            </a:r>
            <a:r>
              <a:rPr lang="el-GR" sz="8000" b="1" dirty="0" err="1" smtClean="0">
                <a:solidFill>
                  <a:srgbClr val="0070C0"/>
                </a:solidFill>
                <a:latin typeface="Arial" pitchFamily="34" charset="0"/>
                <a:cs typeface="Arial" pitchFamily="34" charset="0"/>
              </a:rPr>
              <a:t>ομβροδεξαμενές</a:t>
            </a:r>
            <a:r>
              <a:rPr lang="el-GR" sz="8000" b="1" dirty="0" smtClean="0">
                <a:solidFill>
                  <a:srgbClr val="0070C0"/>
                </a:solidFill>
                <a:latin typeface="Arial" pitchFamily="34" charset="0"/>
                <a:cs typeface="Arial" pitchFamily="34" charset="0"/>
              </a:rPr>
              <a:t>, που σε περιόδους ανομβρίας τις γεμίζουν υδροφόρα πλοία. Από το 2019, εγκαινιάστηκε μονάδα αφαλάτωσης. </a:t>
            </a:r>
          </a:p>
          <a:p>
            <a:pPr>
              <a:buNone/>
            </a:pPr>
            <a:r>
              <a:rPr lang="en-US" sz="8000" b="1" dirty="0" smtClean="0">
                <a:solidFill>
                  <a:srgbClr val="0070C0"/>
                </a:solidFill>
                <a:latin typeface="Arial" pitchFamily="34" charset="0"/>
                <a:cs typeface="Arial" pitchFamily="34" charset="0"/>
              </a:rPr>
              <a:t>	</a:t>
            </a:r>
            <a:endParaRPr lang="el-GR" sz="8000" b="1" dirty="0" smtClean="0">
              <a:solidFill>
                <a:srgbClr val="0070C0"/>
              </a:solidFill>
              <a:latin typeface="Arial" pitchFamily="34" charset="0"/>
              <a:cs typeface="Arial" pitchFamily="34" charset="0"/>
            </a:endParaRPr>
          </a:p>
          <a:p>
            <a:endParaRPr lang="el-GR" dirty="0"/>
          </a:p>
        </p:txBody>
      </p:sp>
    </p:spTree>
  </p:cSld>
  <p:clrMapOvr>
    <a:masterClrMapping/>
  </p:clrMapOvr>
  <p:transition spd="slow">
    <p:cover dir="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725470"/>
          </a:xfrm>
        </p:spPr>
        <p:txBody>
          <a:bodyPr>
            <a:normAutofit fontScale="90000"/>
          </a:bodyPr>
          <a:lstStyle/>
          <a:p>
            <a:pPr algn="ctr"/>
            <a:r>
              <a:rPr lang="el-GR" b="1" dirty="0" smtClean="0"/>
              <a:t/>
            </a:r>
            <a:br>
              <a:rPr lang="el-GR" b="1" dirty="0" smtClean="0"/>
            </a:br>
            <a:r>
              <a:rPr lang="el-GR" b="1" dirty="0" smtClean="0">
                <a:solidFill>
                  <a:srgbClr val="7030A0"/>
                </a:solidFill>
              </a:rPr>
              <a:t/>
            </a:r>
            <a:br>
              <a:rPr lang="el-GR" b="1" dirty="0" smtClean="0">
                <a:solidFill>
                  <a:srgbClr val="7030A0"/>
                </a:solidFill>
              </a:rPr>
            </a:br>
            <a:r>
              <a:rPr lang="el-GR" b="1" dirty="0" smtClean="0">
                <a:solidFill>
                  <a:srgbClr val="7030A0"/>
                </a:solidFill>
              </a:rPr>
              <a:t> Αρχαιολογικά ευρήματα</a:t>
            </a:r>
            <a:endParaRPr lang="el-GR" dirty="0">
              <a:solidFill>
                <a:srgbClr val="7030A0"/>
              </a:solidFill>
            </a:endParaRPr>
          </a:p>
        </p:txBody>
      </p:sp>
      <p:sp>
        <p:nvSpPr>
          <p:cNvPr id="3" name="2 - Θέση περιεχομένου"/>
          <p:cNvSpPr>
            <a:spLocks noGrp="1"/>
          </p:cNvSpPr>
          <p:nvPr>
            <p:ph idx="1"/>
          </p:nvPr>
        </p:nvSpPr>
        <p:spPr>
          <a:xfrm>
            <a:off x="457200" y="1071547"/>
            <a:ext cx="8229600" cy="4786346"/>
          </a:xfrm>
        </p:spPr>
        <p:txBody>
          <a:bodyPr>
            <a:normAutofit fontScale="85000" lnSpcReduction="20000"/>
          </a:bodyPr>
          <a:lstStyle/>
          <a:p>
            <a:pPr lvl="0"/>
            <a:r>
              <a:rPr lang="el-GR" b="1" dirty="0" smtClean="0">
                <a:solidFill>
                  <a:srgbClr val="0070C0"/>
                </a:solidFill>
                <a:latin typeface="Arial" pitchFamily="34" charset="0"/>
                <a:cs typeface="Arial" pitchFamily="34" charset="0"/>
              </a:rPr>
              <a:t>Θόλοι. Κτίσματα του 11ου αιώνα, τα οποία χρησίμευαν ως αποθήκες τροφίμων. </a:t>
            </a:r>
          </a:p>
          <a:p>
            <a:pPr lvl="0"/>
            <a:r>
              <a:rPr lang="el-GR" b="1" dirty="0" smtClean="0">
                <a:solidFill>
                  <a:srgbClr val="0070C0"/>
                </a:solidFill>
                <a:latin typeface="Arial" pitchFamily="34" charset="0"/>
                <a:cs typeface="Arial" pitchFamily="34" charset="0"/>
              </a:rPr>
              <a:t>Σύμφωνα με τη λαϊκή παράδοση υπάρχει ένα μεγάλο βάραθρο με υπόγειες στοές που επικοινωνούν μεταξύ τους συνδέοντας την μία άκρη του νησιού με την άλλη. </a:t>
            </a:r>
          </a:p>
          <a:p>
            <a:pPr lvl="0"/>
            <a:r>
              <a:rPr lang="el-GR" b="1" dirty="0" smtClean="0">
                <a:solidFill>
                  <a:srgbClr val="0070C0"/>
                </a:solidFill>
                <a:latin typeface="Arial" pitchFamily="34" charset="0"/>
                <a:cs typeface="Arial" pitchFamily="34" charset="0"/>
              </a:rPr>
              <a:t>Από το 2010, όπως αναφέρει ο Δήμος:</a:t>
            </a:r>
          </a:p>
          <a:p>
            <a:pPr lvl="0"/>
            <a:r>
              <a:rPr lang="el-GR" b="1" dirty="0" smtClean="0">
                <a:solidFill>
                  <a:srgbClr val="0070C0"/>
                </a:solidFill>
                <a:latin typeface="Arial" pitchFamily="34" charset="0"/>
                <a:cs typeface="Arial" pitchFamily="34" charset="0"/>
              </a:rPr>
              <a:t> </a:t>
            </a:r>
            <a:r>
              <a:rPr lang="el-GR" b="1" dirty="0" err="1" smtClean="0">
                <a:solidFill>
                  <a:srgbClr val="0070C0"/>
                </a:solidFill>
                <a:latin typeface="Arial" pitchFamily="34" charset="0"/>
                <a:cs typeface="Arial" pitchFamily="34" charset="0"/>
              </a:rPr>
              <a:t>Καστράκι</a:t>
            </a:r>
            <a:r>
              <a:rPr lang="el-GR" b="1" dirty="0" smtClean="0">
                <a:solidFill>
                  <a:srgbClr val="0070C0"/>
                </a:solidFill>
                <a:latin typeface="Arial" pitchFamily="34" charset="0"/>
                <a:cs typeface="Arial" pitchFamily="34" charset="0"/>
              </a:rPr>
              <a:t>. Στη θέση </a:t>
            </a:r>
            <a:r>
              <a:rPr lang="el-GR" b="1" dirty="0" err="1" smtClean="0">
                <a:solidFill>
                  <a:srgbClr val="0070C0"/>
                </a:solidFill>
                <a:latin typeface="Arial" pitchFamily="34" charset="0"/>
                <a:cs typeface="Arial" pitchFamily="34" charset="0"/>
              </a:rPr>
              <a:t>Καστράκι</a:t>
            </a:r>
            <a:r>
              <a:rPr lang="el-GR" b="1" dirty="0" smtClean="0">
                <a:solidFill>
                  <a:srgbClr val="0070C0"/>
                </a:solidFill>
                <a:latin typeface="Arial" pitchFamily="34" charset="0"/>
                <a:cs typeface="Arial" pitchFamily="34" charset="0"/>
              </a:rPr>
              <a:t> υπάρχει ένας  εκτεταμένος αρχαιολογικός  χώρος.</a:t>
            </a:r>
          </a:p>
          <a:p>
            <a:pPr lvl="0"/>
            <a:r>
              <a:rPr lang="el-GR" b="1" dirty="0" smtClean="0">
                <a:solidFill>
                  <a:srgbClr val="0070C0"/>
                </a:solidFill>
                <a:latin typeface="Arial" pitchFamily="34" charset="0"/>
                <a:cs typeface="Arial" pitchFamily="34" charset="0"/>
              </a:rPr>
              <a:t> Ένα αρχαίο λιμάνι με τις οχυρώσεις του, τις στρατιωτικές εγκαταστάσεις του για τον ελλιμενισμό πολεμικών πλοίων, ένα ιερό, μια τεράστια μελισσοκομική μονάδα και ένα εργαστήριο πορφύρας. </a:t>
            </a:r>
          </a:p>
          <a:p>
            <a:pPr lvl="0"/>
            <a:r>
              <a:rPr lang="el-GR" b="1" dirty="0" smtClean="0">
                <a:solidFill>
                  <a:srgbClr val="0070C0"/>
                </a:solidFill>
                <a:latin typeface="Arial" pitchFamily="34" charset="0"/>
                <a:cs typeface="Arial" pitchFamily="34" charset="0"/>
              </a:rPr>
              <a:t>Και επειδή το ανασκαφικό υλικό είναι πλούσιο -πολλά κινητά ευρήματα έρχονται συνεχώς στο φως-προγραμματίζεται να λειτουργήσει  εκεί κι ένα μικρό μουσείο (300 </a:t>
            </a:r>
            <a:r>
              <a:rPr lang="el-GR" b="1" dirty="0" err="1" smtClean="0">
                <a:solidFill>
                  <a:srgbClr val="0070C0"/>
                </a:solidFill>
                <a:latin typeface="Arial" pitchFamily="34" charset="0"/>
                <a:cs typeface="Arial" pitchFamily="34" charset="0"/>
              </a:rPr>
              <a:t>τ.μ</a:t>
            </a:r>
            <a:r>
              <a:rPr lang="el-GR" b="1" dirty="0" smtClean="0">
                <a:solidFill>
                  <a:srgbClr val="0070C0"/>
                </a:solidFill>
                <a:latin typeface="Arial" pitchFamily="34" charset="0"/>
                <a:cs typeface="Arial" pitchFamily="34" charset="0"/>
              </a:rPr>
              <a:t>)</a:t>
            </a:r>
          </a:p>
          <a:p>
            <a:pPr>
              <a:buNone/>
            </a:pPr>
            <a:endParaRPr lang="el-GR" b="1" dirty="0" smtClean="0">
              <a:solidFill>
                <a:srgbClr val="0070C0"/>
              </a:solidFill>
              <a:latin typeface="Arial" pitchFamily="34" charset="0"/>
              <a:cs typeface="Arial"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0"/>
            <a:ext cx="8229600" cy="1000108"/>
          </a:xfrm>
        </p:spPr>
        <p:txBody>
          <a:bodyPr>
            <a:normAutofit fontScale="90000"/>
          </a:bodyPr>
          <a:lstStyle/>
          <a:p>
            <a:pPr algn="ctr"/>
            <a:r>
              <a:rPr lang="el-GR" b="1" dirty="0" smtClean="0"/>
              <a:t/>
            </a:r>
            <a:br>
              <a:rPr lang="el-GR" b="1" dirty="0" smtClean="0"/>
            </a:br>
            <a:r>
              <a:rPr lang="el-GR" b="1" dirty="0" smtClean="0">
                <a:solidFill>
                  <a:srgbClr val="7030A0"/>
                </a:solidFill>
              </a:rPr>
              <a:t/>
            </a:r>
            <a:br>
              <a:rPr lang="el-GR" b="1" dirty="0" smtClean="0">
                <a:solidFill>
                  <a:srgbClr val="7030A0"/>
                </a:solidFill>
              </a:rPr>
            </a:br>
            <a:r>
              <a:rPr lang="el-GR" b="1" dirty="0" smtClean="0">
                <a:solidFill>
                  <a:srgbClr val="7030A0"/>
                </a:solidFill>
              </a:rPr>
              <a:t> Αρχιτεκτονική</a:t>
            </a:r>
            <a:endParaRPr lang="el-GR" dirty="0">
              <a:solidFill>
                <a:srgbClr val="7030A0"/>
              </a:solidFill>
            </a:endParaRPr>
          </a:p>
        </p:txBody>
      </p:sp>
      <p:sp>
        <p:nvSpPr>
          <p:cNvPr id="3" name="2 - Θέση περιεχομένου"/>
          <p:cNvSpPr>
            <a:spLocks noGrp="1"/>
          </p:cNvSpPr>
          <p:nvPr>
            <p:ph idx="1"/>
          </p:nvPr>
        </p:nvSpPr>
        <p:spPr>
          <a:xfrm>
            <a:off x="457200" y="1000108"/>
            <a:ext cx="8229600" cy="5126055"/>
          </a:xfrm>
        </p:spPr>
        <p:txBody>
          <a:bodyPr>
            <a:normAutofit fontScale="92500" lnSpcReduction="10000"/>
          </a:bodyPr>
          <a:lstStyle/>
          <a:p>
            <a:pPr lvl="0"/>
            <a:r>
              <a:rPr lang="el-GR" b="1" dirty="0" smtClean="0">
                <a:solidFill>
                  <a:srgbClr val="0070C0"/>
                </a:solidFill>
                <a:latin typeface="Arial" pitchFamily="34" charset="0"/>
                <a:cs typeface="Arial" pitchFamily="34" charset="0"/>
              </a:rPr>
              <a:t>Και οι δύο οικισμοί διατηρούν αρκετά στοιχεία παραδοσιακής αρχιτεκτονικής παρά τις κακοφωνίες νεόκτιστων σπιτιών.</a:t>
            </a:r>
          </a:p>
          <a:p>
            <a:pPr lvl="0"/>
            <a:r>
              <a:rPr lang="el-GR" b="1" dirty="0" smtClean="0">
                <a:solidFill>
                  <a:srgbClr val="0070C0"/>
                </a:solidFill>
                <a:latin typeface="Arial" pitchFamily="34" charset="0"/>
                <a:cs typeface="Arial" pitchFamily="34" charset="0"/>
              </a:rPr>
              <a:t>Μεγάλο Χωριό: Τα παλαιότερα οικοδομήματα παρουσιάζουν ενδιαφέρουσα αρχιτεκτονική ιδιορρυθμία: Ορθογώνια, ισόγεια, </a:t>
            </a:r>
            <a:r>
              <a:rPr lang="el-GR" b="1" dirty="0" err="1" smtClean="0">
                <a:solidFill>
                  <a:srgbClr val="0070C0"/>
                </a:solidFill>
                <a:latin typeface="Arial" pitchFamily="34" charset="0"/>
                <a:cs typeface="Arial" pitchFamily="34" charset="0"/>
              </a:rPr>
              <a:t>μονοκάμαρα</a:t>
            </a:r>
            <a:r>
              <a:rPr lang="el-GR" b="1" dirty="0" smtClean="0">
                <a:solidFill>
                  <a:srgbClr val="0070C0"/>
                </a:solidFill>
                <a:latin typeface="Arial" pitchFamily="34" charset="0"/>
                <a:cs typeface="Arial" pitchFamily="34" charset="0"/>
              </a:rPr>
              <a:t> με καλαμοσκεπή οροφή και </a:t>
            </a:r>
            <a:r>
              <a:rPr lang="el-GR" b="1" dirty="0" err="1" smtClean="0">
                <a:solidFill>
                  <a:srgbClr val="0070C0"/>
                </a:solidFill>
                <a:latin typeface="Arial" pitchFamily="34" charset="0"/>
                <a:cs typeface="Arial" pitchFamily="34" charset="0"/>
              </a:rPr>
              <a:t>πατελιά</a:t>
            </a:r>
            <a:r>
              <a:rPr lang="el-GR" b="1" dirty="0" smtClean="0">
                <a:solidFill>
                  <a:srgbClr val="0070C0"/>
                </a:solidFill>
                <a:latin typeface="Arial" pitchFamily="34" charset="0"/>
                <a:cs typeface="Arial" pitchFamily="34" charset="0"/>
              </a:rPr>
              <a:t>, χτισμένα με ξερολιθιά και εσωτερικά σοβατισμένα με κοκκινόχωμα.</a:t>
            </a:r>
          </a:p>
          <a:p>
            <a:pPr lvl="0"/>
            <a:r>
              <a:rPr lang="el-GR" b="1" dirty="0" smtClean="0">
                <a:solidFill>
                  <a:srgbClr val="0070C0"/>
                </a:solidFill>
                <a:latin typeface="Arial" pitchFamily="34" charset="0"/>
                <a:cs typeface="Arial" pitchFamily="34" charset="0"/>
              </a:rPr>
              <a:t>Μικρό Χωριό: Η αρχιτεκτονική των παλιών σπιτιών είναι παρόμοια με το Μεγάλο Χωριό με διαφορετική διάταξη. Τα σπίτια είναι κτισμένα κυκλικά γύρω από μια κοινή αυλή – αίθριο, ενώ δεν έχουν εξωτερικά παράθυρα</a:t>
            </a:r>
            <a:r>
              <a:rPr lang="el-GR" b="1" dirty="0" smtClean="0">
                <a:solidFill>
                  <a:srgbClr val="0070C0"/>
                </a:solidFill>
                <a:latin typeface="Arial" pitchFamily="34" charset="0"/>
                <a:cs typeface="Arial" pitchFamily="34" charset="0"/>
              </a:rPr>
              <a:t>.</a:t>
            </a:r>
            <a:endParaRPr lang="el-GR" b="1" dirty="0" smtClean="0">
              <a:solidFill>
                <a:srgbClr val="0070C0"/>
              </a:solidFill>
              <a:latin typeface="Arial" pitchFamily="34" charset="0"/>
              <a:cs typeface="Arial"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785794"/>
            <a:ext cx="8329642" cy="5572164"/>
          </a:xfrm>
        </p:spPr>
        <p:txBody>
          <a:bodyPr>
            <a:noAutofit/>
          </a:bodyPr>
          <a:lstStyle/>
          <a:p>
            <a:pPr lvl="0"/>
            <a:r>
              <a:rPr lang="el-GR" sz="1400" b="1" dirty="0" err="1" smtClean="0">
                <a:solidFill>
                  <a:srgbClr val="0070C0"/>
                </a:solidFill>
                <a:latin typeface="Arial" pitchFamily="34" charset="0"/>
                <a:cs typeface="Arial" pitchFamily="34" charset="0"/>
              </a:rPr>
              <a:t>Αγαθονήσι</a:t>
            </a:r>
            <a:r>
              <a:rPr lang="el-GR" sz="1400" b="1" dirty="0" smtClean="0">
                <a:solidFill>
                  <a:srgbClr val="0070C0"/>
                </a:solidFill>
                <a:latin typeface="Arial" pitchFamily="34" charset="0"/>
                <a:cs typeface="Arial" pitchFamily="34" charset="0"/>
              </a:rPr>
              <a:t>, μια κουκίδα γης, που οριοθετεί τα σύνορα των Νομών Δωδεκανήσου και Σάμου, ένας μικρός, ανέγγιχτος παράδεισος, με ανθρώπους «αγαθούς», κατά την αρχαία σημασία της λέξης, όπως άλλωστε δηλώνει και τ' όνομα του, το </a:t>
            </a:r>
            <a:r>
              <a:rPr lang="el-GR" sz="1400" b="1" dirty="0" err="1" smtClean="0">
                <a:solidFill>
                  <a:srgbClr val="0070C0"/>
                </a:solidFill>
                <a:latin typeface="Arial" pitchFamily="34" charset="0"/>
                <a:cs typeface="Arial" pitchFamily="34" charset="0"/>
              </a:rPr>
              <a:t>Αγαθονήσι</a:t>
            </a:r>
            <a:r>
              <a:rPr lang="el-GR" sz="1400" b="1" dirty="0" smtClean="0">
                <a:solidFill>
                  <a:srgbClr val="0070C0"/>
                </a:solidFill>
                <a:latin typeface="Arial" pitchFamily="34" charset="0"/>
                <a:cs typeface="Arial" pitchFamily="34" charset="0"/>
              </a:rPr>
              <a:t> είναι το βορειότερο νησί του Δωδεκανησιακού συμπλέγματος πολύ κοντά στη Σάμο.</a:t>
            </a:r>
          </a:p>
          <a:p>
            <a:pPr lvl="0"/>
            <a:r>
              <a:rPr lang="el-GR" sz="1400" b="1" dirty="0" smtClean="0">
                <a:solidFill>
                  <a:srgbClr val="0070C0"/>
                </a:solidFill>
                <a:latin typeface="Arial" pitchFamily="34" charset="0"/>
                <a:cs typeface="Arial" pitchFamily="34" charset="0"/>
              </a:rPr>
              <a:t>Εδώ, η απείραχτη νησιώτικη φύση συνδυάζεται με τον παραδοσιακό τρόπο ζωής και την αυθεντική Ελληνική φιλοξενία.</a:t>
            </a:r>
          </a:p>
          <a:p>
            <a:pPr lvl="0"/>
            <a:r>
              <a:rPr lang="el-GR" sz="1400" b="1" dirty="0" smtClean="0">
                <a:solidFill>
                  <a:srgbClr val="0070C0"/>
                </a:solidFill>
                <a:latin typeface="Arial" pitchFamily="34" charset="0"/>
                <a:cs typeface="Arial" pitchFamily="34" charset="0"/>
              </a:rPr>
              <a:t>Ένας παράδεισος με αδιατάρακτη οικολογική ισορροπία, με αρχέγονες θρησκευτικές και λαϊκές παραδόσεις, μυρωδιές αγριοβότανων και </a:t>
            </a:r>
            <a:r>
              <a:rPr lang="el-GR" sz="1400" b="1" dirty="0" err="1" smtClean="0">
                <a:solidFill>
                  <a:srgbClr val="0070C0"/>
                </a:solidFill>
                <a:latin typeface="Arial" pitchFamily="34" charset="0"/>
                <a:cs typeface="Arial" pitchFamily="34" charset="0"/>
              </a:rPr>
              <a:t>φρεσκοψημένου</a:t>
            </a:r>
            <a:r>
              <a:rPr lang="el-GR" sz="1400" b="1" dirty="0" smtClean="0">
                <a:solidFill>
                  <a:srgbClr val="0070C0"/>
                </a:solidFill>
                <a:latin typeface="Arial" pitchFamily="34" charset="0"/>
                <a:cs typeface="Arial" pitchFamily="34" charset="0"/>
              </a:rPr>
              <a:t> ψωμιού, ήχους από τον παφλασμό κυμάτων και των φτερών του </a:t>
            </a:r>
            <a:r>
              <a:rPr lang="el-GR" sz="1400" b="1" dirty="0" err="1" smtClean="0">
                <a:solidFill>
                  <a:srgbClr val="0070C0"/>
                </a:solidFill>
                <a:latin typeface="Arial" pitchFamily="34" charset="0"/>
                <a:cs typeface="Arial" pitchFamily="34" charset="0"/>
              </a:rPr>
              <a:t>Αιγαιόγλαρου</a:t>
            </a:r>
            <a:r>
              <a:rPr lang="el-GR" sz="1400" b="1" dirty="0" smtClean="0">
                <a:solidFill>
                  <a:srgbClr val="0070C0"/>
                </a:solidFill>
                <a:latin typeface="Arial" pitchFamily="34" charset="0"/>
                <a:cs typeface="Arial" pitchFamily="34" charset="0"/>
              </a:rPr>
              <a:t>.</a:t>
            </a:r>
          </a:p>
          <a:p>
            <a:pPr lvl="0"/>
            <a:r>
              <a:rPr lang="el-GR" sz="1400" b="1" dirty="0" smtClean="0">
                <a:solidFill>
                  <a:srgbClr val="0070C0"/>
                </a:solidFill>
                <a:latin typeface="Arial" pitchFamily="34" charset="0"/>
                <a:cs typeface="Arial" pitchFamily="34" charset="0"/>
              </a:rPr>
              <a:t>Μικρό το νησί αλλά κάμποσα και κατανυκτικά τα πανηγύρια του:</a:t>
            </a:r>
          </a:p>
          <a:p>
            <a:pPr lvl="0"/>
            <a:r>
              <a:rPr lang="el-GR" sz="1400" b="1" dirty="0" smtClean="0">
                <a:solidFill>
                  <a:srgbClr val="0070C0"/>
                </a:solidFill>
                <a:latin typeface="Arial" pitchFamily="34" charset="0"/>
                <a:cs typeface="Arial" pitchFamily="34" charset="0"/>
              </a:rPr>
              <a:t>Του Αγίου Γεωργίου στις 23 Απριλίου,</a:t>
            </a:r>
          </a:p>
          <a:p>
            <a:pPr lvl="0"/>
            <a:r>
              <a:rPr lang="el-GR" sz="1400" b="1" dirty="0" smtClean="0">
                <a:solidFill>
                  <a:srgbClr val="0070C0"/>
                </a:solidFill>
                <a:latin typeface="Arial" pitchFamily="34" charset="0"/>
                <a:cs typeface="Arial" pitchFamily="34" charset="0"/>
              </a:rPr>
              <a:t> του Αγίου Παντελεήμονα στις 27 Ιουλίου, </a:t>
            </a:r>
          </a:p>
          <a:p>
            <a:pPr lvl="0"/>
            <a:r>
              <a:rPr lang="el-GR" sz="1400" b="1" dirty="0" smtClean="0">
                <a:solidFill>
                  <a:srgbClr val="0070C0"/>
                </a:solidFill>
                <a:latin typeface="Arial" pitchFamily="34" charset="0"/>
                <a:cs typeface="Arial" pitchFamily="34" charset="0"/>
              </a:rPr>
              <a:t>τον Δεκαπενταύγουστο με προσφορά άρτου ψημένου σε </a:t>
            </a:r>
            <a:r>
              <a:rPr lang="el-GR" sz="1400" b="1" dirty="0" err="1" smtClean="0">
                <a:solidFill>
                  <a:srgbClr val="0070C0"/>
                </a:solidFill>
                <a:latin typeface="Arial" pitchFamily="34" charset="0"/>
                <a:cs typeface="Arial" pitchFamily="34" charset="0"/>
              </a:rPr>
              <a:t>ξυλόφουρνο</a:t>
            </a:r>
            <a:r>
              <a:rPr lang="el-GR" sz="1400" b="1" dirty="0" smtClean="0">
                <a:solidFill>
                  <a:srgbClr val="0070C0"/>
                </a:solidFill>
                <a:latin typeface="Arial" pitchFamily="34" charset="0"/>
                <a:cs typeface="Arial" pitchFamily="34" charset="0"/>
              </a:rPr>
              <a:t>, γλυκών και ντόπιου κρέατος, </a:t>
            </a:r>
          </a:p>
          <a:p>
            <a:pPr lvl="0"/>
            <a:r>
              <a:rPr lang="el-GR" sz="1400" b="1" dirty="0" smtClean="0">
                <a:solidFill>
                  <a:srgbClr val="0070C0"/>
                </a:solidFill>
                <a:latin typeface="Arial" pitchFamily="34" charset="0"/>
                <a:cs typeface="Arial" pitchFamily="34" charset="0"/>
              </a:rPr>
              <a:t> τα Εννιάμερα της Παναγίας στις 23 Αυγούστου στην ομώνυμη εκκλησία στο Μεγάλο Χωριό, </a:t>
            </a:r>
          </a:p>
          <a:p>
            <a:pPr lvl="0"/>
            <a:r>
              <a:rPr lang="el-GR" sz="1400" b="1" dirty="0" smtClean="0">
                <a:solidFill>
                  <a:srgbClr val="0070C0"/>
                </a:solidFill>
                <a:latin typeface="Arial" pitchFamily="34" charset="0"/>
                <a:cs typeface="Arial" pitchFamily="34" charset="0"/>
              </a:rPr>
              <a:t>του Αϊ-Γιάννη του Θερμαστή στις 29 Αυγούστου. Αυτή τη μέρα όλοι έτρωγαν σταφύλια, φραγκόσυκα και αχινούς και αν κατανάλωναν οτιδήποτε άλλο θα πάθαιναν «Θέρμη», εξ ου και το προσωνύμιο του Αγίου «Θερμαστής».</a:t>
            </a:r>
          </a:p>
          <a:p>
            <a:pPr lvl="0"/>
            <a:r>
              <a:rPr lang="el-GR" sz="1400" b="1" dirty="0" smtClean="0">
                <a:solidFill>
                  <a:srgbClr val="0070C0"/>
                </a:solidFill>
                <a:latin typeface="Arial" pitchFamily="34" charset="0"/>
                <a:cs typeface="Arial" pitchFamily="34" charset="0"/>
              </a:rPr>
              <a:t>Χαρακτηριστικό είναι και εδώ το πανάρχαιο έθιμο του Κλείδωνα όπου οι κάτοικοι ανάβουν φωτιές στις πλατείες και περνάνε πηδώντας από πάνω τους για να εξαγνιστούν από τα κακά πνεύματα.</a:t>
            </a:r>
          </a:p>
          <a:p>
            <a:pPr>
              <a:buNone/>
            </a:pPr>
            <a:endParaRPr lang="el-GR" sz="1400" b="1" dirty="0">
              <a:solidFill>
                <a:srgbClr val="0070C0"/>
              </a:solidFill>
              <a:latin typeface="Arial" pitchFamily="34" charset="0"/>
              <a:cs typeface="Arial" pitchFamily="34" charset="0"/>
            </a:endParaRPr>
          </a:p>
        </p:txBody>
      </p:sp>
      <p:sp>
        <p:nvSpPr>
          <p:cNvPr id="5" name="1 - Τίτλος"/>
          <p:cNvSpPr>
            <a:spLocks noGrp="1"/>
          </p:cNvSpPr>
          <p:nvPr>
            <p:ph type="title"/>
          </p:nvPr>
        </p:nvSpPr>
        <p:spPr>
          <a:xfrm>
            <a:off x="457200" y="704088"/>
            <a:ext cx="8229600" cy="653210"/>
          </a:xfrm>
        </p:spPr>
        <p:txBody>
          <a:bodyPr>
            <a:normAutofit fontScale="90000"/>
          </a:bodyPr>
          <a:lstStyle/>
          <a:p>
            <a:pPr algn="ctr"/>
            <a:r>
              <a:rPr lang="el-GR" b="1" dirty="0" smtClean="0"/>
              <a:t/>
            </a:r>
            <a:br>
              <a:rPr lang="el-GR" b="1" dirty="0" smtClean="0"/>
            </a:br>
            <a:r>
              <a:rPr lang="el-GR" b="1" dirty="0" smtClean="0">
                <a:solidFill>
                  <a:srgbClr val="7030A0"/>
                </a:solidFill>
              </a:rPr>
              <a:t>Λαϊκός Πολιτισμός (1)</a:t>
            </a:r>
            <a:r>
              <a:rPr lang="el-GR" b="1" dirty="0" smtClean="0">
                <a:solidFill>
                  <a:srgbClr val="7030A0"/>
                </a:solidFill>
              </a:rPr>
              <a:t/>
            </a:r>
            <a:br>
              <a:rPr lang="el-GR" b="1" dirty="0" smtClean="0">
                <a:solidFill>
                  <a:srgbClr val="7030A0"/>
                </a:solidFill>
              </a:rPr>
            </a:br>
            <a:endParaRPr lang="el-GR" dirty="0">
              <a:solidFill>
                <a:srgbClr val="7030A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1071546"/>
            <a:ext cx="8229600" cy="5357850"/>
          </a:xfrm>
        </p:spPr>
        <p:txBody>
          <a:bodyPr>
            <a:noAutofit/>
          </a:bodyPr>
          <a:lstStyle/>
          <a:p>
            <a:pPr lvl="0"/>
            <a:r>
              <a:rPr lang="el-GR" sz="1600" b="1" dirty="0" smtClean="0">
                <a:solidFill>
                  <a:srgbClr val="0070C0"/>
                </a:solidFill>
                <a:latin typeface="Arial" pitchFamily="34" charset="0"/>
                <a:cs typeface="Arial" pitchFamily="34" charset="0"/>
              </a:rPr>
              <a:t>Η συστηματική τοπογραφική αποτύπωση και κατόπιν διερεύνηση των αρχαιοτήτων άρχισε από τον </a:t>
            </a:r>
            <a:r>
              <a:rPr lang="el-GR" sz="1600" b="1" dirty="0" err="1" smtClean="0">
                <a:solidFill>
                  <a:srgbClr val="0070C0"/>
                </a:solidFill>
                <a:latin typeface="Arial" pitchFamily="34" charset="0"/>
                <a:cs typeface="Arial" pitchFamily="34" charset="0"/>
              </a:rPr>
              <a:t>δρ</a:t>
            </a:r>
            <a:r>
              <a:rPr lang="el-GR" sz="1600" b="1" dirty="0" smtClean="0">
                <a:solidFill>
                  <a:srgbClr val="0070C0"/>
                </a:solidFill>
                <a:latin typeface="Arial" pitchFamily="34" charset="0"/>
                <a:cs typeface="Arial" pitchFamily="34" charset="0"/>
              </a:rPr>
              <a:t>. Παύλο Τριανταφυλλίδη αρχαιολόγο το 2001 με τη βοήθεια </a:t>
            </a:r>
            <a:r>
              <a:rPr lang="el-GR" sz="1600" b="1" dirty="0" err="1" smtClean="0">
                <a:solidFill>
                  <a:srgbClr val="0070C0"/>
                </a:solidFill>
                <a:latin typeface="Arial" pitchFamily="34" charset="0"/>
                <a:cs typeface="Arial" pitchFamily="34" charset="0"/>
              </a:rPr>
              <a:t>Αγαθονησιωτών</a:t>
            </a:r>
            <a:r>
              <a:rPr lang="el-GR" sz="1600" b="1" dirty="0" smtClean="0">
                <a:solidFill>
                  <a:srgbClr val="0070C0"/>
                </a:solidFill>
                <a:latin typeface="Arial" pitchFamily="34" charset="0"/>
                <a:cs typeface="Arial" pitchFamily="34" charset="0"/>
              </a:rPr>
              <a:t>.</a:t>
            </a:r>
          </a:p>
          <a:p>
            <a:pPr lvl="0"/>
            <a:r>
              <a:rPr lang="el-GR" sz="1600" b="1" dirty="0" smtClean="0">
                <a:solidFill>
                  <a:srgbClr val="0070C0"/>
                </a:solidFill>
                <a:latin typeface="Arial" pitchFamily="34" charset="0"/>
                <a:cs typeface="Arial" pitchFamily="34" charset="0"/>
              </a:rPr>
              <a:t>Κατά τις έρευνες αυτές ο </a:t>
            </a:r>
            <a:r>
              <a:rPr lang="el-GR" sz="1600" b="1" dirty="0" err="1" smtClean="0">
                <a:solidFill>
                  <a:srgbClr val="0070C0"/>
                </a:solidFill>
                <a:latin typeface="Arial" pitchFamily="34" charset="0"/>
                <a:cs typeface="Arial" pitchFamily="34" charset="0"/>
              </a:rPr>
              <a:t>δρ</a:t>
            </a:r>
            <a:r>
              <a:rPr lang="el-GR" sz="1600" b="1" dirty="0" smtClean="0">
                <a:solidFill>
                  <a:srgbClr val="0070C0"/>
                </a:solidFill>
                <a:latin typeface="Arial" pitchFamily="34" charset="0"/>
                <a:cs typeface="Arial" pitchFamily="34" charset="0"/>
              </a:rPr>
              <a:t>. Παύλος Τριανταφυλλίδης εντόπισε παλαιότερες, και διαπίστωσε νέες αρχαιολογικές θέσεις, οι οποίες χρονολογούνται από την προϊστορική έως και την </a:t>
            </a:r>
            <a:r>
              <a:rPr lang="el-GR" sz="1600" b="1" dirty="0" err="1" smtClean="0">
                <a:solidFill>
                  <a:srgbClr val="0070C0"/>
                </a:solidFill>
                <a:latin typeface="Arial" pitchFamily="34" charset="0"/>
                <a:cs typeface="Arial" pitchFamily="34" charset="0"/>
              </a:rPr>
              <a:t>πρωτοβυζαντινή</a:t>
            </a:r>
            <a:r>
              <a:rPr lang="el-GR" sz="1600" b="1" dirty="0" smtClean="0">
                <a:solidFill>
                  <a:srgbClr val="0070C0"/>
                </a:solidFill>
                <a:latin typeface="Arial" pitchFamily="34" charset="0"/>
                <a:cs typeface="Arial" pitchFamily="34" charset="0"/>
              </a:rPr>
              <a:t> περίοδο. </a:t>
            </a:r>
          </a:p>
          <a:p>
            <a:pPr lvl="0"/>
            <a:r>
              <a:rPr lang="el-GR" sz="1600" b="1" dirty="0" smtClean="0">
                <a:solidFill>
                  <a:srgbClr val="0070C0"/>
                </a:solidFill>
                <a:latin typeface="Arial" pitchFamily="34" charset="0"/>
                <a:cs typeface="Arial" pitchFamily="34" charset="0"/>
              </a:rPr>
              <a:t>Συγκεκριμένα, οι θέσεις Κεφάλα και Καλύβια χρονολογούνται στην ύστερη 3η χιλιετία </a:t>
            </a:r>
            <a:r>
              <a:rPr lang="el-GR" sz="1600" b="1" dirty="0" err="1" smtClean="0">
                <a:solidFill>
                  <a:srgbClr val="0070C0"/>
                </a:solidFill>
                <a:latin typeface="Arial" pitchFamily="34" charset="0"/>
                <a:cs typeface="Arial" pitchFamily="34" charset="0"/>
              </a:rPr>
              <a:t>π.Χ.</a:t>
            </a:r>
            <a:r>
              <a:rPr lang="el-GR" sz="1600" b="1" dirty="0" smtClean="0">
                <a:solidFill>
                  <a:srgbClr val="0070C0"/>
                </a:solidFill>
                <a:latin typeface="Arial" pitchFamily="34" charset="0"/>
                <a:cs typeface="Arial" pitchFamily="34" charset="0"/>
              </a:rPr>
              <a:t>, στους ιστορικούς χρόνους οι θέσεις </a:t>
            </a:r>
            <a:r>
              <a:rPr lang="el-GR" sz="1600" b="1" dirty="0" err="1" smtClean="0">
                <a:solidFill>
                  <a:srgbClr val="0070C0"/>
                </a:solidFill>
                <a:latin typeface="Arial" pitchFamily="34" charset="0"/>
                <a:cs typeface="Arial" pitchFamily="34" charset="0"/>
              </a:rPr>
              <a:t>Καρλαμπουκιά</a:t>
            </a:r>
            <a:r>
              <a:rPr lang="el-GR" sz="1600" b="1" dirty="0" smtClean="0">
                <a:solidFill>
                  <a:srgbClr val="0070C0"/>
                </a:solidFill>
                <a:latin typeface="Arial" pitchFamily="34" charset="0"/>
                <a:cs typeface="Arial" pitchFamily="34" charset="0"/>
              </a:rPr>
              <a:t>, Αλώνια, Άγιος Κωνσταντίνος, Κλεφτός, Μικρό </a:t>
            </a:r>
            <a:r>
              <a:rPr lang="el-GR" sz="1600" b="1" dirty="0" err="1" smtClean="0">
                <a:solidFill>
                  <a:srgbClr val="0070C0"/>
                </a:solidFill>
                <a:latin typeface="Arial" pitchFamily="34" charset="0"/>
                <a:cs typeface="Arial" pitchFamily="34" charset="0"/>
              </a:rPr>
              <a:t>Δαμάκι</a:t>
            </a:r>
            <a:r>
              <a:rPr lang="el-GR" sz="1600" b="1" dirty="0" smtClean="0">
                <a:solidFill>
                  <a:srgbClr val="0070C0"/>
                </a:solidFill>
                <a:latin typeface="Arial" pitchFamily="34" charset="0"/>
                <a:cs typeface="Arial" pitchFamily="34" charset="0"/>
              </a:rPr>
              <a:t> ή </a:t>
            </a:r>
            <a:r>
              <a:rPr lang="el-GR" sz="1600" b="1" dirty="0" err="1" smtClean="0">
                <a:solidFill>
                  <a:srgbClr val="0070C0"/>
                </a:solidFill>
                <a:latin typeface="Arial" pitchFamily="34" charset="0"/>
                <a:cs typeface="Arial" pitchFamily="34" charset="0"/>
              </a:rPr>
              <a:t>Δαμάκια</a:t>
            </a:r>
            <a:r>
              <a:rPr lang="el-GR" sz="1600" b="1" dirty="0" smtClean="0">
                <a:solidFill>
                  <a:srgbClr val="0070C0"/>
                </a:solidFill>
                <a:latin typeface="Arial" pitchFamily="34" charset="0"/>
                <a:cs typeface="Arial" pitchFamily="34" charset="0"/>
              </a:rPr>
              <a:t>, Μπενέτου, </a:t>
            </a:r>
            <a:r>
              <a:rPr lang="el-GR" sz="1600" b="1" dirty="0" err="1" smtClean="0">
                <a:solidFill>
                  <a:srgbClr val="0070C0"/>
                </a:solidFill>
                <a:latin typeface="Arial" pitchFamily="34" charset="0"/>
                <a:cs typeface="Arial" pitchFamily="34" charset="0"/>
              </a:rPr>
              <a:t>Πρεζιβόλια</a:t>
            </a:r>
            <a:r>
              <a:rPr lang="el-GR" sz="1600" b="1" dirty="0" smtClean="0">
                <a:solidFill>
                  <a:srgbClr val="0070C0"/>
                </a:solidFill>
                <a:latin typeface="Arial" pitchFamily="34" charset="0"/>
                <a:cs typeface="Arial" pitchFamily="34" charset="0"/>
              </a:rPr>
              <a:t> και </a:t>
            </a:r>
            <a:r>
              <a:rPr lang="el-GR" sz="1600" b="1" dirty="0" err="1" smtClean="0">
                <a:solidFill>
                  <a:srgbClr val="0070C0"/>
                </a:solidFill>
                <a:latin typeface="Arial" pitchFamily="34" charset="0"/>
                <a:cs typeface="Arial" pitchFamily="34" charset="0"/>
              </a:rPr>
              <a:t>Καβί</a:t>
            </a:r>
            <a:r>
              <a:rPr lang="el-GR" sz="1600" b="1" dirty="0" smtClean="0">
                <a:solidFill>
                  <a:srgbClr val="0070C0"/>
                </a:solidFill>
                <a:latin typeface="Arial" pitchFamily="34" charset="0"/>
                <a:cs typeface="Arial" pitchFamily="34" charset="0"/>
              </a:rPr>
              <a:t>, (ελληνιστική-</a:t>
            </a:r>
            <a:r>
              <a:rPr lang="el-GR" sz="1600" b="1" dirty="0" err="1" smtClean="0">
                <a:solidFill>
                  <a:srgbClr val="0070C0"/>
                </a:solidFill>
                <a:latin typeface="Arial" pitchFamily="34" charset="0"/>
                <a:cs typeface="Arial" pitchFamily="34" charset="0"/>
              </a:rPr>
              <a:t>ρωμαϊκ</a:t>
            </a:r>
            <a:r>
              <a:rPr lang="el-GR" sz="1600" b="1" dirty="0" smtClean="0">
                <a:solidFill>
                  <a:srgbClr val="0070C0"/>
                </a:solidFill>
                <a:latin typeface="Arial" pitchFamily="34" charset="0"/>
                <a:cs typeface="Arial" pitchFamily="34" charset="0"/>
              </a:rPr>
              <a:t>ή περίοδος) και στους παλαιοχριστιανικούς – </a:t>
            </a:r>
            <a:r>
              <a:rPr lang="el-GR" sz="1600" b="1" dirty="0" err="1" smtClean="0">
                <a:solidFill>
                  <a:srgbClr val="0070C0"/>
                </a:solidFill>
                <a:latin typeface="Arial" pitchFamily="34" charset="0"/>
                <a:cs typeface="Arial" pitchFamily="34" charset="0"/>
              </a:rPr>
              <a:t>πρωτοβαζαντινούς</a:t>
            </a:r>
            <a:r>
              <a:rPr lang="el-GR" sz="1600" b="1" dirty="0" smtClean="0">
                <a:solidFill>
                  <a:srgbClr val="0070C0"/>
                </a:solidFill>
                <a:latin typeface="Arial" pitchFamily="34" charset="0"/>
                <a:cs typeface="Arial" pitchFamily="34" charset="0"/>
              </a:rPr>
              <a:t> χρόνους οι θέσεις </a:t>
            </a:r>
            <a:r>
              <a:rPr lang="el-GR" sz="1600" b="1" dirty="0" err="1" smtClean="0">
                <a:solidFill>
                  <a:srgbClr val="0070C0"/>
                </a:solidFill>
                <a:latin typeface="Arial" pitchFamily="34" charset="0"/>
                <a:cs typeface="Arial" pitchFamily="34" charset="0"/>
              </a:rPr>
              <a:t>Τσαγγάρης</a:t>
            </a:r>
            <a:r>
              <a:rPr lang="el-GR" sz="1600" b="1" dirty="0" smtClean="0">
                <a:solidFill>
                  <a:srgbClr val="0070C0"/>
                </a:solidFill>
                <a:latin typeface="Arial" pitchFamily="34" charset="0"/>
                <a:cs typeface="Arial" pitchFamily="34" charset="0"/>
              </a:rPr>
              <a:t>, Άγιος Ιωάννης και Θόλοι. </a:t>
            </a:r>
          </a:p>
          <a:p>
            <a:pPr lvl="0"/>
            <a:r>
              <a:rPr lang="el-GR" sz="1600" b="1" dirty="0" smtClean="0">
                <a:solidFill>
                  <a:srgbClr val="0070C0"/>
                </a:solidFill>
                <a:latin typeface="Arial" pitchFamily="34" charset="0"/>
                <a:cs typeface="Arial" pitchFamily="34" charset="0"/>
              </a:rPr>
              <a:t>Από τα μνημεία των ιστορικών χρόνων ξεχωριστό ενδιαφέρον έχει το υπαίθριο ελληνιστικό ιερό των ανατολικών θεοτήτων στη θέση </a:t>
            </a:r>
            <a:r>
              <a:rPr lang="el-GR" sz="1600" b="1" dirty="0" err="1" smtClean="0">
                <a:solidFill>
                  <a:srgbClr val="0070C0"/>
                </a:solidFill>
                <a:latin typeface="Arial" pitchFamily="34" charset="0"/>
                <a:cs typeface="Arial" pitchFamily="34" charset="0"/>
              </a:rPr>
              <a:t>Καβί</a:t>
            </a:r>
            <a:r>
              <a:rPr lang="el-GR" sz="1600" b="1" dirty="0" smtClean="0">
                <a:solidFill>
                  <a:srgbClr val="0070C0"/>
                </a:solidFill>
                <a:latin typeface="Arial" pitchFamily="34" charset="0"/>
                <a:cs typeface="Arial" pitchFamily="34" charset="0"/>
              </a:rPr>
              <a:t>, στο νοτιοανατολικό τμήμα του νησιού, με εγχάρακτα αποτυπώματα πελμάτων και αφιερωματικών επιγραφών στο φυσικό αλάξευτο βράχο της περιοχής. </a:t>
            </a:r>
          </a:p>
          <a:p>
            <a:pPr lvl="0"/>
            <a:r>
              <a:rPr lang="el-GR" sz="1600" b="1" dirty="0" smtClean="0">
                <a:solidFill>
                  <a:srgbClr val="0070C0"/>
                </a:solidFill>
                <a:latin typeface="Arial" pitchFamily="34" charset="0"/>
                <a:cs typeface="Arial" pitchFamily="34" charset="0"/>
              </a:rPr>
              <a:t>Βορείως του οικισμού του Μεγάλου Χωριού, στη νότια και ανατολική </a:t>
            </a:r>
            <a:r>
              <a:rPr lang="el-GR" sz="1600" b="1" dirty="0" err="1" smtClean="0">
                <a:solidFill>
                  <a:srgbClr val="0070C0"/>
                </a:solidFill>
                <a:latin typeface="Arial" pitchFamily="34" charset="0"/>
                <a:cs typeface="Arial" pitchFamily="34" charset="0"/>
              </a:rPr>
              <a:t>κλιτύ</a:t>
            </a:r>
            <a:r>
              <a:rPr lang="el-GR" sz="1600" b="1" dirty="0" smtClean="0">
                <a:solidFill>
                  <a:srgbClr val="0070C0"/>
                </a:solidFill>
                <a:latin typeface="Arial" pitchFamily="34" charset="0"/>
                <a:cs typeface="Arial" pitchFamily="34" charset="0"/>
              </a:rPr>
              <a:t> του βουνού Κλεφτός – τοπωνύμιο που δηλώνει τη βιαστική απόκρυψη θησαυρών – εντοπίσθηκαν ορατά διάσπαρτα λείψανα αρχιτεκτονικών μελών από οικοδομικά κατάλοιπα, τα οποία σχετίζονται πιθανώς με τον αρχαίο οικισμό της </a:t>
            </a:r>
            <a:r>
              <a:rPr lang="el-GR" sz="1600" b="1" dirty="0" err="1" smtClean="0">
                <a:solidFill>
                  <a:srgbClr val="0070C0"/>
                </a:solidFill>
                <a:latin typeface="Arial" pitchFamily="34" charset="0"/>
                <a:cs typeface="Arial" pitchFamily="34" charset="0"/>
              </a:rPr>
              <a:t>Τραγαίας</a:t>
            </a:r>
            <a:r>
              <a:rPr lang="el-GR" sz="1600" b="1" dirty="0" smtClean="0">
                <a:solidFill>
                  <a:srgbClr val="0070C0"/>
                </a:solidFill>
                <a:latin typeface="Arial" pitchFamily="34" charset="0"/>
                <a:cs typeface="Arial" pitchFamily="34" charset="0"/>
              </a:rPr>
              <a:t>.</a:t>
            </a:r>
          </a:p>
          <a:p>
            <a:endParaRPr lang="el-GR" sz="1600" b="1" dirty="0" smtClean="0">
              <a:solidFill>
                <a:srgbClr val="0070C0"/>
              </a:solidFill>
              <a:latin typeface="Arial" pitchFamily="34" charset="0"/>
              <a:cs typeface="Arial" pitchFamily="34" charset="0"/>
            </a:endParaRPr>
          </a:p>
        </p:txBody>
      </p:sp>
      <p:sp>
        <p:nvSpPr>
          <p:cNvPr id="5" name="1 - Τίτλος"/>
          <p:cNvSpPr>
            <a:spLocks noGrp="1"/>
          </p:cNvSpPr>
          <p:nvPr>
            <p:ph type="title"/>
          </p:nvPr>
        </p:nvSpPr>
        <p:spPr/>
        <p:txBody>
          <a:bodyPr>
            <a:normAutofit fontScale="90000"/>
          </a:bodyPr>
          <a:lstStyle/>
          <a:p>
            <a:r>
              <a:rPr lang="el-GR" b="1" dirty="0" smtClean="0"/>
              <a:t/>
            </a:r>
            <a:br>
              <a:rPr lang="el-GR" b="1" dirty="0" smtClean="0"/>
            </a:br>
            <a:r>
              <a:rPr lang="el-GR" b="1" dirty="0" smtClean="0"/>
              <a:t>       </a:t>
            </a:r>
            <a:br>
              <a:rPr lang="el-GR" b="1" dirty="0" smtClean="0"/>
            </a:br>
            <a:r>
              <a:rPr lang="el-GR" b="1" dirty="0" smtClean="0"/>
              <a:t>            </a:t>
            </a:r>
            <a:r>
              <a:rPr lang="el-GR" b="1" dirty="0" smtClean="0">
                <a:solidFill>
                  <a:srgbClr val="7030A0"/>
                </a:solidFill>
              </a:rPr>
              <a:t>Λαϊκός </a:t>
            </a:r>
            <a:r>
              <a:rPr lang="el-GR" b="1" dirty="0" smtClean="0">
                <a:solidFill>
                  <a:srgbClr val="7030A0"/>
                </a:solidFill>
              </a:rPr>
              <a:t>Πολιτισμός (2)</a:t>
            </a:r>
            <a:br>
              <a:rPr lang="el-GR" b="1" dirty="0" smtClean="0">
                <a:solidFill>
                  <a:srgbClr val="7030A0"/>
                </a:solidFill>
              </a:rPr>
            </a:br>
            <a:endParaRPr lang="el-GR" dirty="0">
              <a:solidFill>
                <a:srgbClr val="7030A0"/>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357158" y="785794"/>
            <a:ext cx="8501122" cy="5929354"/>
          </a:xfrm>
        </p:spPr>
        <p:txBody>
          <a:bodyPr>
            <a:noAutofit/>
          </a:bodyPr>
          <a:lstStyle/>
          <a:p>
            <a:pPr lvl="0"/>
            <a:r>
              <a:rPr lang="el-GR" sz="1600" b="1" dirty="0" smtClean="0">
                <a:solidFill>
                  <a:srgbClr val="0070C0"/>
                </a:solidFill>
                <a:latin typeface="Arial" pitchFamily="34" charset="0"/>
                <a:cs typeface="Arial" pitchFamily="34" charset="0"/>
              </a:rPr>
              <a:t>Οι έρευνες του </a:t>
            </a:r>
            <a:r>
              <a:rPr lang="el-GR" sz="1600" b="1" dirty="0" err="1" smtClean="0">
                <a:solidFill>
                  <a:srgbClr val="0070C0"/>
                </a:solidFill>
                <a:latin typeface="Arial" pitchFamily="34" charset="0"/>
                <a:cs typeface="Arial" pitchFamily="34" charset="0"/>
              </a:rPr>
              <a:t>δρ</a:t>
            </a:r>
            <a:r>
              <a:rPr lang="el-GR" sz="1600" b="1" dirty="0" smtClean="0">
                <a:solidFill>
                  <a:srgbClr val="0070C0"/>
                </a:solidFill>
                <a:latin typeface="Arial" pitchFamily="34" charset="0"/>
                <a:cs typeface="Arial" pitchFamily="34" charset="0"/>
              </a:rPr>
              <a:t>. Παύλου Τριανταφυλλίδη αποτελούν πολύτιμο υλικό για την ιστορία του ακριτικού νησιού. Στο βιβλίο του «ΤΟ ΑΚΡΙΤΙΚΟ ΑΓΑΘΟΝΗΣΙ. Η ΑΝΑΣΚΑΦΙΚΗ ΕΡΕΥΝΑ ΣΤΟ ΚΑΣΤΡΑΚΙ» (2006-2010) περιέχει πολύ σημαντικά στοιχεία και το οποίο αποτέλεσε πηγή μας. </a:t>
            </a:r>
          </a:p>
          <a:p>
            <a:pPr lvl="0"/>
            <a:r>
              <a:rPr lang="el-GR" sz="1600" b="1" dirty="0" smtClean="0">
                <a:solidFill>
                  <a:srgbClr val="0070C0"/>
                </a:solidFill>
                <a:latin typeface="Arial" pitchFamily="34" charset="0"/>
                <a:cs typeface="Arial" pitchFamily="34" charset="0"/>
              </a:rPr>
              <a:t>Το </a:t>
            </a:r>
            <a:r>
              <a:rPr lang="el-GR" sz="1600" b="1" dirty="0" err="1" smtClean="0">
                <a:solidFill>
                  <a:srgbClr val="0070C0"/>
                </a:solidFill>
                <a:latin typeface="Arial" pitchFamily="34" charset="0"/>
                <a:cs typeface="Arial" pitchFamily="34" charset="0"/>
              </a:rPr>
              <a:t>καστράκι</a:t>
            </a:r>
            <a:r>
              <a:rPr lang="el-GR" sz="1600" b="1" dirty="0" smtClean="0">
                <a:solidFill>
                  <a:srgbClr val="0070C0"/>
                </a:solidFill>
                <a:latin typeface="Arial" pitchFamily="34" charset="0"/>
                <a:cs typeface="Arial" pitchFamily="34" charset="0"/>
              </a:rPr>
              <a:t>, από το 2010, το μέχρι προ ολίγων ετών ανεξερεύνητο </a:t>
            </a:r>
            <a:r>
              <a:rPr lang="el-GR" sz="1600" b="1" dirty="0" err="1" smtClean="0">
                <a:solidFill>
                  <a:srgbClr val="0070C0"/>
                </a:solidFill>
                <a:latin typeface="Arial" pitchFamily="34" charset="0"/>
                <a:cs typeface="Arial" pitchFamily="34" charset="0"/>
              </a:rPr>
              <a:t>Αγαθονήσι</a:t>
            </a:r>
            <a:r>
              <a:rPr lang="el-GR" sz="1600" b="1" dirty="0" smtClean="0">
                <a:solidFill>
                  <a:srgbClr val="0070C0"/>
                </a:solidFill>
                <a:latin typeface="Arial" pitchFamily="34" charset="0"/>
                <a:cs typeface="Arial" pitchFamily="34" charset="0"/>
              </a:rPr>
              <a:t>, έχει στη θέση </a:t>
            </a:r>
            <a:r>
              <a:rPr lang="el-GR" sz="1600" b="1" dirty="0" err="1" smtClean="0">
                <a:solidFill>
                  <a:srgbClr val="0070C0"/>
                </a:solidFill>
                <a:latin typeface="Arial" pitchFamily="34" charset="0"/>
                <a:cs typeface="Arial" pitchFamily="34" charset="0"/>
              </a:rPr>
              <a:t>Καστράκι</a:t>
            </a:r>
            <a:r>
              <a:rPr lang="el-GR" sz="1600" b="1" dirty="0" smtClean="0">
                <a:solidFill>
                  <a:srgbClr val="0070C0"/>
                </a:solidFill>
                <a:latin typeface="Arial" pitchFamily="34" charset="0"/>
                <a:cs typeface="Arial" pitchFamily="34" charset="0"/>
              </a:rPr>
              <a:t> έναν εκτεταμένο αρχαιολογικό χώρο.</a:t>
            </a:r>
          </a:p>
          <a:p>
            <a:pPr lvl="0"/>
            <a:r>
              <a:rPr lang="el-GR" sz="1600" b="1" dirty="0" smtClean="0">
                <a:solidFill>
                  <a:srgbClr val="0070C0"/>
                </a:solidFill>
                <a:latin typeface="Arial" pitchFamily="34" charset="0"/>
                <a:cs typeface="Arial" pitchFamily="34" charset="0"/>
              </a:rPr>
              <a:t>Ένα αρχαίο λιμάνι με τις οχυρώσεις του, τις στρατιωτικές εγκαταστάσεις του για τον ελλιμενισμό πολεμικών πλοίων, ένα ιερό, μια τεράστια μελισσοκομική μονάδα και ένα εργαστήριο πορφύρας. </a:t>
            </a:r>
          </a:p>
          <a:p>
            <a:pPr lvl="0"/>
            <a:r>
              <a:rPr lang="el-GR" sz="1600" b="1" dirty="0" smtClean="0">
                <a:solidFill>
                  <a:srgbClr val="0070C0"/>
                </a:solidFill>
                <a:latin typeface="Arial" pitchFamily="34" charset="0"/>
                <a:cs typeface="Arial" pitchFamily="34" charset="0"/>
              </a:rPr>
              <a:t>Και επειδή το ανασκαφικό υλικό είναι πλούσιο -πολλά κινητά ευρήματα έρχονται συνεχώς στο φως-, προγραμματίζεται να κτιστεί εκεί κι ένα μικρό μουσείο (300 </a:t>
            </a:r>
            <a:r>
              <a:rPr lang="el-GR" sz="1600" b="1" dirty="0" err="1" smtClean="0">
                <a:solidFill>
                  <a:srgbClr val="0070C0"/>
                </a:solidFill>
                <a:latin typeface="Arial" pitchFamily="34" charset="0"/>
                <a:cs typeface="Arial" pitchFamily="34" charset="0"/>
              </a:rPr>
              <a:t>τ.μ</a:t>
            </a:r>
            <a:r>
              <a:rPr lang="el-GR" sz="1600" b="1" dirty="0" smtClean="0">
                <a:solidFill>
                  <a:srgbClr val="0070C0"/>
                </a:solidFill>
                <a:latin typeface="Arial" pitchFamily="34" charset="0"/>
                <a:cs typeface="Arial" pitchFamily="34" charset="0"/>
              </a:rPr>
              <a:t>.). </a:t>
            </a:r>
          </a:p>
          <a:p>
            <a:pPr lvl="0"/>
            <a:r>
              <a:rPr lang="el-GR" sz="1600" b="1" dirty="0" smtClean="0">
                <a:solidFill>
                  <a:srgbClr val="0070C0"/>
                </a:solidFill>
                <a:latin typeface="Arial" pitchFamily="34" charset="0"/>
                <a:cs typeface="Arial" pitchFamily="34" charset="0"/>
              </a:rPr>
              <a:t>Όλα ξεκίνησαν το 2000, όταν ο αρχαιολόγος Παύλος Τριανταφυλλίδης, της ΚΒ’ Εφορείας Προϊστορικών και Κλασικών Αρχαιοτήτων Ρόδου, κλήθηκε να πάει στο </a:t>
            </a:r>
            <a:r>
              <a:rPr lang="el-GR" sz="1600" b="1" dirty="0" err="1" smtClean="0">
                <a:solidFill>
                  <a:srgbClr val="0070C0"/>
                </a:solidFill>
                <a:latin typeface="Arial" pitchFamily="34" charset="0"/>
                <a:cs typeface="Arial" pitchFamily="34" charset="0"/>
              </a:rPr>
              <a:t>Αγαθονήσι</a:t>
            </a:r>
            <a:r>
              <a:rPr lang="el-GR" sz="1600" b="1" dirty="0" smtClean="0">
                <a:solidFill>
                  <a:srgbClr val="0070C0"/>
                </a:solidFill>
                <a:latin typeface="Arial" pitchFamily="34" charset="0"/>
                <a:cs typeface="Arial" pitchFamily="34" charset="0"/>
              </a:rPr>
              <a:t> για να ελέγξει τη θέση στην οποία επρόκειτο να εγκατασταθεί μια μονάδα αφαλάτωσης. </a:t>
            </a:r>
          </a:p>
          <a:p>
            <a:pPr lvl="0"/>
            <a:r>
              <a:rPr lang="el-GR" sz="1600" b="1" dirty="0" smtClean="0">
                <a:solidFill>
                  <a:srgbClr val="0070C0"/>
                </a:solidFill>
                <a:latin typeface="Arial" pitchFamily="34" charset="0"/>
                <a:cs typeface="Arial" pitchFamily="34" charset="0"/>
              </a:rPr>
              <a:t>Τότε, καθ’ </a:t>
            </a:r>
            <a:r>
              <a:rPr lang="el-GR" sz="1600" b="1" dirty="0" err="1" smtClean="0">
                <a:solidFill>
                  <a:srgbClr val="0070C0"/>
                </a:solidFill>
                <a:latin typeface="Arial" pitchFamily="34" charset="0"/>
                <a:cs typeface="Arial" pitchFamily="34" charset="0"/>
              </a:rPr>
              <a:t>υπόδειξιν</a:t>
            </a:r>
            <a:r>
              <a:rPr lang="el-GR" sz="1600" b="1" dirty="0" smtClean="0">
                <a:solidFill>
                  <a:srgbClr val="0070C0"/>
                </a:solidFill>
                <a:latin typeface="Arial" pitchFamily="34" charset="0"/>
                <a:cs typeface="Arial" pitchFamily="34" charset="0"/>
              </a:rPr>
              <a:t> του δημάρχου, πήγε να δει και τα σκόρπια αρχαία της βόρειας πλευράς. Δρόμος δεν υπήρχε. Τώρα υπάρχει. Πήρε μια μικρή βάρκα και πήγε διά θαλάσσης. </a:t>
            </a:r>
          </a:p>
          <a:p>
            <a:pPr lvl="0"/>
            <a:r>
              <a:rPr lang="el-GR" sz="1600" b="1" dirty="0" smtClean="0">
                <a:solidFill>
                  <a:srgbClr val="0070C0"/>
                </a:solidFill>
                <a:latin typeface="Arial" pitchFamily="34" charset="0"/>
                <a:cs typeface="Arial" pitchFamily="34" charset="0"/>
              </a:rPr>
              <a:t>«Τα αρχαία ήταν μέσα στα χόρτα, τα αγκάθια και τα σκίνα» θυμάται ο αρχαιολόγος. Ήταν ορατά οικοδομικά λείψανα, κυρίως οχυρωματικοί τοίχοι σε ένα βραχώδη λόφο και διάσπαρτα πάμπολλα επιφανειακά ευρήματα, όπως πήλινα και λίθινα αγγεία των ελληνιστικών και πρώιμων ρωμαϊκών χρόνων. </a:t>
            </a:r>
          </a:p>
          <a:p>
            <a:pPr>
              <a:buNone/>
            </a:pPr>
            <a:endParaRPr lang="el-GR" sz="1600" b="1" dirty="0">
              <a:solidFill>
                <a:srgbClr val="0070C0"/>
              </a:solidFill>
              <a:latin typeface="Arial" pitchFamily="34" charset="0"/>
              <a:cs typeface="Arial" pitchFamily="34" charset="0"/>
            </a:endParaRPr>
          </a:p>
        </p:txBody>
      </p:sp>
      <p:sp>
        <p:nvSpPr>
          <p:cNvPr id="5" name="1 - Τίτλος"/>
          <p:cNvSpPr>
            <a:spLocks noGrp="1"/>
          </p:cNvSpPr>
          <p:nvPr>
            <p:ph type="title"/>
          </p:nvPr>
        </p:nvSpPr>
        <p:spPr>
          <a:xfrm>
            <a:off x="457200" y="704088"/>
            <a:ext cx="8229600" cy="581772"/>
          </a:xfrm>
        </p:spPr>
        <p:txBody>
          <a:bodyPr>
            <a:normAutofit fontScale="90000"/>
          </a:bodyPr>
          <a:lstStyle/>
          <a:p>
            <a:r>
              <a:rPr lang="el-GR" b="1" dirty="0" smtClean="0"/>
              <a:t/>
            </a:r>
            <a:br>
              <a:rPr lang="el-GR" b="1" dirty="0" smtClean="0"/>
            </a:br>
            <a:r>
              <a:rPr lang="el-GR" b="1" dirty="0" smtClean="0"/>
              <a:t>  </a:t>
            </a:r>
            <a:br>
              <a:rPr lang="el-GR" b="1" dirty="0" smtClean="0"/>
            </a:br>
            <a:r>
              <a:rPr lang="el-GR" b="1" dirty="0" smtClean="0"/>
              <a:t>            </a:t>
            </a:r>
            <a:r>
              <a:rPr lang="el-GR" b="1" dirty="0" smtClean="0">
                <a:solidFill>
                  <a:srgbClr val="7030A0"/>
                </a:solidFill>
              </a:rPr>
              <a:t>Λαϊκός </a:t>
            </a:r>
            <a:r>
              <a:rPr lang="el-GR" b="1" dirty="0" smtClean="0">
                <a:solidFill>
                  <a:srgbClr val="7030A0"/>
                </a:solidFill>
              </a:rPr>
              <a:t>Πολιτισμός (3)</a:t>
            </a:r>
            <a:br>
              <a:rPr lang="el-GR" b="1" dirty="0" smtClean="0">
                <a:solidFill>
                  <a:srgbClr val="7030A0"/>
                </a:solidFill>
              </a:rPr>
            </a:br>
            <a:endParaRPr lang="el-GR" dirty="0">
              <a:solidFill>
                <a:srgbClr val="7030A0"/>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704088"/>
            <a:ext cx="8229600" cy="796086"/>
          </a:xfrm>
        </p:spPr>
        <p:txBody>
          <a:bodyPr>
            <a:normAutofit fontScale="90000"/>
          </a:bodyPr>
          <a:lstStyle/>
          <a:p>
            <a:pPr algn="ctr"/>
            <a:r>
              <a:rPr lang="el-GR" b="1" dirty="0" smtClean="0">
                <a:solidFill>
                  <a:srgbClr val="7030A0"/>
                </a:solidFill>
              </a:rPr>
              <a:t>Λαϊκός Πολιτισμός </a:t>
            </a:r>
            <a:r>
              <a:rPr lang="el-GR" b="1" dirty="0" smtClean="0">
                <a:solidFill>
                  <a:srgbClr val="7030A0"/>
                </a:solidFill>
              </a:rPr>
              <a:t>(4)</a:t>
            </a:r>
            <a:r>
              <a:rPr lang="el-GR" b="1" dirty="0" smtClean="0">
                <a:solidFill>
                  <a:srgbClr val="7030A0"/>
                </a:solidFill>
              </a:rPr>
              <a:t/>
            </a:r>
            <a:br>
              <a:rPr lang="el-GR" b="1" dirty="0" smtClean="0">
                <a:solidFill>
                  <a:srgbClr val="7030A0"/>
                </a:solidFill>
              </a:rPr>
            </a:br>
            <a:r>
              <a:rPr lang="el-GR" b="1" dirty="0" smtClean="0">
                <a:solidFill>
                  <a:srgbClr val="7030A0"/>
                </a:solidFill>
              </a:rPr>
              <a:t>  </a:t>
            </a:r>
            <a:endParaRPr lang="el-GR" dirty="0">
              <a:solidFill>
                <a:srgbClr val="7030A0"/>
              </a:solidFill>
            </a:endParaRPr>
          </a:p>
        </p:txBody>
      </p:sp>
      <p:sp>
        <p:nvSpPr>
          <p:cNvPr id="3" name="2 - Θέση περιεχομένου"/>
          <p:cNvSpPr>
            <a:spLocks noGrp="1"/>
          </p:cNvSpPr>
          <p:nvPr>
            <p:ph idx="1"/>
          </p:nvPr>
        </p:nvSpPr>
        <p:spPr>
          <a:xfrm>
            <a:off x="457200" y="1071546"/>
            <a:ext cx="8229600" cy="5214974"/>
          </a:xfrm>
        </p:spPr>
        <p:txBody>
          <a:bodyPr>
            <a:normAutofit fontScale="85000" lnSpcReduction="20000"/>
          </a:bodyPr>
          <a:lstStyle/>
          <a:p>
            <a:pPr lvl="0"/>
            <a:r>
              <a:rPr lang="el-GR" b="1" dirty="0" smtClean="0">
                <a:solidFill>
                  <a:srgbClr val="0070C0"/>
                </a:solidFill>
                <a:latin typeface="Arial" pitchFamily="34" charset="0"/>
                <a:cs typeface="Arial" pitchFamily="34" charset="0"/>
              </a:rPr>
              <a:t>Με τη συνδρομή της Τοπικής Αυτοδιοίκησης και ιδιωτικές χορηγίες, το 2006 ξεκίνησε συστηματική ανασκαφή.</a:t>
            </a:r>
          </a:p>
          <a:p>
            <a:pPr lvl="0"/>
            <a:r>
              <a:rPr lang="el-GR" b="1" dirty="0" smtClean="0">
                <a:solidFill>
                  <a:srgbClr val="0070C0"/>
                </a:solidFill>
                <a:latin typeface="Arial" pitchFamily="34" charset="0"/>
                <a:cs typeface="Arial" pitchFamily="34" charset="0"/>
              </a:rPr>
              <a:t> Τα ευρήματα ήταν εντυπωσιακά. Το αγκάλιασε η πολιτεία και το υποστήριξε θερμά η Γ.Γ. Πολιτισμού, Λίνα </a:t>
            </a:r>
            <a:r>
              <a:rPr lang="el-GR" b="1" dirty="0" err="1" smtClean="0">
                <a:solidFill>
                  <a:srgbClr val="0070C0"/>
                </a:solidFill>
                <a:latin typeface="Arial" pitchFamily="34" charset="0"/>
                <a:cs typeface="Arial" pitchFamily="34" charset="0"/>
              </a:rPr>
              <a:t>Μενδώνη</a:t>
            </a:r>
            <a:r>
              <a:rPr lang="el-GR" b="1" dirty="0" smtClean="0">
                <a:solidFill>
                  <a:srgbClr val="0070C0"/>
                </a:solidFill>
                <a:latin typeface="Arial" pitchFamily="34" charset="0"/>
                <a:cs typeface="Arial" pitchFamily="34" charset="0"/>
              </a:rPr>
              <a:t>.</a:t>
            </a:r>
          </a:p>
          <a:p>
            <a:pPr lvl="0"/>
            <a:r>
              <a:rPr lang="el-GR" b="1" dirty="0" smtClean="0">
                <a:solidFill>
                  <a:srgbClr val="0070C0"/>
                </a:solidFill>
                <a:latin typeface="Arial" pitchFamily="34" charset="0"/>
                <a:cs typeface="Arial" pitchFamily="34" charset="0"/>
              </a:rPr>
              <a:t> Στον όρμο του Μαΐστρου έχει βρεθεί ένα λιμάνι των Ελληνιστικών χρόνων (ύστερος 4ος – πρώιμος 3ος αιώνας </a:t>
            </a:r>
            <a:r>
              <a:rPr lang="el-GR" b="1" dirty="0" err="1" smtClean="0">
                <a:solidFill>
                  <a:srgbClr val="0070C0"/>
                </a:solidFill>
                <a:latin typeface="Arial" pitchFamily="34" charset="0"/>
                <a:cs typeface="Arial" pitchFamily="34" charset="0"/>
              </a:rPr>
              <a:t>π.Χ.</a:t>
            </a:r>
            <a:r>
              <a:rPr lang="el-GR" b="1" dirty="0" smtClean="0">
                <a:solidFill>
                  <a:srgbClr val="0070C0"/>
                </a:solidFill>
                <a:latin typeface="Arial" pitchFamily="34" charset="0"/>
                <a:cs typeface="Arial" pitchFamily="34" charset="0"/>
              </a:rPr>
              <a:t>) που περικλείεται από ισχυρούς οχυρωματικούς τοίχους (πάχους 1,80 – 2,00 μ.).</a:t>
            </a:r>
          </a:p>
          <a:p>
            <a:pPr lvl="0"/>
            <a:r>
              <a:rPr lang="el-GR" b="1" dirty="0" smtClean="0">
                <a:solidFill>
                  <a:srgbClr val="0070C0"/>
                </a:solidFill>
                <a:latin typeface="Arial" pitchFamily="34" charset="0"/>
                <a:cs typeface="Arial" pitchFamily="34" charset="0"/>
              </a:rPr>
              <a:t>Το αρχαίο λιμάνι ήταν επανδρωμένο στρατιωτικά από τη Μίλητο. Ήταν ναυτική βάση της Μιλήτου, καθώς το </a:t>
            </a:r>
            <a:r>
              <a:rPr lang="el-GR" b="1" dirty="0" err="1" smtClean="0">
                <a:solidFill>
                  <a:srgbClr val="0070C0"/>
                </a:solidFill>
                <a:latin typeface="Arial" pitchFamily="34" charset="0"/>
                <a:cs typeface="Arial" pitchFamily="34" charset="0"/>
              </a:rPr>
              <a:t>Αγαθονήσι</a:t>
            </a:r>
            <a:r>
              <a:rPr lang="el-GR" b="1" dirty="0" smtClean="0">
                <a:solidFill>
                  <a:srgbClr val="0070C0"/>
                </a:solidFill>
                <a:latin typeface="Arial" pitchFamily="34" charset="0"/>
                <a:cs typeface="Arial" pitchFamily="34" charset="0"/>
              </a:rPr>
              <a:t>, η Λέρος, οι Λειψοί και η Πάτμος αποτελούσαν τα λεγόμενα </a:t>
            </a:r>
            <a:r>
              <a:rPr lang="el-GR" b="1" dirty="0" err="1" smtClean="0">
                <a:solidFill>
                  <a:srgbClr val="0070C0"/>
                </a:solidFill>
                <a:latin typeface="Arial" pitchFamily="34" charset="0"/>
                <a:cs typeface="Arial" pitchFamily="34" charset="0"/>
              </a:rPr>
              <a:t>Μιλησιακά</a:t>
            </a:r>
            <a:r>
              <a:rPr lang="el-GR" b="1" dirty="0" smtClean="0">
                <a:solidFill>
                  <a:srgbClr val="0070C0"/>
                </a:solidFill>
                <a:latin typeface="Arial" pitchFamily="34" charset="0"/>
                <a:cs typeface="Arial" pitchFamily="34" charset="0"/>
              </a:rPr>
              <a:t> νησιά. Δηλαδή τα νησιά που χρησιμοποιούσε η Μίλητος ως πέρασμα προς το Αιγαίο.</a:t>
            </a:r>
          </a:p>
          <a:p>
            <a:pPr lvl="0"/>
            <a:r>
              <a:rPr lang="el-GR" b="1" dirty="0" smtClean="0">
                <a:solidFill>
                  <a:srgbClr val="0070C0"/>
                </a:solidFill>
                <a:latin typeface="Arial" pitchFamily="34" charset="0"/>
                <a:cs typeface="Arial" pitchFamily="34" charset="0"/>
              </a:rPr>
              <a:t>Έχουν εντοπιστεί λαξεύματα στο βράχο που σχετίζονται με τις εγκαταστάσεις ελλιμενισμού των ευέλικτων πολεμικών, ελαφρών πλοίων. Και τι εστί </a:t>
            </a:r>
            <a:r>
              <a:rPr lang="el-GR" b="1" dirty="0" err="1" smtClean="0">
                <a:solidFill>
                  <a:srgbClr val="0070C0"/>
                </a:solidFill>
                <a:latin typeface="Arial" pitchFamily="34" charset="0"/>
                <a:cs typeface="Arial" pitchFamily="34" charset="0"/>
              </a:rPr>
              <a:t>Τραγαία</a:t>
            </a:r>
            <a:r>
              <a:rPr lang="el-GR" b="1" dirty="0" smtClean="0">
                <a:solidFill>
                  <a:srgbClr val="0070C0"/>
                </a:solidFill>
                <a:latin typeface="Arial" pitchFamily="34" charset="0"/>
                <a:cs typeface="Arial" pitchFamily="34" charset="0"/>
              </a:rPr>
              <a:t>; Είναι η αρχαία ονομασία του </a:t>
            </a:r>
            <a:r>
              <a:rPr lang="el-GR" b="1" dirty="0" err="1" smtClean="0">
                <a:solidFill>
                  <a:srgbClr val="0070C0"/>
                </a:solidFill>
                <a:latin typeface="Arial" pitchFamily="34" charset="0"/>
                <a:cs typeface="Arial" pitchFamily="34" charset="0"/>
              </a:rPr>
              <a:t>Αγαθονησιού</a:t>
            </a:r>
            <a:r>
              <a:rPr lang="el-GR" b="1" dirty="0" smtClean="0">
                <a:solidFill>
                  <a:srgbClr val="0070C0"/>
                </a:solidFill>
                <a:latin typeface="Arial" pitchFamily="34" charset="0"/>
                <a:cs typeface="Arial" pitchFamily="34" charset="0"/>
              </a:rPr>
              <a:t>. </a:t>
            </a:r>
          </a:p>
          <a:p>
            <a:pPr>
              <a:buNone/>
            </a:pPr>
            <a:endParaRPr lang="el-GR" b="1"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785786" y="0"/>
            <a:ext cx="7901014" cy="785794"/>
          </a:xfrm>
        </p:spPr>
        <p:txBody>
          <a:bodyPr>
            <a:normAutofit fontScale="90000"/>
          </a:bodyPr>
          <a:lstStyle/>
          <a:p>
            <a:r>
              <a:rPr lang="el-GR" b="1" dirty="0" smtClean="0">
                <a:solidFill>
                  <a:srgbClr val="7030A0"/>
                </a:solidFill>
              </a:rPr>
              <a:t/>
            </a:r>
            <a:br>
              <a:rPr lang="el-GR" b="1" dirty="0" smtClean="0">
                <a:solidFill>
                  <a:srgbClr val="7030A0"/>
                </a:solidFill>
              </a:rPr>
            </a:br>
            <a:endParaRPr lang="el-GR" dirty="0">
              <a:solidFill>
                <a:srgbClr val="7030A0"/>
              </a:solidFill>
            </a:endParaRPr>
          </a:p>
        </p:txBody>
      </p:sp>
      <p:sp>
        <p:nvSpPr>
          <p:cNvPr id="3" name="2 - Θέση περιεχομένου"/>
          <p:cNvSpPr>
            <a:spLocks noGrp="1"/>
          </p:cNvSpPr>
          <p:nvPr>
            <p:ph idx="1"/>
          </p:nvPr>
        </p:nvSpPr>
        <p:spPr>
          <a:xfrm>
            <a:off x="500034" y="785794"/>
            <a:ext cx="8229600" cy="5572164"/>
          </a:xfrm>
        </p:spPr>
        <p:txBody>
          <a:bodyPr>
            <a:normAutofit fontScale="77500" lnSpcReduction="20000"/>
          </a:bodyPr>
          <a:lstStyle/>
          <a:p>
            <a:pPr lvl="0"/>
            <a:endParaRPr lang="el-GR" b="1" dirty="0" smtClean="0">
              <a:solidFill>
                <a:srgbClr val="0070C0"/>
              </a:solidFill>
              <a:latin typeface="Arial" pitchFamily="34" charset="0"/>
              <a:cs typeface="Arial" pitchFamily="34" charset="0"/>
            </a:endParaRPr>
          </a:p>
          <a:p>
            <a:pPr lvl="0"/>
            <a:r>
              <a:rPr lang="el-GR" b="1" dirty="0" smtClean="0">
                <a:solidFill>
                  <a:srgbClr val="0070C0"/>
                </a:solidFill>
                <a:latin typeface="Arial" pitchFamily="34" charset="0"/>
                <a:cs typeface="Arial" pitchFamily="34" charset="0"/>
              </a:rPr>
              <a:t>Το </a:t>
            </a:r>
            <a:r>
              <a:rPr lang="el-GR" b="1" dirty="0" smtClean="0">
                <a:solidFill>
                  <a:srgbClr val="0070C0"/>
                </a:solidFill>
                <a:latin typeface="Arial" pitchFamily="34" charset="0"/>
                <a:cs typeface="Arial" pitchFamily="34" charset="0"/>
              </a:rPr>
              <a:t>λιμάνι που έχει </a:t>
            </a:r>
            <a:r>
              <a:rPr lang="el-GR" b="1" dirty="0" smtClean="0">
                <a:solidFill>
                  <a:srgbClr val="0070C0"/>
                </a:solidFill>
                <a:latin typeface="Arial" pitchFamily="34" charset="0"/>
                <a:cs typeface="Arial" pitchFamily="34" charset="0"/>
              </a:rPr>
              <a:t>βρεθεί </a:t>
            </a:r>
            <a:r>
              <a:rPr lang="el-GR" b="1" dirty="0" smtClean="0">
                <a:solidFill>
                  <a:srgbClr val="0070C0"/>
                </a:solidFill>
                <a:latin typeface="Arial" pitchFamily="34" charset="0"/>
                <a:cs typeface="Arial" pitchFamily="34" charset="0"/>
              </a:rPr>
              <a:t>είναι το αρχαίο επίνειο της πόλης </a:t>
            </a:r>
            <a:r>
              <a:rPr lang="el-GR" b="1" dirty="0" err="1" smtClean="0">
                <a:solidFill>
                  <a:srgbClr val="0070C0"/>
                </a:solidFill>
                <a:latin typeface="Arial" pitchFamily="34" charset="0"/>
                <a:cs typeface="Arial" pitchFamily="34" charset="0"/>
              </a:rPr>
              <a:t>Τραγαίας</a:t>
            </a:r>
            <a:r>
              <a:rPr lang="el-GR" b="1" dirty="0" smtClean="0">
                <a:solidFill>
                  <a:srgbClr val="0070C0"/>
                </a:solidFill>
                <a:latin typeface="Arial" pitchFamily="34" charset="0"/>
                <a:cs typeface="Arial" pitchFamily="34" charset="0"/>
              </a:rPr>
              <a:t>, ενός παράκτιου οικισμού γνωστού μόνον από φιλολογικές πηγές. Η εικόνα του λιμανιού δεν είναι επίπεδη. </a:t>
            </a:r>
          </a:p>
          <a:p>
            <a:pPr lvl="0"/>
            <a:r>
              <a:rPr lang="el-GR" b="1" dirty="0" smtClean="0">
                <a:solidFill>
                  <a:srgbClr val="0070C0"/>
                </a:solidFill>
                <a:latin typeface="Arial" pitchFamily="34" charset="0"/>
                <a:cs typeface="Arial" pitchFamily="34" charset="0"/>
              </a:rPr>
              <a:t>Πρόκειται για ένα λόφο σκαλιστό σε τρία επίπεδα. </a:t>
            </a:r>
          </a:p>
          <a:p>
            <a:pPr lvl="0"/>
            <a:r>
              <a:rPr lang="el-GR" b="1" dirty="0" smtClean="0">
                <a:solidFill>
                  <a:srgbClr val="0070C0"/>
                </a:solidFill>
                <a:latin typeface="Arial" pitchFamily="34" charset="0"/>
                <a:cs typeface="Arial" pitchFamily="34" charset="0"/>
              </a:rPr>
              <a:t>Στο ανώτερο επίπεδο είναι ο Πύργος, στο μεσαίο το Ιερό του </a:t>
            </a:r>
            <a:r>
              <a:rPr lang="el-GR" b="1" dirty="0" err="1" smtClean="0">
                <a:solidFill>
                  <a:srgbClr val="0070C0"/>
                </a:solidFill>
                <a:latin typeface="Arial" pitchFamily="34" charset="0"/>
                <a:cs typeface="Arial" pitchFamily="34" charset="0"/>
              </a:rPr>
              <a:t>Διδυμαίου</a:t>
            </a:r>
            <a:r>
              <a:rPr lang="el-GR" b="1" dirty="0" smtClean="0">
                <a:solidFill>
                  <a:srgbClr val="0070C0"/>
                </a:solidFill>
                <a:latin typeface="Arial" pitchFamily="34" charset="0"/>
                <a:cs typeface="Arial" pitchFamily="34" charset="0"/>
              </a:rPr>
              <a:t> Απόλλωνος και Ανατολικών θεοτήτων και στο τρίτο μια μεγάλη μονάδα μελισσοκομίας και εργαστήρια πορφύρας. Ήταν οι μεγαλύτεροι προμηθευτές μελιού και πορφύρας στο Αιγαίο.</a:t>
            </a:r>
          </a:p>
          <a:p>
            <a:pPr lvl="0"/>
            <a:r>
              <a:rPr lang="el-GR" b="1" dirty="0" smtClean="0">
                <a:solidFill>
                  <a:srgbClr val="0070C0"/>
                </a:solidFill>
                <a:latin typeface="Arial" pitchFamily="34" charset="0"/>
                <a:cs typeface="Arial" pitchFamily="34" charset="0"/>
              </a:rPr>
              <a:t> Έχουν βρεθεί 15.000 κυψέλες και έχουν ανιχνευθεί </a:t>
            </a:r>
            <a:r>
              <a:rPr lang="el-GR" b="1" dirty="0" err="1" smtClean="0">
                <a:solidFill>
                  <a:srgbClr val="0070C0"/>
                </a:solidFill>
                <a:latin typeface="Arial" pitchFamily="34" charset="0"/>
                <a:cs typeface="Arial" pitchFamily="34" charset="0"/>
              </a:rPr>
              <a:t>γηρεόκοκοι</a:t>
            </a:r>
            <a:r>
              <a:rPr lang="el-GR" b="1" dirty="0" smtClean="0">
                <a:solidFill>
                  <a:srgbClr val="0070C0"/>
                </a:solidFill>
                <a:latin typeface="Arial" pitchFamily="34" charset="0"/>
                <a:cs typeface="Arial" pitchFamily="34" charset="0"/>
              </a:rPr>
              <a:t> από άγριο πεύκο, που σημαίνει πως το νησί εκείνη την εποχή ήταν γεμάτο πεύκα και θυμάρι. Τώρα έχει μείνει μόνο το θυμάρι. </a:t>
            </a:r>
          </a:p>
          <a:p>
            <a:pPr lvl="0"/>
            <a:r>
              <a:rPr lang="el-GR" b="1" dirty="0" smtClean="0">
                <a:solidFill>
                  <a:srgbClr val="0070C0"/>
                </a:solidFill>
                <a:latin typeface="Arial" pitchFamily="34" charset="0"/>
                <a:cs typeface="Arial" pitchFamily="34" charset="0"/>
              </a:rPr>
              <a:t>Το μέλι χρησίμευε και ως σταθεροποιητικό στοιχείο στη βαφή των υφασμάτων με πορφύρα, μας εξηγεί ο κ. Τριανταφυλλίδης.</a:t>
            </a:r>
          </a:p>
          <a:p>
            <a:pPr lvl="0"/>
            <a:r>
              <a:rPr lang="el-GR" b="1" dirty="0" smtClean="0">
                <a:solidFill>
                  <a:srgbClr val="0070C0"/>
                </a:solidFill>
                <a:latin typeface="Arial" pitchFamily="34" charset="0"/>
                <a:cs typeface="Arial" pitchFamily="34" charset="0"/>
              </a:rPr>
              <a:t> Η πορφύρα βγαίνει από το ζωύφιο που υπάρχει σε ένα αγκαθωτό όστρακο. Πορφύρες υπάρχουν σε αφθονία ακόμη και σήμερα σ’ εκείνη την περιοχή. </a:t>
            </a:r>
          </a:p>
          <a:p>
            <a:pPr>
              <a:buNone/>
            </a:pPr>
            <a:endParaRPr lang="el-GR" b="1" dirty="0" smtClean="0">
              <a:solidFill>
                <a:srgbClr val="0070C0"/>
              </a:solidFill>
            </a:endParaRPr>
          </a:p>
        </p:txBody>
      </p:sp>
      <p:sp>
        <p:nvSpPr>
          <p:cNvPr id="4" name="3 - Ορθογώνιο"/>
          <p:cNvSpPr/>
          <p:nvPr/>
        </p:nvSpPr>
        <p:spPr>
          <a:xfrm>
            <a:off x="1785918" y="285729"/>
            <a:ext cx="5072082" cy="1200329"/>
          </a:xfrm>
          <a:prstGeom prst="rect">
            <a:avLst/>
          </a:prstGeom>
        </p:spPr>
        <p:txBody>
          <a:bodyPr wrap="square">
            <a:spAutoFit/>
          </a:bodyPr>
          <a:lstStyle/>
          <a:p>
            <a:r>
              <a:rPr lang="el-GR" sz="3600" b="1" dirty="0" smtClean="0">
                <a:solidFill>
                  <a:srgbClr val="7030A0"/>
                </a:solidFill>
                <a:latin typeface="Arial" pitchFamily="34" charset="0"/>
                <a:cs typeface="Arial" pitchFamily="34" charset="0"/>
              </a:rPr>
              <a:t>Λαϊκός Πολιτισμός (5)</a:t>
            </a:r>
            <a:br>
              <a:rPr lang="el-GR" sz="3600" b="1" dirty="0" smtClean="0">
                <a:solidFill>
                  <a:srgbClr val="7030A0"/>
                </a:solidFill>
                <a:latin typeface="Arial" pitchFamily="34" charset="0"/>
                <a:cs typeface="Arial" pitchFamily="34" charset="0"/>
              </a:rPr>
            </a:br>
            <a:endParaRPr lang="el-GR" sz="3600" dirty="0">
              <a:latin typeface="Arial" pitchFamily="34" charset="0"/>
              <a:cs typeface="Arial"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704088"/>
            <a:ext cx="8229600" cy="653210"/>
          </a:xfrm>
        </p:spPr>
        <p:txBody>
          <a:bodyPr>
            <a:normAutofit fontScale="90000"/>
          </a:bodyPr>
          <a:lstStyle/>
          <a:p>
            <a:r>
              <a:rPr lang="el-GR" b="1" dirty="0" smtClean="0">
                <a:solidFill>
                  <a:srgbClr val="7030A0"/>
                </a:solidFill>
              </a:rPr>
              <a:t>         Λαϊκός </a:t>
            </a:r>
            <a:r>
              <a:rPr lang="el-GR" b="1" dirty="0" smtClean="0">
                <a:solidFill>
                  <a:srgbClr val="7030A0"/>
                </a:solidFill>
              </a:rPr>
              <a:t>Πολιτισμός </a:t>
            </a:r>
            <a:r>
              <a:rPr lang="el-GR" b="1" dirty="0" smtClean="0">
                <a:solidFill>
                  <a:srgbClr val="7030A0"/>
                </a:solidFill>
              </a:rPr>
              <a:t>(6)</a:t>
            </a:r>
            <a:r>
              <a:rPr lang="el-GR" b="1" dirty="0" smtClean="0">
                <a:solidFill>
                  <a:srgbClr val="7030A0"/>
                </a:solidFill>
              </a:rPr>
              <a:t/>
            </a:r>
            <a:br>
              <a:rPr lang="el-GR" b="1" dirty="0" smtClean="0">
                <a:solidFill>
                  <a:srgbClr val="7030A0"/>
                </a:solidFill>
              </a:rPr>
            </a:br>
            <a:endParaRPr lang="el-GR" dirty="0">
              <a:solidFill>
                <a:srgbClr val="7030A0"/>
              </a:solidFill>
            </a:endParaRPr>
          </a:p>
        </p:txBody>
      </p:sp>
      <p:sp>
        <p:nvSpPr>
          <p:cNvPr id="3" name="2 - Θέση περιεχομένου"/>
          <p:cNvSpPr>
            <a:spLocks noGrp="1"/>
          </p:cNvSpPr>
          <p:nvPr>
            <p:ph idx="1"/>
          </p:nvPr>
        </p:nvSpPr>
        <p:spPr>
          <a:xfrm>
            <a:off x="457200" y="857232"/>
            <a:ext cx="8229600" cy="5429288"/>
          </a:xfrm>
        </p:spPr>
        <p:txBody>
          <a:bodyPr>
            <a:normAutofit fontScale="77500" lnSpcReduction="20000"/>
          </a:bodyPr>
          <a:lstStyle/>
          <a:p>
            <a:pPr lvl="0"/>
            <a:r>
              <a:rPr lang="el-GR" b="1" dirty="0" smtClean="0">
                <a:solidFill>
                  <a:srgbClr val="0070C0"/>
                </a:solidFill>
                <a:latin typeface="Arial" pitchFamily="34" charset="0"/>
                <a:cs typeface="Arial" pitchFamily="34" charset="0"/>
              </a:rPr>
              <a:t>Το βαφείο συνίσταται σε δύο δεξαμενές σε δύο επίπεδα, που επικοινωνούσαν μεταξύ τους με το σύστημα της υπερχείλισης.</a:t>
            </a:r>
          </a:p>
          <a:p>
            <a:pPr lvl="0"/>
            <a:r>
              <a:rPr lang="el-GR" b="1" dirty="0" smtClean="0">
                <a:solidFill>
                  <a:srgbClr val="0070C0"/>
                </a:solidFill>
                <a:latin typeface="Arial" pitchFamily="34" charset="0"/>
                <a:cs typeface="Arial" pitchFamily="34" charset="0"/>
              </a:rPr>
              <a:t>Η στενή σχέση των κατοίκων του νησιού με τη Μίλητο αποδεικνύεται και από την ανεύρεση σημαντικού αριθμού χάλκινων και αργυρών νομισμάτων κοπής Μιλήτου και της </a:t>
            </a:r>
            <a:r>
              <a:rPr lang="el-GR" b="1" dirty="0" err="1" smtClean="0">
                <a:solidFill>
                  <a:srgbClr val="0070C0"/>
                </a:solidFill>
                <a:latin typeface="Arial" pitchFamily="34" charset="0"/>
                <a:cs typeface="Arial" pitchFamily="34" charset="0"/>
              </a:rPr>
              <a:t>Καρικής</a:t>
            </a:r>
            <a:r>
              <a:rPr lang="el-GR" b="1" dirty="0" smtClean="0">
                <a:solidFill>
                  <a:srgbClr val="0070C0"/>
                </a:solidFill>
                <a:latin typeface="Arial" pitchFamily="34" charset="0"/>
                <a:cs typeface="Arial" pitchFamily="34" charset="0"/>
              </a:rPr>
              <a:t> δυναστείας των </a:t>
            </a:r>
            <a:r>
              <a:rPr lang="el-GR" b="1" dirty="0" err="1" smtClean="0">
                <a:solidFill>
                  <a:srgbClr val="0070C0"/>
                </a:solidFill>
                <a:latin typeface="Arial" pitchFamily="34" charset="0"/>
                <a:cs typeface="Arial" pitchFamily="34" charset="0"/>
              </a:rPr>
              <a:t>Εκατομνιδών</a:t>
            </a:r>
            <a:r>
              <a:rPr lang="el-GR" b="1" dirty="0" smtClean="0">
                <a:solidFill>
                  <a:srgbClr val="0070C0"/>
                </a:solidFill>
                <a:latin typeface="Arial" pitchFamily="34" charset="0"/>
                <a:cs typeface="Arial" pitchFamily="34" charset="0"/>
              </a:rPr>
              <a:t> του 4ου αιώνα </a:t>
            </a:r>
            <a:r>
              <a:rPr lang="el-GR" b="1" dirty="0" err="1" smtClean="0">
                <a:solidFill>
                  <a:srgbClr val="0070C0"/>
                </a:solidFill>
                <a:latin typeface="Arial" pitchFamily="34" charset="0"/>
                <a:cs typeface="Arial" pitchFamily="34" charset="0"/>
              </a:rPr>
              <a:t>π.Χ.</a:t>
            </a:r>
            <a:r>
              <a:rPr lang="el-GR" b="1" dirty="0" smtClean="0">
                <a:solidFill>
                  <a:srgbClr val="0070C0"/>
                </a:solidFill>
                <a:latin typeface="Arial" pitchFamily="34" charset="0"/>
                <a:cs typeface="Arial" pitchFamily="34" charset="0"/>
              </a:rPr>
              <a:t> </a:t>
            </a:r>
          </a:p>
          <a:p>
            <a:pPr lvl="0"/>
            <a:r>
              <a:rPr lang="el-GR" b="1" dirty="0" smtClean="0">
                <a:solidFill>
                  <a:srgbClr val="0070C0"/>
                </a:solidFill>
                <a:latin typeface="Arial" pitchFamily="34" charset="0"/>
                <a:cs typeface="Arial" pitchFamily="34" charset="0"/>
              </a:rPr>
              <a:t>Έχουν βρεθεί επίσης πήλινα ειδώλια του τύπου της Ταναγραίας, του ύστερου 4ου αιώνα </a:t>
            </a:r>
            <a:r>
              <a:rPr lang="el-GR" b="1" dirty="0" err="1" smtClean="0">
                <a:solidFill>
                  <a:srgbClr val="0070C0"/>
                </a:solidFill>
                <a:latin typeface="Arial" pitchFamily="34" charset="0"/>
                <a:cs typeface="Arial" pitchFamily="34" charset="0"/>
              </a:rPr>
              <a:t>π.Χ.</a:t>
            </a:r>
            <a:r>
              <a:rPr lang="el-GR" b="1" dirty="0" smtClean="0">
                <a:solidFill>
                  <a:srgbClr val="0070C0"/>
                </a:solidFill>
                <a:latin typeface="Arial" pitchFamily="34" charset="0"/>
                <a:cs typeface="Arial" pitchFamily="34" charset="0"/>
              </a:rPr>
              <a:t>, υφαντικά βάρη, ενσφράγιστες λαβές αμφορέων (ροδιακού και </a:t>
            </a:r>
            <a:r>
              <a:rPr lang="el-GR" b="1" dirty="0" err="1" smtClean="0">
                <a:solidFill>
                  <a:srgbClr val="0070C0"/>
                </a:solidFill>
                <a:latin typeface="Arial" pitchFamily="34" charset="0"/>
                <a:cs typeface="Arial" pitchFamily="34" charset="0"/>
              </a:rPr>
              <a:t>κνιδιακού</a:t>
            </a:r>
            <a:r>
              <a:rPr lang="el-GR" b="1" dirty="0" smtClean="0">
                <a:solidFill>
                  <a:srgbClr val="0070C0"/>
                </a:solidFill>
                <a:latin typeface="Arial" pitchFamily="34" charset="0"/>
                <a:cs typeface="Arial" pitchFamily="34" charset="0"/>
              </a:rPr>
              <a:t> τύπου), μεγάλες ποσότητες κεραμικής και σιδηρομεταλλευμάτων.</a:t>
            </a:r>
          </a:p>
          <a:p>
            <a:pPr lvl="0"/>
            <a:r>
              <a:rPr lang="el-GR" b="1" dirty="0" smtClean="0">
                <a:solidFill>
                  <a:srgbClr val="0070C0"/>
                </a:solidFill>
                <a:latin typeface="Arial" pitchFamily="34" charset="0"/>
                <a:cs typeface="Arial" pitchFamily="34" charset="0"/>
              </a:rPr>
              <a:t> Το πιο ενδιαφέρον όμως από τα ευρήματα είναι ένα πήλινο ενσφράγιστο κεραμίδι με την πρώτη επίσημη επιγραφή του </a:t>
            </a:r>
            <a:r>
              <a:rPr lang="el-GR" b="1" dirty="0" err="1" smtClean="0">
                <a:solidFill>
                  <a:srgbClr val="0070C0"/>
                </a:solidFill>
                <a:latin typeface="Arial" pitchFamily="34" charset="0"/>
                <a:cs typeface="Arial" pitchFamily="34" charset="0"/>
              </a:rPr>
              <a:t>Αγαθονησιού</a:t>
            </a:r>
            <a:r>
              <a:rPr lang="el-GR" b="1" dirty="0" smtClean="0">
                <a:solidFill>
                  <a:srgbClr val="0070C0"/>
                </a:solidFill>
                <a:latin typeface="Arial" pitchFamily="34" charset="0"/>
                <a:cs typeface="Arial" pitchFamily="34" charset="0"/>
              </a:rPr>
              <a:t>, του ύστερου 2ου και πρώιμου 1ου αιώνα </a:t>
            </a:r>
            <a:r>
              <a:rPr lang="el-GR" b="1" dirty="0" err="1" smtClean="0">
                <a:solidFill>
                  <a:srgbClr val="0070C0"/>
                </a:solidFill>
                <a:latin typeface="Arial" pitchFamily="34" charset="0"/>
                <a:cs typeface="Arial" pitchFamily="34" charset="0"/>
              </a:rPr>
              <a:t>π.Χ.</a:t>
            </a:r>
            <a:r>
              <a:rPr lang="el-GR" b="1" dirty="0" smtClean="0">
                <a:solidFill>
                  <a:srgbClr val="0070C0"/>
                </a:solidFill>
                <a:latin typeface="Arial" pitchFamily="34" charset="0"/>
                <a:cs typeface="Arial" pitchFamily="34" charset="0"/>
              </a:rPr>
              <a:t>, που αναφέρεται σε πολεμική νίκη της </a:t>
            </a:r>
            <a:r>
              <a:rPr lang="el-GR" b="1" dirty="0" err="1" smtClean="0">
                <a:solidFill>
                  <a:srgbClr val="0070C0"/>
                </a:solidFill>
                <a:latin typeface="Arial" pitchFamily="34" charset="0"/>
                <a:cs typeface="Arial" pitchFamily="34" charset="0"/>
              </a:rPr>
              <a:t>Μιλησιακής</a:t>
            </a:r>
            <a:r>
              <a:rPr lang="el-GR" b="1" dirty="0" smtClean="0">
                <a:solidFill>
                  <a:srgbClr val="0070C0"/>
                </a:solidFill>
                <a:latin typeface="Arial" pitchFamily="34" charset="0"/>
                <a:cs typeface="Arial" pitchFamily="34" charset="0"/>
              </a:rPr>
              <a:t> μητρόπολης χάριν της οποίας ιδρύθηκε το παρόδιο ιερό, πιθανώς του Διός </a:t>
            </a:r>
            <a:r>
              <a:rPr lang="el-GR" b="1" dirty="0" err="1" smtClean="0">
                <a:solidFill>
                  <a:srgbClr val="0070C0"/>
                </a:solidFill>
                <a:latin typeface="Arial" pitchFamily="34" charset="0"/>
                <a:cs typeface="Arial" pitchFamily="34" charset="0"/>
              </a:rPr>
              <a:t>Λυκίου</a:t>
            </a:r>
            <a:r>
              <a:rPr lang="el-GR" b="1" dirty="0" smtClean="0">
                <a:solidFill>
                  <a:srgbClr val="0070C0"/>
                </a:solidFill>
                <a:latin typeface="Arial" pitchFamily="34" charset="0"/>
                <a:cs typeface="Arial" pitchFamily="34" charset="0"/>
              </a:rPr>
              <a:t>, στον οχυρωμένο παράκτιο οικισμό του νησιού.</a:t>
            </a:r>
          </a:p>
          <a:p>
            <a:pPr lvl="0"/>
            <a:r>
              <a:rPr lang="el-GR" b="1" dirty="0" smtClean="0">
                <a:solidFill>
                  <a:srgbClr val="0070C0"/>
                </a:solidFill>
                <a:latin typeface="Arial" pitchFamily="34" charset="0"/>
                <a:cs typeface="Arial" pitchFamily="34" charset="0"/>
              </a:rPr>
              <a:t> Ο οικισμός εγκαταλείφθηκε το πρώτο μισό του 2ου αιώνα </a:t>
            </a:r>
            <a:r>
              <a:rPr lang="el-GR" b="1" dirty="0" err="1" smtClean="0">
                <a:solidFill>
                  <a:srgbClr val="0070C0"/>
                </a:solidFill>
                <a:latin typeface="Arial" pitchFamily="34" charset="0"/>
                <a:cs typeface="Arial" pitchFamily="34" charset="0"/>
              </a:rPr>
              <a:t>μ.Χ</a:t>
            </a:r>
            <a:r>
              <a:rPr lang="el-GR" b="1" dirty="0" smtClean="0">
                <a:solidFill>
                  <a:srgbClr val="0070C0"/>
                </a:solidFill>
                <a:latin typeface="Arial" pitchFamily="34" charset="0"/>
                <a:cs typeface="Arial" pitchFamily="34" charset="0"/>
              </a:rPr>
              <a:t>., έπειτα από σεισμό (155/156 </a:t>
            </a:r>
            <a:r>
              <a:rPr lang="el-GR" b="1" dirty="0" err="1" smtClean="0">
                <a:solidFill>
                  <a:srgbClr val="0070C0"/>
                </a:solidFill>
                <a:latin typeface="Arial" pitchFamily="34" charset="0"/>
                <a:cs typeface="Arial" pitchFamily="34" charset="0"/>
              </a:rPr>
              <a:t>μ.Χ</a:t>
            </a:r>
            <a:r>
              <a:rPr lang="el-GR" b="1" dirty="0" smtClean="0">
                <a:solidFill>
                  <a:srgbClr val="0070C0"/>
                </a:solidFill>
                <a:latin typeface="Arial" pitchFamily="34" charset="0"/>
                <a:cs typeface="Arial" pitchFamily="34" charset="0"/>
              </a:rPr>
              <a:t>.) που συγκλόνισε τη Μ. Ασία και επέφερε ανεπανόρθωτες βλάβες στο οχυρό</a:t>
            </a:r>
            <a:r>
              <a:rPr lang="el-GR" b="1" dirty="0" smtClean="0">
                <a:solidFill>
                  <a:srgbClr val="0070C0"/>
                </a:solidFill>
                <a:latin typeface="Arial" pitchFamily="34" charset="0"/>
                <a:cs typeface="Arial" pitchFamily="34" charset="0"/>
              </a:rPr>
              <a:t>.</a:t>
            </a:r>
            <a:endParaRPr lang="el-GR" b="1" dirty="0" smtClean="0">
              <a:solidFill>
                <a:srgbClr val="0070C0"/>
              </a:solidFill>
              <a:latin typeface="Arial" pitchFamily="34" charset="0"/>
              <a:cs typeface="Arial"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642910" y="4643446"/>
            <a:ext cx="8215370" cy="1643074"/>
          </a:xfrm>
        </p:spPr>
        <p:txBody>
          <a:bodyPr>
            <a:noAutofit/>
          </a:bodyPr>
          <a:lstStyle/>
          <a:p>
            <a:pPr algn="ctr"/>
            <a:r>
              <a:rPr lang="el-GR" sz="2800" b="0" dirty="0" smtClean="0"/>
              <a:t/>
            </a:r>
            <a:br>
              <a:rPr lang="el-GR" sz="2800" b="0" dirty="0" smtClean="0"/>
            </a:br>
            <a:r>
              <a:rPr lang="el-GR" sz="2800" b="0" dirty="0" smtClean="0"/>
              <a:t/>
            </a:r>
            <a:br>
              <a:rPr lang="el-GR" sz="2800" b="0" dirty="0" smtClean="0"/>
            </a:br>
            <a:r>
              <a:rPr lang="el-GR" sz="2800" b="0" dirty="0" smtClean="0"/>
              <a:t/>
            </a:r>
            <a:br>
              <a:rPr lang="el-GR" sz="2800" b="0" dirty="0" smtClean="0"/>
            </a:br>
            <a:r>
              <a:rPr lang="el-GR" sz="2800" b="0" dirty="0" smtClean="0"/>
              <a:t/>
            </a:r>
            <a:br>
              <a:rPr lang="el-GR" sz="2800" b="0" dirty="0" smtClean="0"/>
            </a:br>
            <a:r>
              <a:rPr lang="el-GR" sz="2800" b="0" dirty="0" smtClean="0"/>
              <a:t/>
            </a:r>
            <a:br>
              <a:rPr lang="el-GR" sz="2800" b="0" dirty="0" smtClean="0"/>
            </a:br>
            <a:r>
              <a:rPr lang="el-GR" sz="2800" b="0" dirty="0" smtClean="0"/>
              <a:t/>
            </a:r>
            <a:br>
              <a:rPr lang="el-GR" sz="2800" b="0" dirty="0" smtClean="0"/>
            </a:br>
            <a:r>
              <a:rPr lang="el-GR" sz="2800" b="0" dirty="0" smtClean="0"/>
              <a:t/>
            </a:r>
            <a:br>
              <a:rPr lang="el-GR" sz="2800" b="0" dirty="0" smtClean="0"/>
            </a:br>
            <a:r>
              <a:rPr lang="el-GR" sz="3200" dirty="0" smtClean="0">
                <a:solidFill>
                  <a:srgbClr val="7030A0"/>
                </a:solidFill>
              </a:rPr>
              <a:t>Αφίσα </a:t>
            </a:r>
            <a:r>
              <a:rPr lang="el-GR" sz="3200" dirty="0" smtClean="0">
                <a:solidFill>
                  <a:srgbClr val="7030A0"/>
                </a:solidFill>
              </a:rPr>
              <a:t>του 1940 απαντά στους τουρκικούς ισχυρισμούς για το </a:t>
            </a:r>
            <a:r>
              <a:rPr lang="el-GR" sz="3200" dirty="0" err="1" smtClean="0">
                <a:solidFill>
                  <a:srgbClr val="7030A0"/>
                </a:solidFill>
              </a:rPr>
              <a:t>Αγαθονήσι</a:t>
            </a:r>
            <a:r>
              <a:rPr lang="el-GR" sz="3200" dirty="0" smtClean="0">
                <a:solidFill>
                  <a:srgbClr val="7030A0"/>
                </a:solidFill>
              </a:rPr>
              <a:t/>
            </a:r>
            <a:br>
              <a:rPr lang="el-GR" sz="3200" dirty="0" smtClean="0">
                <a:solidFill>
                  <a:srgbClr val="7030A0"/>
                </a:solidFill>
              </a:rPr>
            </a:br>
            <a:endParaRPr lang="el-GR" sz="3200" dirty="0">
              <a:solidFill>
                <a:srgbClr val="7030A0"/>
              </a:solidFill>
            </a:endParaRPr>
          </a:p>
        </p:txBody>
      </p:sp>
      <p:pic>
        <p:nvPicPr>
          <p:cNvPr id="1026" name="Picture 2" descr="Αφίσα του 1940 απαντά στους τουρκικούς ισχυρισμούς για το Αγαθονήσι"/>
          <p:cNvPicPr>
            <a:picLocks noGrp="1" noChangeAspect="1" noChangeArrowheads="1"/>
          </p:cNvPicPr>
          <p:nvPr>
            <p:ph type="pic" idx="1"/>
          </p:nvPr>
        </p:nvPicPr>
        <p:blipFill>
          <a:blip r:embed="rId2"/>
          <a:srcRect l="10976" r="10976"/>
          <a:stretch>
            <a:fillRect/>
          </a:stretch>
        </p:blipFill>
        <p:spPr bwMode="auto">
          <a:xfrm>
            <a:off x="571472" y="357166"/>
            <a:ext cx="8215370" cy="4143404"/>
          </a:xfrm>
          <a:prstGeom prst="rect">
            <a:avLst/>
          </a:prstGeom>
          <a:noFill/>
          <a:ln w="9525">
            <a:noFill/>
            <a:miter lim="800000"/>
            <a:headEnd/>
            <a:tailEnd/>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796908"/>
          </a:xfrm>
        </p:spPr>
        <p:txBody>
          <a:bodyPr>
            <a:noAutofit/>
          </a:bodyPr>
          <a:lstStyle/>
          <a:p>
            <a:pPr algn="ctr"/>
            <a:r>
              <a:rPr lang="el-GR" sz="3200" b="1" dirty="0" smtClean="0">
                <a:solidFill>
                  <a:srgbClr val="7030A0"/>
                </a:solidFill>
              </a:rPr>
              <a:t>Ο εξευτελισμός των Ιταλών από μια χούφτα Ιταλών</a:t>
            </a:r>
            <a:endParaRPr lang="el-GR" sz="3200" b="1" dirty="0">
              <a:solidFill>
                <a:srgbClr val="7030A0"/>
              </a:solidFill>
            </a:endParaRPr>
          </a:p>
        </p:txBody>
      </p:sp>
      <p:sp>
        <p:nvSpPr>
          <p:cNvPr id="3" name="2 - Θέση περιεχομένου"/>
          <p:cNvSpPr>
            <a:spLocks noGrp="1"/>
          </p:cNvSpPr>
          <p:nvPr>
            <p:ph idx="1"/>
          </p:nvPr>
        </p:nvSpPr>
        <p:spPr>
          <a:xfrm>
            <a:off x="457200" y="1142984"/>
            <a:ext cx="8229600" cy="4983179"/>
          </a:xfrm>
        </p:spPr>
        <p:txBody>
          <a:bodyPr>
            <a:normAutofit fontScale="25000" lnSpcReduction="20000"/>
          </a:bodyPr>
          <a:lstStyle/>
          <a:p>
            <a:pPr lvl="0"/>
            <a:r>
              <a:rPr lang="el-GR" sz="9600" b="1" dirty="0" smtClean="0">
                <a:solidFill>
                  <a:srgbClr val="0070C0"/>
                </a:solidFill>
                <a:latin typeface="Arial" pitchFamily="34" charset="0"/>
                <a:cs typeface="Arial" pitchFamily="34" charset="0"/>
              </a:rPr>
              <a:t>Το κατόρθωμα του Βάσου </a:t>
            </a:r>
            <a:r>
              <a:rPr lang="el-GR" sz="9600" b="1" dirty="0" err="1" smtClean="0">
                <a:solidFill>
                  <a:srgbClr val="0070C0"/>
                </a:solidFill>
                <a:latin typeface="Arial" pitchFamily="34" charset="0"/>
                <a:cs typeface="Arial" pitchFamily="34" charset="0"/>
              </a:rPr>
              <a:t>Βεργή</a:t>
            </a:r>
            <a:r>
              <a:rPr lang="el-GR" sz="9600" b="1" dirty="0" smtClean="0">
                <a:solidFill>
                  <a:srgbClr val="0070C0"/>
                </a:solidFill>
                <a:latin typeface="Arial" pitchFamily="34" charset="0"/>
                <a:cs typeface="Arial" pitchFamily="34" charset="0"/>
              </a:rPr>
              <a:t> απεικονίζεται σε έργο που βρίσκεται στις συλλογές του Εθνικού Ιστορικού Μουσείου. </a:t>
            </a:r>
          </a:p>
          <a:p>
            <a:pPr lvl="0"/>
            <a:r>
              <a:rPr lang="el-GR" sz="9600" b="1" dirty="0" smtClean="0">
                <a:solidFill>
                  <a:srgbClr val="0070C0"/>
                </a:solidFill>
                <a:latin typeface="Arial" pitchFamily="34" charset="0"/>
                <a:cs typeface="Arial" pitchFamily="34" charset="0"/>
              </a:rPr>
              <a:t>Η αφίσα απεικονίζει την κατάληψη του </a:t>
            </a:r>
            <a:r>
              <a:rPr lang="el-GR" sz="9600" b="1" dirty="0" err="1" smtClean="0">
                <a:solidFill>
                  <a:srgbClr val="0070C0"/>
                </a:solidFill>
                <a:latin typeface="Arial" pitchFamily="34" charset="0"/>
                <a:cs typeface="Arial" pitchFamily="34" charset="0"/>
              </a:rPr>
              <a:t>Αγαθονησίου</a:t>
            </a:r>
            <a:r>
              <a:rPr lang="el-GR" sz="9600" b="1" dirty="0" smtClean="0">
                <a:solidFill>
                  <a:srgbClr val="0070C0"/>
                </a:solidFill>
                <a:latin typeface="Arial" pitchFamily="34" charset="0"/>
                <a:cs typeface="Arial" pitchFamily="34" charset="0"/>
              </a:rPr>
              <a:t> από τον Καρπάθιο Βάσο </a:t>
            </a:r>
            <a:r>
              <a:rPr lang="el-GR" sz="9600" b="1" dirty="0" err="1" smtClean="0">
                <a:solidFill>
                  <a:srgbClr val="0070C0"/>
                </a:solidFill>
                <a:latin typeface="Arial" pitchFamily="34" charset="0"/>
                <a:cs typeface="Arial" pitchFamily="34" charset="0"/>
              </a:rPr>
              <a:t>Βεργή</a:t>
            </a:r>
            <a:r>
              <a:rPr lang="el-GR" sz="9600" b="1" dirty="0" smtClean="0">
                <a:solidFill>
                  <a:srgbClr val="0070C0"/>
                </a:solidFill>
                <a:latin typeface="Arial" pitchFamily="34" charset="0"/>
                <a:cs typeface="Arial" pitchFamily="34" charset="0"/>
              </a:rPr>
              <a:t>, που κατατρόπωσε την Ιταλική Φρουρά του νησιού, μια και το νησί ήταν κατεχόμενο από τους Ιταλούς όπως όλα τα Δωδεκάνησα.</a:t>
            </a:r>
          </a:p>
          <a:p>
            <a:pPr lvl="0"/>
            <a:r>
              <a:rPr lang="el-GR" sz="9600" b="1" dirty="0" smtClean="0">
                <a:solidFill>
                  <a:srgbClr val="0070C0"/>
                </a:solidFill>
                <a:latin typeface="Arial" pitchFamily="34" charset="0"/>
                <a:cs typeface="Arial" pitchFamily="34" charset="0"/>
              </a:rPr>
              <a:t>Η ηρωική πράξη απασχόλησε τις εφημερίδες της εποχής, με χαρακτηριστικούς πρωτοσέλιδους τίτλους όπως «Ηρωική </a:t>
            </a:r>
            <a:r>
              <a:rPr lang="el-GR" sz="9600" b="1" dirty="0" err="1" smtClean="0">
                <a:solidFill>
                  <a:srgbClr val="0070C0"/>
                </a:solidFill>
                <a:latin typeface="Arial" pitchFamily="34" charset="0"/>
                <a:cs typeface="Arial" pitchFamily="34" charset="0"/>
              </a:rPr>
              <a:t>πράξις</a:t>
            </a:r>
            <a:r>
              <a:rPr lang="el-GR" sz="9600" b="1" dirty="0" smtClean="0">
                <a:solidFill>
                  <a:srgbClr val="0070C0"/>
                </a:solidFill>
                <a:latin typeface="Arial" pitchFamily="34" charset="0"/>
                <a:cs typeface="Arial" pitchFamily="34" charset="0"/>
              </a:rPr>
              <a:t> Δωδεκανησίων» (Καθημερινή) και «Οι Δωδεκανήσιοι θαλασσόλυκοι» (Ασύρματος). </a:t>
            </a:r>
          </a:p>
          <a:p>
            <a:pPr lvl="0"/>
            <a:r>
              <a:rPr lang="el-GR" sz="9600" b="1" dirty="0" smtClean="0">
                <a:solidFill>
                  <a:srgbClr val="0070C0"/>
                </a:solidFill>
                <a:latin typeface="Arial" pitchFamily="34" charset="0"/>
                <a:cs typeface="Arial" pitchFamily="34" charset="0"/>
              </a:rPr>
              <a:t>Η αφίσα περιέχεται στο λεύκωμα της Ιστορικής και Εθνολογικής Εταιρείας της Ελλάδος με τίτλο: Το έπος του ’40, λαϊκή εικονογραφία.</a:t>
            </a:r>
          </a:p>
          <a:p>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00034" y="0"/>
            <a:ext cx="8258204" cy="785794"/>
          </a:xfrm>
        </p:spPr>
        <p:txBody>
          <a:bodyPr>
            <a:normAutofit fontScale="90000"/>
          </a:bodyPr>
          <a:lstStyle/>
          <a:p>
            <a:pPr algn="ctr"/>
            <a:r>
              <a:rPr lang="el-GR" b="1" dirty="0" smtClean="0">
                <a:solidFill>
                  <a:srgbClr val="7030A0"/>
                </a:solidFill>
              </a:rPr>
              <a:t/>
            </a:r>
            <a:br>
              <a:rPr lang="el-GR" b="1" dirty="0" smtClean="0">
                <a:solidFill>
                  <a:srgbClr val="7030A0"/>
                </a:solidFill>
              </a:rPr>
            </a:br>
            <a:r>
              <a:rPr lang="el-GR" b="1" dirty="0" smtClean="0">
                <a:solidFill>
                  <a:srgbClr val="7030A0"/>
                </a:solidFill>
              </a:rPr>
              <a:t/>
            </a:r>
            <a:br>
              <a:rPr lang="el-GR" b="1" dirty="0" smtClean="0">
                <a:solidFill>
                  <a:srgbClr val="7030A0"/>
                </a:solidFill>
              </a:rPr>
            </a:br>
            <a:r>
              <a:rPr lang="el-GR" b="1" dirty="0" smtClean="0">
                <a:solidFill>
                  <a:srgbClr val="7030A0"/>
                </a:solidFill>
              </a:rPr>
              <a:t/>
            </a:r>
            <a:br>
              <a:rPr lang="el-GR" b="1" dirty="0" smtClean="0">
                <a:solidFill>
                  <a:srgbClr val="7030A0"/>
                </a:solidFill>
              </a:rPr>
            </a:br>
            <a:r>
              <a:rPr lang="el-GR" b="1" dirty="0" smtClean="0">
                <a:solidFill>
                  <a:srgbClr val="7030A0"/>
                </a:solidFill>
              </a:rPr>
              <a:t/>
            </a:r>
            <a:br>
              <a:rPr lang="el-GR" b="1" dirty="0" smtClean="0">
                <a:solidFill>
                  <a:srgbClr val="7030A0"/>
                </a:solidFill>
              </a:rPr>
            </a:br>
            <a:r>
              <a:rPr lang="el-GR" b="1" dirty="0" smtClean="0">
                <a:solidFill>
                  <a:srgbClr val="7030A0"/>
                </a:solidFill>
              </a:rPr>
              <a:t/>
            </a:r>
            <a:br>
              <a:rPr lang="el-GR" b="1" dirty="0" smtClean="0">
                <a:solidFill>
                  <a:srgbClr val="7030A0"/>
                </a:solidFill>
              </a:rPr>
            </a:br>
            <a:r>
              <a:rPr lang="el-GR" b="1" dirty="0" smtClean="0">
                <a:solidFill>
                  <a:srgbClr val="7030A0"/>
                </a:solidFill>
              </a:rPr>
              <a:t> Οι κάτοικοι</a:t>
            </a:r>
            <a:endParaRPr lang="el-GR" dirty="0">
              <a:solidFill>
                <a:srgbClr val="7030A0"/>
              </a:solidFill>
            </a:endParaRPr>
          </a:p>
        </p:txBody>
      </p:sp>
      <p:sp>
        <p:nvSpPr>
          <p:cNvPr id="3" name="2 - Θέση περιεχομένου"/>
          <p:cNvSpPr>
            <a:spLocks noGrp="1"/>
          </p:cNvSpPr>
          <p:nvPr>
            <p:ph idx="1"/>
          </p:nvPr>
        </p:nvSpPr>
        <p:spPr>
          <a:xfrm>
            <a:off x="457200" y="1000108"/>
            <a:ext cx="8329642" cy="4929222"/>
          </a:xfrm>
        </p:spPr>
        <p:txBody>
          <a:bodyPr>
            <a:normAutofit fontScale="85000" lnSpcReduction="20000"/>
          </a:bodyPr>
          <a:lstStyle/>
          <a:p>
            <a:pPr lvl="0"/>
            <a:r>
              <a:rPr lang="el-GR" b="1" dirty="0" smtClean="0">
                <a:solidFill>
                  <a:srgbClr val="0070C0"/>
                </a:solidFill>
                <a:latin typeface="Arial" pitchFamily="34" charset="0"/>
                <a:cs typeface="Arial" pitchFamily="34" charset="0"/>
              </a:rPr>
              <a:t>Οι κάτοικοι του </a:t>
            </a:r>
            <a:r>
              <a:rPr lang="el-GR" b="1" dirty="0" err="1" smtClean="0">
                <a:solidFill>
                  <a:srgbClr val="0070C0"/>
                </a:solidFill>
                <a:latin typeface="Arial" pitchFamily="34" charset="0"/>
                <a:cs typeface="Arial" pitchFamily="34" charset="0"/>
              </a:rPr>
              <a:t>Αγαθονησίου</a:t>
            </a:r>
            <a:r>
              <a:rPr lang="el-GR" b="1" dirty="0" smtClean="0">
                <a:solidFill>
                  <a:srgbClr val="0070C0"/>
                </a:solidFill>
                <a:latin typeface="Arial" pitchFamily="34" charset="0"/>
                <a:cs typeface="Arial" pitchFamily="34" charset="0"/>
              </a:rPr>
              <a:t> ασχολούνται με την γεωργία, την αλιεία,  την κτηνοτροφία,  ως αλιεργάτες στις μονάδες ιχθυοκαλλιέργειας, που λειτουργεί στο νησί και κάποιοι ως υπάλληλοι στις υπηρεσίες του νησιού.</a:t>
            </a:r>
          </a:p>
          <a:p>
            <a:pPr lvl="0"/>
            <a:r>
              <a:rPr lang="el-GR" b="1" dirty="0" smtClean="0">
                <a:solidFill>
                  <a:srgbClr val="0070C0"/>
                </a:solidFill>
                <a:latin typeface="Arial" pitchFamily="34" charset="0"/>
                <a:cs typeface="Arial" pitchFamily="34" charset="0"/>
              </a:rPr>
              <a:t>Εκτρέφονται περίπου 2800 αιγοπρόβατα και παράγονται εξαιρετικά κτηνοτροφικά και γαλακτοκομικά προϊόντα, που εκτός από τις τοπικές ανάγκες κατανάλωσης εξάγονται και στα γύρω νησιά.</a:t>
            </a:r>
          </a:p>
          <a:p>
            <a:pPr lvl="0"/>
            <a:r>
              <a:rPr lang="el-GR" b="1" dirty="0" smtClean="0">
                <a:solidFill>
                  <a:srgbClr val="0070C0"/>
                </a:solidFill>
                <a:latin typeface="Arial" pitchFamily="34" charset="0"/>
                <a:cs typeface="Arial" pitchFamily="34" charset="0"/>
              </a:rPr>
              <a:t>Τα τελευταία χρόνια με την ανάπτυξη του τουρισμού, έχει δημιουργηθεί μικρή τουριστική υποδομή και έχουν ανεγερθεί μικρές μονάδες ενοικιαζομένων δωματίων με 120 κλίνες περίπου.</a:t>
            </a:r>
          </a:p>
          <a:p>
            <a:pPr lvl="0"/>
            <a:r>
              <a:rPr lang="el-GR" b="1" dirty="0" smtClean="0">
                <a:solidFill>
                  <a:srgbClr val="0070C0"/>
                </a:solidFill>
                <a:latin typeface="Arial" pitchFamily="34" charset="0"/>
                <a:cs typeface="Arial" pitchFamily="34" charset="0"/>
              </a:rPr>
              <a:t>Στις απογραφές των τελευταίων δεκαετιών παρατηρείται μείωση του πληθυσμού με εξαίρεση την τελευταία, όπου επέρχεται μια μικρή αύξηση σε σχέση με τις προηγούμενες.</a:t>
            </a:r>
          </a:p>
          <a:p>
            <a:pPr>
              <a:buNone/>
            </a:pPr>
            <a:r>
              <a:rPr lang="en-US" b="1" dirty="0" smtClean="0">
                <a:solidFill>
                  <a:srgbClr val="0070C0"/>
                </a:solidFill>
                <a:latin typeface="Arial" pitchFamily="34" charset="0"/>
                <a:cs typeface="Arial" pitchFamily="34" charset="0"/>
              </a:rPr>
              <a:t> </a:t>
            </a:r>
            <a:endParaRPr lang="el-GR" b="1" dirty="0" smtClean="0">
              <a:solidFill>
                <a:srgbClr val="0070C0"/>
              </a:solidFill>
              <a:latin typeface="Arial" pitchFamily="34" charset="0"/>
              <a:cs typeface="Arial" pitchFamily="34" charset="0"/>
            </a:endParaRPr>
          </a:p>
          <a:p>
            <a:endParaRPr lang="el-G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Θέση κειμένου"/>
          <p:cNvSpPr>
            <a:spLocks noGrp="1"/>
          </p:cNvSpPr>
          <p:nvPr>
            <p:ph type="body" sz="half" idx="2"/>
          </p:nvPr>
        </p:nvSpPr>
        <p:spPr>
          <a:xfrm>
            <a:off x="857224" y="4929198"/>
            <a:ext cx="7858180" cy="1500198"/>
          </a:xfrm>
        </p:spPr>
        <p:txBody>
          <a:bodyPr/>
          <a:lstStyle/>
          <a:p>
            <a:endParaRPr lang="el-GR" dirty="0" smtClean="0"/>
          </a:p>
          <a:p>
            <a:pPr algn="ctr"/>
            <a:r>
              <a:rPr lang="el-GR" sz="2400" b="1" dirty="0" smtClean="0">
                <a:solidFill>
                  <a:srgbClr val="7030A0"/>
                </a:solidFill>
                <a:latin typeface="Arial" pitchFamily="34" charset="0"/>
                <a:cs typeface="Arial" pitchFamily="34" charset="0"/>
              </a:rPr>
              <a:t>Ο Βάσος </a:t>
            </a:r>
            <a:r>
              <a:rPr lang="el-GR" sz="2400" b="1" dirty="0" err="1" smtClean="0">
                <a:solidFill>
                  <a:srgbClr val="7030A0"/>
                </a:solidFill>
                <a:latin typeface="Arial" pitchFamily="34" charset="0"/>
                <a:cs typeface="Arial" pitchFamily="34" charset="0"/>
              </a:rPr>
              <a:t>Βεργής</a:t>
            </a:r>
            <a:r>
              <a:rPr lang="el-GR" sz="2400" b="1" dirty="0" smtClean="0">
                <a:solidFill>
                  <a:srgbClr val="7030A0"/>
                </a:solidFill>
                <a:latin typeface="Arial" pitchFamily="34" charset="0"/>
                <a:cs typeface="Arial" pitchFamily="34" charset="0"/>
              </a:rPr>
              <a:t> προσεύχεται προ της επιδρομής του στην Παναγιά, εκκλησία στο Μεγάλο Χωριό</a:t>
            </a:r>
            <a:endParaRPr lang="el-GR" sz="2000" b="1" dirty="0">
              <a:solidFill>
                <a:srgbClr val="7030A0"/>
              </a:solidFill>
              <a:latin typeface="Arial" pitchFamily="34" charset="0"/>
              <a:cs typeface="Arial" pitchFamily="34" charset="0"/>
            </a:endParaRPr>
          </a:p>
        </p:txBody>
      </p:sp>
      <p:pic>
        <p:nvPicPr>
          <p:cNvPr id="2050" name="Picture 2" descr="poster_up"/>
          <p:cNvPicPr>
            <a:picLocks noGrp="1" noChangeAspect="1" noChangeArrowheads="1"/>
          </p:cNvPicPr>
          <p:nvPr>
            <p:ph type="pic" idx="1"/>
          </p:nvPr>
        </p:nvPicPr>
        <p:blipFill>
          <a:blip r:embed="rId2"/>
          <a:srcRect l="28970" r="28970"/>
          <a:stretch>
            <a:fillRect/>
          </a:stretch>
        </p:blipFill>
        <p:spPr bwMode="auto">
          <a:xfrm>
            <a:off x="1212632" y="646926"/>
            <a:ext cx="7645551" cy="4390017"/>
          </a:xfrm>
          <a:prstGeom prst="rect">
            <a:avLst/>
          </a:prstGeom>
          <a:noFill/>
          <a:ln w="9525">
            <a:noFill/>
            <a:miter lim="800000"/>
            <a:headEnd/>
            <a:tailEnd/>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704088"/>
            <a:ext cx="8229600" cy="724648"/>
          </a:xfrm>
        </p:spPr>
        <p:txBody>
          <a:bodyPr>
            <a:normAutofit fontScale="90000"/>
          </a:bodyPr>
          <a:lstStyle/>
          <a:p>
            <a:r>
              <a:rPr lang="el-GR" b="1" dirty="0" smtClean="0">
                <a:solidFill>
                  <a:srgbClr val="7030A0"/>
                </a:solidFill>
              </a:rPr>
              <a:t>Η κατάληψη του </a:t>
            </a:r>
            <a:r>
              <a:rPr lang="el-GR" b="1" dirty="0" err="1" smtClean="0">
                <a:solidFill>
                  <a:srgbClr val="7030A0"/>
                </a:solidFill>
              </a:rPr>
              <a:t>Αγαθονησίου</a:t>
            </a:r>
            <a:r>
              <a:rPr lang="el-GR" b="1" dirty="0" smtClean="0"/>
              <a:t/>
            </a:r>
            <a:br>
              <a:rPr lang="el-GR" b="1" dirty="0" smtClean="0"/>
            </a:br>
            <a:endParaRPr lang="el-GR" dirty="0"/>
          </a:p>
        </p:txBody>
      </p:sp>
      <p:sp>
        <p:nvSpPr>
          <p:cNvPr id="3" name="2 - Θέση περιεχομένου"/>
          <p:cNvSpPr>
            <a:spLocks noGrp="1"/>
          </p:cNvSpPr>
          <p:nvPr>
            <p:ph idx="1"/>
          </p:nvPr>
        </p:nvSpPr>
        <p:spPr>
          <a:xfrm>
            <a:off x="457200" y="1000108"/>
            <a:ext cx="8229600" cy="5126055"/>
          </a:xfrm>
        </p:spPr>
        <p:txBody>
          <a:bodyPr>
            <a:normAutofit fontScale="85000" lnSpcReduction="20000"/>
          </a:bodyPr>
          <a:lstStyle/>
          <a:p>
            <a:pPr lvl="0"/>
            <a:r>
              <a:rPr lang="el-GR" b="1" dirty="0" smtClean="0">
                <a:solidFill>
                  <a:srgbClr val="0070C0"/>
                </a:solidFill>
                <a:latin typeface="Arial" pitchFamily="34" charset="0"/>
                <a:cs typeface="Arial" pitchFamily="34" charset="0"/>
              </a:rPr>
              <a:t>Τη νύχτα της 17ης προς 18η Νοεμβρίου 1940, ο Δωδεκανήσιος γιατρός Βάσος </a:t>
            </a:r>
            <a:r>
              <a:rPr lang="el-GR" b="1" dirty="0" err="1" smtClean="0">
                <a:solidFill>
                  <a:srgbClr val="0070C0"/>
                </a:solidFill>
                <a:latin typeface="Arial" pitchFamily="34" charset="0"/>
                <a:cs typeface="Arial" pitchFamily="34" charset="0"/>
              </a:rPr>
              <a:t>Βεργής</a:t>
            </a:r>
            <a:r>
              <a:rPr lang="el-GR" b="1" dirty="0" smtClean="0">
                <a:solidFill>
                  <a:srgbClr val="0070C0"/>
                </a:solidFill>
                <a:latin typeface="Arial" pitchFamily="34" charset="0"/>
                <a:cs typeface="Arial" pitchFamily="34" charset="0"/>
              </a:rPr>
              <a:t> μαζί με 14 φίλους του συμπολίτες ξεκίνησαν από τη Σάμο με ένα </a:t>
            </a:r>
            <a:r>
              <a:rPr lang="el-GR" b="1" dirty="0" err="1" smtClean="0">
                <a:solidFill>
                  <a:srgbClr val="0070C0"/>
                </a:solidFill>
                <a:latin typeface="Arial" pitchFamily="34" charset="0"/>
                <a:cs typeface="Arial" pitchFamily="34" charset="0"/>
              </a:rPr>
              <a:t>βενζινοκάικο</a:t>
            </a:r>
            <a:r>
              <a:rPr lang="el-GR" b="1" dirty="0" smtClean="0">
                <a:solidFill>
                  <a:srgbClr val="0070C0"/>
                </a:solidFill>
                <a:latin typeface="Arial" pitchFamily="34" charset="0"/>
                <a:cs typeface="Arial" pitchFamily="34" charset="0"/>
              </a:rPr>
              <a:t> και αποβιβάστηκαν στο </a:t>
            </a:r>
            <a:r>
              <a:rPr lang="el-GR" b="1" dirty="0" err="1" smtClean="0">
                <a:solidFill>
                  <a:srgbClr val="0070C0"/>
                </a:solidFill>
                <a:latin typeface="Arial" pitchFamily="34" charset="0"/>
                <a:cs typeface="Arial" pitchFamily="34" charset="0"/>
              </a:rPr>
              <a:t>Αγαθονήσι</a:t>
            </a:r>
            <a:r>
              <a:rPr lang="el-GR" b="1" dirty="0" smtClean="0">
                <a:solidFill>
                  <a:srgbClr val="0070C0"/>
                </a:solidFill>
                <a:latin typeface="Arial" pitchFamily="34" charset="0"/>
                <a:cs typeface="Arial" pitchFamily="34" charset="0"/>
              </a:rPr>
              <a:t> (ή Αρχάγγελο), ένα νησάκι με ελάχιστους κατοίκους και μικρή ιταλική φρουρά, περίπου ένα μίλι από τη Λέρο. Εκεί, σύμφωνα με το σκοπό της αποστολής τους, επιτέθηκαν κατά της ιταλικής φρουράς του νησιού, σκότωσαν δύο ή τρεις Ιταλούς ναύτες και απήγαγαν τέσσερις καραμπινιέρους. Το πρωί της επόμενης μέρας, την 18η Νοεμβρίου, επέστρεψαν στη Σάμο.</a:t>
            </a:r>
          </a:p>
          <a:p>
            <a:pPr lvl="0"/>
            <a:r>
              <a:rPr lang="el-GR" b="1" dirty="0" smtClean="0">
                <a:solidFill>
                  <a:srgbClr val="0070C0"/>
                </a:solidFill>
                <a:latin typeface="Arial" pitchFamily="34" charset="0"/>
                <a:cs typeface="Arial" pitchFamily="34" charset="0"/>
              </a:rPr>
              <a:t>Γράφει η εφημερίδα «Ροδιακή» σε αφιέρωμα με τίτλο «148 Ρόδιοι εθελοντές, κατετάγησαν στο Σύνταγμα Δωδεκανησίων, το 1940»:Αυτό, όμως, που συγκλόνισε την Ελλάδα ήταν το εγχείρημα του Καρπάθιου ιατρού Βάσου </a:t>
            </a:r>
            <a:r>
              <a:rPr lang="el-GR" b="1" dirty="0" err="1" smtClean="0">
                <a:solidFill>
                  <a:srgbClr val="0070C0"/>
                </a:solidFill>
                <a:latin typeface="Arial" pitchFamily="34" charset="0"/>
                <a:cs typeface="Arial" pitchFamily="34" charset="0"/>
              </a:rPr>
              <a:t>Βεργή</a:t>
            </a:r>
            <a:r>
              <a:rPr lang="el-GR" b="1" dirty="0" smtClean="0">
                <a:solidFill>
                  <a:srgbClr val="0070C0"/>
                </a:solidFill>
                <a:latin typeface="Arial" pitchFamily="34" charset="0"/>
                <a:cs typeface="Arial" pitchFamily="34" charset="0"/>
              </a:rPr>
              <a:t> [...] στο νησάκι </a:t>
            </a:r>
            <a:r>
              <a:rPr lang="el-GR" b="1" dirty="0" err="1" smtClean="0">
                <a:solidFill>
                  <a:srgbClr val="0070C0"/>
                </a:solidFill>
                <a:latin typeface="Arial" pitchFamily="34" charset="0"/>
                <a:cs typeface="Arial" pitchFamily="34" charset="0"/>
              </a:rPr>
              <a:t>Γαΐδαρος</a:t>
            </a:r>
            <a:r>
              <a:rPr lang="el-GR" b="1" dirty="0" smtClean="0">
                <a:solidFill>
                  <a:srgbClr val="0070C0"/>
                </a:solidFill>
                <a:latin typeface="Arial" pitchFamily="34" charset="0"/>
                <a:cs typeface="Arial" pitchFamily="34" charset="0"/>
              </a:rPr>
              <a:t> των Δωδεκανήσων.</a:t>
            </a:r>
          </a:p>
          <a:p>
            <a:pPr>
              <a:buNone/>
            </a:pPr>
            <a:endParaRPr lang="el-G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Θέση κειμένου"/>
          <p:cNvSpPr>
            <a:spLocks noGrp="1"/>
          </p:cNvSpPr>
          <p:nvPr>
            <p:ph type="body" sz="half" idx="2"/>
          </p:nvPr>
        </p:nvSpPr>
        <p:spPr>
          <a:xfrm>
            <a:off x="1214414" y="5357826"/>
            <a:ext cx="7286676" cy="814374"/>
          </a:xfrm>
        </p:spPr>
        <p:txBody>
          <a:bodyPr>
            <a:normAutofit fontScale="77500" lnSpcReduction="20000"/>
          </a:bodyPr>
          <a:lstStyle/>
          <a:p>
            <a:endParaRPr lang="el-GR" dirty="0" smtClean="0"/>
          </a:p>
          <a:p>
            <a:pPr algn="ctr"/>
            <a:r>
              <a:rPr lang="el-GR" sz="5400" b="1" dirty="0" smtClean="0">
                <a:solidFill>
                  <a:srgbClr val="7030A0"/>
                </a:solidFill>
                <a:latin typeface="Arial" pitchFamily="34" charset="0"/>
                <a:cs typeface="Arial" pitchFamily="34" charset="0"/>
              </a:rPr>
              <a:t>Ο Βάσος  </a:t>
            </a:r>
            <a:r>
              <a:rPr lang="el-GR" sz="5400" b="1" dirty="0" err="1" smtClean="0">
                <a:solidFill>
                  <a:srgbClr val="7030A0"/>
                </a:solidFill>
                <a:latin typeface="Arial" pitchFamily="34" charset="0"/>
                <a:cs typeface="Arial" pitchFamily="34" charset="0"/>
              </a:rPr>
              <a:t>Βεργής</a:t>
            </a:r>
            <a:endParaRPr lang="el-GR" sz="5400" b="1" dirty="0">
              <a:solidFill>
                <a:srgbClr val="7030A0"/>
              </a:solidFill>
              <a:latin typeface="Arial" pitchFamily="34" charset="0"/>
              <a:cs typeface="Arial" pitchFamily="34" charset="0"/>
            </a:endParaRPr>
          </a:p>
        </p:txBody>
      </p:sp>
      <p:pic>
        <p:nvPicPr>
          <p:cNvPr id="3074" name="Picture 2" descr="vasos_vergis_portrait"/>
          <p:cNvPicPr>
            <a:picLocks noGrp="1" noChangeAspect="1" noChangeArrowheads="1"/>
          </p:cNvPicPr>
          <p:nvPr>
            <p:ph type="pic" idx="1"/>
          </p:nvPr>
        </p:nvPicPr>
        <p:blipFill>
          <a:blip r:embed="rId2"/>
          <a:srcRect t="15387" b="15387"/>
          <a:stretch>
            <a:fillRect/>
          </a:stretch>
        </p:blipFill>
        <p:spPr bwMode="auto">
          <a:xfrm>
            <a:off x="1000100" y="500042"/>
            <a:ext cx="7727323" cy="5000660"/>
          </a:xfrm>
          <a:prstGeom prst="rect">
            <a:avLst/>
          </a:prstGeom>
          <a:noFill/>
          <a:ln w="9525">
            <a:noFill/>
            <a:miter lim="800000"/>
            <a:headEnd/>
            <a:tailEnd/>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85728"/>
            <a:ext cx="8229600" cy="928694"/>
          </a:xfrm>
        </p:spPr>
        <p:txBody>
          <a:bodyPr>
            <a:noAutofit/>
          </a:bodyPr>
          <a:lstStyle/>
          <a:p>
            <a:pPr algn="ctr"/>
            <a:r>
              <a:rPr lang="el-GR" sz="3600" b="1" dirty="0" smtClean="0">
                <a:solidFill>
                  <a:srgbClr val="7030A0"/>
                </a:solidFill>
                <a:latin typeface="Arial" pitchFamily="34" charset="0"/>
                <a:cs typeface="Arial" pitchFamily="34" charset="0"/>
              </a:rPr>
              <a:t>Η προαγωγή του Βάσου </a:t>
            </a:r>
            <a:r>
              <a:rPr lang="el-GR" sz="3600" b="1" dirty="0" err="1" smtClean="0">
                <a:solidFill>
                  <a:srgbClr val="7030A0"/>
                </a:solidFill>
                <a:latin typeface="Arial" pitchFamily="34" charset="0"/>
                <a:cs typeface="Arial" pitchFamily="34" charset="0"/>
              </a:rPr>
              <a:t>Βεργή</a:t>
            </a:r>
            <a:endParaRPr lang="el-GR" sz="3600" b="1" dirty="0">
              <a:solidFill>
                <a:srgbClr val="7030A0"/>
              </a:solidFill>
              <a:latin typeface="Arial" pitchFamily="34" charset="0"/>
              <a:cs typeface="Arial" pitchFamily="34" charset="0"/>
            </a:endParaRPr>
          </a:p>
        </p:txBody>
      </p:sp>
      <p:sp>
        <p:nvSpPr>
          <p:cNvPr id="3" name="2 - Θέση περιεχομένου"/>
          <p:cNvSpPr>
            <a:spLocks noGrp="1"/>
          </p:cNvSpPr>
          <p:nvPr>
            <p:ph idx="1"/>
          </p:nvPr>
        </p:nvSpPr>
        <p:spPr>
          <a:xfrm>
            <a:off x="357158" y="1285860"/>
            <a:ext cx="8329642" cy="5143536"/>
          </a:xfrm>
        </p:spPr>
        <p:txBody>
          <a:bodyPr>
            <a:noAutofit/>
          </a:bodyPr>
          <a:lstStyle/>
          <a:p>
            <a:pPr lvl="0"/>
            <a:r>
              <a:rPr lang="el-GR" sz="1800" b="1" dirty="0" smtClean="0">
                <a:solidFill>
                  <a:srgbClr val="0070C0"/>
                </a:solidFill>
                <a:latin typeface="Arial" pitchFamily="34" charset="0"/>
                <a:cs typeface="Arial" pitchFamily="34" charset="0"/>
              </a:rPr>
              <a:t>Το υφυπουργείο Δημοσίας Ασφαλείας, με ανακοινωθέν, το αναφέρει στις 18 Δεκεμβρίου: «Κατά την </a:t>
            </a:r>
            <a:r>
              <a:rPr lang="el-GR" sz="1800" b="1" dirty="0" err="1" smtClean="0">
                <a:solidFill>
                  <a:srgbClr val="0070C0"/>
                </a:solidFill>
                <a:latin typeface="Arial" pitchFamily="34" charset="0"/>
                <a:cs typeface="Arial" pitchFamily="34" charset="0"/>
              </a:rPr>
              <a:t>χθεσινήν</a:t>
            </a:r>
            <a:r>
              <a:rPr lang="el-GR" sz="1800" b="1" dirty="0" smtClean="0">
                <a:solidFill>
                  <a:srgbClr val="0070C0"/>
                </a:solidFill>
                <a:latin typeface="Arial" pitchFamily="34" charset="0"/>
                <a:cs typeface="Arial" pitchFamily="34" charset="0"/>
              </a:rPr>
              <a:t> </a:t>
            </a:r>
            <a:r>
              <a:rPr lang="el-GR" sz="1800" b="1" dirty="0" err="1" smtClean="0">
                <a:solidFill>
                  <a:srgbClr val="0070C0"/>
                </a:solidFill>
                <a:latin typeface="Arial" pitchFamily="34" charset="0"/>
                <a:cs typeface="Arial" pitchFamily="34" charset="0"/>
              </a:rPr>
              <a:t>ημέραν</a:t>
            </a:r>
            <a:r>
              <a:rPr lang="el-GR" sz="1800" b="1" dirty="0" smtClean="0">
                <a:solidFill>
                  <a:srgbClr val="0070C0"/>
                </a:solidFill>
                <a:latin typeface="Arial" pitchFamily="34" charset="0"/>
                <a:cs typeface="Arial" pitchFamily="34" charset="0"/>
              </a:rPr>
              <a:t> εχθρικά αεροπλάνα, έρριψαν βόμβας </a:t>
            </a:r>
            <a:r>
              <a:rPr lang="el-GR" sz="1800" b="1" dirty="0" err="1" smtClean="0">
                <a:solidFill>
                  <a:srgbClr val="0070C0"/>
                </a:solidFill>
                <a:latin typeface="Arial" pitchFamily="34" charset="0"/>
                <a:cs typeface="Arial" pitchFamily="34" charset="0"/>
              </a:rPr>
              <a:t>τινάς</a:t>
            </a:r>
            <a:r>
              <a:rPr lang="el-GR" sz="1800" b="1" dirty="0" smtClean="0">
                <a:solidFill>
                  <a:srgbClr val="0070C0"/>
                </a:solidFill>
                <a:latin typeface="Arial" pitchFamily="34" charset="0"/>
                <a:cs typeface="Arial" pitchFamily="34" charset="0"/>
              </a:rPr>
              <a:t> εις </a:t>
            </a:r>
            <a:r>
              <a:rPr lang="el-GR" sz="1800" b="1" dirty="0" err="1" smtClean="0">
                <a:solidFill>
                  <a:srgbClr val="0070C0"/>
                </a:solidFill>
                <a:latin typeface="Arial" pitchFamily="34" charset="0"/>
                <a:cs typeface="Arial" pitchFamily="34" charset="0"/>
              </a:rPr>
              <a:t>κωμόπολιν</a:t>
            </a:r>
            <a:r>
              <a:rPr lang="el-GR" sz="1800" b="1" dirty="0" smtClean="0">
                <a:solidFill>
                  <a:srgbClr val="0070C0"/>
                </a:solidFill>
                <a:latin typeface="Arial" pitchFamily="34" charset="0"/>
                <a:cs typeface="Arial" pitchFamily="34" charset="0"/>
              </a:rPr>
              <a:t> εν </a:t>
            </a:r>
            <a:r>
              <a:rPr lang="el-GR" sz="1800" b="1" dirty="0" err="1" smtClean="0">
                <a:solidFill>
                  <a:srgbClr val="0070C0"/>
                </a:solidFill>
                <a:latin typeface="Arial" pitchFamily="34" charset="0"/>
                <a:cs typeface="Arial" pitchFamily="34" charset="0"/>
              </a:rPr>
              <a:t>Ηπείρω</a:t>
            </a:r>
            <a:r>
              <a:rPr lang="el-GR" sz="1800" b="1" dirty="0" smtClean="0">
                <a:solidFill>
                  <a:srgbClr val="0070C0"/>
                </a:solidFill>
                <a:latin typeface="Arial" pitchFamily="34" charset="0"/>
                <a:cs typeface="Arial" pitchFamily="34" charset="0"/>
              </a:rPr>
              <a:t>, άνευ θυμάτων ή ζημιών. Έλλην, Δωδεκανήσιος, διαμένων και εργαζόμενος εις </a:t>
            </a:r>
            <a:r>
              <a:rPr lang="el-GR" sz="1800" b="1" dirty="0" err="1" smtClean="0">
                <a:solidFill>
                  <a:srgbClr val="0070C0"/>
                </a:solidFill>
                <a:latin typeface="Arial" pitchFamily="34" charset="0"/>
                <a:cs typeface="Arial" pitchFamily="34" charset="0"/>
              </a:rPr>
              <a:t>ελευθέραν</a:t>
            </a:r>
            <a:r>
              <a:rPr lang="el-GR" sz="1800" b="1" dirty="0" smtClean="0">
                <a:solidFill>
                  <a:srgbClr val="0070C0"/>
                </a:solidFill>
                <a:latin typeface="Arial" pitchFamily="34" charset="0"/>
                <a:cs typeface="Arial" pitchFamily="34" charset="0"/>
              </a:rPr>
              <a:t> Ελλάδα, την νύκτα της 17ης προς την 18ην Νοεμβρίου, επικεφαλής συμπατριωτών του και άλλων, απέπλευσαν εκ </a:t>
            </a:r>
            <a:r>
              <a:rPr lang="el-GR" sz="1800" b="1" dirty="0" err="1" smtClean="0">
                <a:solidFill>
                  <a:srgbClr val="0070C0"/>
                </a:solidFill>
                <a:latin typeface="Arial" pitchFamily="34" charset="0"/>
                <a:cs typeface="Arial" pitchFamily="34" charset="0"/>
              </a:rPr>
              <a:t>τινος</a:t>
            </a:r>
            <a:r>
              <a:rPr lang="el-GR" sz="1800" b="1" dirty="0" smtClean="0">
                <a:solidFill>
                  <a:srgbClr val="0070C0"/>
                </a:solidFill>
                <a:latin typeface="Arial" pitchFamily="34" charset="0"/>
                <a:cs typeface="Arial" pitchFamily="34" charset="0"/>
              </a:rPr>
              <a:t> ελληνικού όρμου διά </a:t>
            </a:r>
            <a:r>
              <a:rPr lang="el-GR" sz="1800" b="1" dirty="0" err="1" smtClean="0">
                <a:solidFill>
                  <a:srgbClr val="0070C0"/>
                </a:solidFill>
                <a:latin typeface="Arial" pitchFamily="34" charset="0"/>
                <a:cs typeface="Arial" pitchFamily="34" charset="0"/>
              </a:rPr>
              <a:t>βενζινοπλοίου</a:t>
            </a:r>
            <a:r>
              <a:rPr lang="el-GR" sz="1800" b="1" dirty="0" smtClean="0">
                <a:solidFill>
                  <a:srgbClr val="0070C0"/>
                </a:solidFill>
                <a:latin typeface="Arial" pitchFamily="34" charset="0"/>
                <a:cs typeface="Arial" pitchFamily="34" charset="0"/>
              </a:rPr>
              <a:t> και </a:t>
            </a:r>
            <a:r>
              <a:rPr lang="el-GR" sz="1800" b="1" dirty="0" err="1" smtClean="0">
                <a:solidFill>
                  <a:srgbClr val="0070C0"/>
                </a:solidFill>
                <a:latin typeface="Arial" pitchFamily="34" charset="0"/>
                <a:cs typeface="Arial" pitchFamily="34" charset="0"/>
              </a:rPr>
              <a:t>απεβιβάσθησαν</a:t>
            </a:r>
            <a:r>
              <a:rPr lang="el-GR" sz="1800" b="1" dirty="0" smtClean="0">
                <a:solidFill>
                  <a:srgbClr val="0070C0"/>
                </a:solidFill>
                <a:latin typeface="Arial" pitchFamily="34" charset="0"/>
                <a:cs typeface="Arial" pitchFamily="34" charset="0"/>
              </a:rPr>
              <a:t> εις νησίδα τινά της </a:t>
            </a:r>
            <a:r>
              <a:rPr lang="el-GR" sz="1800" b="1" dirty="0" err="1" smtClean="0">
                <a:solidFill>
                  <a:srgbClr val="0070C0"/>
                </a:solidFill>
                <a:latin typeface="Arial" pitchFamily="34" charset="0"/>
                <a:cs typeface="Arial" pitchFamily="34" charset="0"/>
              </a:rPr>
              <a:t>Δωδεκανήσου.Η</a:t>
            </a:r>
            <a:r>
              <a:rPr lang="el-GR" sz="1800" b="1" dirty="0" smtClean="0">
                <a:solidFill>
                  <a:srgbClr val="0070C0"/>
                </a:solidFill>
                <a:latin typeface="Arial" pitchFamily="34" charset="0"/>
                <a:cs typeface="Arial" pitchFamily="34" charset="0"/>
              </a:rPr>
              <a:t> ομάς αύτη επετέθη κατά του ιταλικού φυλακίου καραμπινιέρων, του οποίου </a:t>
            </a:r>
            <a:r>
              <a:rPr lang="el-GR" sz="1800" b="1" dirty="0" err="1" smtClean="0">
                <a:solidFill>
                  <a:srgbClr val="0070C0"/>
                </a:solidFill>
                <a:latin typeface="Arial" pitchFamily="34" charset="0"/>
                <a:cs typeface="Arial" pitchFamily="34" charset="0"/>
              </a:rPr>
              <a:t>ηχμαλώτισε</a:t>
            </a:r>
            <a:r>
              <a:rPr lang="el-GR" sz="1800" b="1" dirty="0" smtClean="0">
                <a:solidFill>
                  <a:srgbClr val="0070C0"/>
                </a:solidFill>
                <a:latin typeface="Arial" pitchFamily="34" charset="0"/>
                <a:cs typeface="Arial" pitchFamily="34" charset="0"/>
              </a:rPr>
              <a:t> τον </a:t>
            </a:r>
            <a:r>
              <a:rPr lang="el-GR" sz="1800" b="1" dirty="0" err="1" smtClean="0">
                <a:solidFill>
                  <a:srgbClr val="0070C0"/>
                </a:solidFill>
                <a:latin typeface="Arial" pitchFamily="34" charset="0"/>
                <a:cs typeface="Arial" pitchFamily="34" charset="0"/>
              </a:rPr>
              <a:t>σταθμάρχην</a:t>
            </a:r>
            <a:r>
              <a:rPr lang="el-GR" sz="1800" b="1" dirty="0" smtClean="0">
                <a:solidFill>
                  <a:srgbClr val="0070C0"/>
                </a:solidFill>
                <a:latin typeface="Arial" pitchFamily="34" charset="0"/>
                <a:cs typeface="Arial" pitchFamily="34" charset="0"/>
              </a:rPr>
              <a:t> και τρεις καραμπινιέρους, μετά του οπλισμού των. Εν συνεχεία επετέθη κατά του ναυτικού φυλακίου της ιδίας </a:t>
            </a:r>
            <a:r>
              <a:rPr lang="el-GR" sz="1800" b="1" dirty="0" err="1" smtClean="0">
                <a:solidFill>
                  <a:srgbClr val="0070C0"/>
                </a:solidFill>
                <a:latin typeface="Arial" pitchFamily="34" charset="0"/>
                <a:cs typeface="Arial" pitchFamily="34" charset="0"/>
              </a:rPr>
              <a:t>νησίδος</a:t>
            </a:r>
            <a:r>
              <a:rPr lang="el-GR" sz="1800" b="1" dirty="0" smtClean="0">
                <a:solidFill>
                  <a:srgbClr val="0070C0"/>
                </a:solidFill>
                <a:latin typeface="Arial" pitchFamily="34" charset="0"/>
                <a:cs typeface="Arial" pitchFamily="34" charset="0"/>
              </a:rPr>
              <a:t> με αποτέλεσμα τον </a:t>
            </a:r>
            <a:r>
              <a:rPr lang="el-GR" sz="1800" b="1" dirty="0" err="1" smtClean="0">
                <a:solidFill>
                  <a:srgbClr val="0070C0"/>
                </a:solidFill>
                <a:latin typeface="Arial" pitchFamily="34" charset="0"/>
                <a:cs typeface="Arial" pitchFamily="34" charset="0"/>
              </a:rPr>
              <a:t>φόνον</a:t>
            </a:r>
            <a:r>
              <a:rPr lang="el-GR" sz="1800" b="1" dirty="0" smtClean="0">
                <a:solidFill>
                  <a:srgbClr val="0070C0"/>
                </a:solidFill>
                <a:latin typeface="Arial" pitchFamily="34" charset="0"/>
                <a:cs typeface="Arial" pitchFamily="34" charset="0"/>
              </a:rPr>
              <a:t> τριών, εν </a:t>
            </a:r>
            <a:r>
              <a:rPr lang="el-GR" sz="1800" b="1" dirty="0" err="1" smtClean="0">
                <a:solidFill>
                  <a:srgbClr val="0070C0"/>
                </a:solidFill>
                <a:latin typeface="Arial" pitchFamily="34" charset="0"/>
                <a:cs typeface="Arial" pitchFamily="34" charset="0"/>
              </a:rPr>
              <a:t>οις</a:t>
            </a:r>
            <a:r>
              <a:rPr lang="el-GR" sz="1800" b="1" dirty="0" smtClean="0">
                <a:solidFill>
                  <a:srgbClr val="0070C0"/>
                </a:solidFill>
                <a:latin typeface="Arial" pitchFamily="34" charset="0"/>
                <a:cs typeface="Arial" pitchFamily="34" charset="0"/>
              </a:rPr>
              <a:t> και του επικεφαλής βαθμοφόρου. Οι </a:t>
            </a:r>
            <a:r>
              <a:rPr lang="el-GR" sz="1800" b="1" dirty="0" err="1" smtClean="0">
                <a:solidFill>
                  <a:srgbClr val="0070C0"/>
                </a:solidFill>
                <a:latin typeface="Arial" pitchFamily="34" charset="0"/>
                <a:cs typeface="Arial" pitchFamily="34" charset="0"/>
              </a:rPr>
              <a:t>επιδραμόντες</a:t>
            </a:r>
            <a:r>
              <a:rPr lang="el-GR" sz="1800" b="1" dirty="0" smtClean="0">
                <a:solidFill>
                  <a:srgbClr val="0070C0"/>
                </a:solidFill>
                <a:latin typeface="Arial" pitchFamily="34" charset="0"/>
                <a:cs typeface="Arial" pitchFamily="34" charset="0"/>
              </a:rPr>
              <a:t> επέστρεψαν πάντες, μετά των τεσσάρων αιχμαλώτων και του οπλισμού των, εις τον </a:t>
            </a:r>
            <a:r>
              <a:rPr lang="el-GR" sz="1800" b="1" dirty="0" err="1" smtClean="0">
                <a:solidFill>
                  <a:srgbClr val="0070C0"/>
                </a:solidFill>
                <a:latin typeface="Arial" pitchFamily="34" charset="0"/>
                <a:cs typeface="Arial" pitchFamily="34" charset="0"/>
              </a:rPr>
              <a:t>όρμον</a:t>
            </a:r>
            <a:r>
              <a:rPr lang="el-GR" sz="1800" b="1" dirty="0" smtClean="0">
                <a:solidFill>
                  <a:srgbClr val="0070C0"/>
                </a:solidFill>
                <a:latin typeface="Arial" pitchFamily="34" charset="0"/>
                <a:cs typeface="Arial" pitchFamily="34" charset="0"/>
              </a:rPr>
              <a:t> εκ του οποίου απέπλευσαν».</a:t>
            </a:r>
          </a:p>
          <a:p>
            <a:pPr lvl="0"/>
            <a:r>
              <a:rPr lang="el-GR" sz="1800" b="1" dirty="0" smtClean="0">
                <a:solidFill>
                  <a:srgbClr val="0070C0"/>
                </a:solidFill>
                <a:latin typeface="Arial" pitchFamily="34" charset="0"/>
                <a:cs typeface="Arial" pitchFamily="34" charset="0"/>
              </a:rPr>
              <a:t>Σημειώνουμε ότι διά Βασιλικού Διατάγματος, με πρόταση του υπουργού των Στρατιωτικών Νικολάου Παπαδήμα, ο γιατρός Βάσος </a:t>
            </a:r>
            <a:r>
              <a:rPr lang="el-GR" sz="1800" b="1" dirty="0" err="1" smtClean="0">
                <a:solidFill>
                  <a:srgbClr val="0070C0"/>
                </a:solidFill>
                <a:latin typeface="Arial" pitchFamily="34" charset="0"/>
                <a:cs typeface="Arial" pitchFamily="34" charset="0"/>
              </a:rPr>
              <a:t>Βεργής</a:t>
            </a:r>
            <a:r>
              <a:rPr lang="el-GR" sz="1800" b="1" dirty="0" smtClean="0">
                <a:solidFill>
                  <a:srgbClr val="0070C0"/>
                </a:solidFill>
                <a:latin typeface="Arial" pitchFamily="34" charset="0"/>
                <a:cs typeface="Arial" pitchFamily="34" charset="0"/>
              </a:rPr>
              <a:t> προήχθη στο βαθμό του εφέδρου ταγματάρχη, επ’ ανδραγαθία. </a:t>
            </a:r>
            <a:r>
              <a:rPr lang="en-US" sz="1800" b="1" dirty="0" smtClean="0">
                <a:solidFill>
                  <a:srgbClr val="0070C0"/>
                </a:solidFill>
                <a:latin typeface="Arial" pitchFamily="34" charset="0"/>
                <a:cs typeface="Arial" pitchFamily="34" charset="0"/>
              </a:rPr>
              <a:t> </a:t>
            </a:r>
            <a:endParaRPr lang="el-GR" sz="1800" b="1" dirty="0" smtClean="0">
              <a:solidFill>
                <a:srgbClr val="0070C0"/>
              </a:solidFill>
              <a:latin typeface="Arial" pitchFamily="34" charset="0"/>
              <a:cs typeface="Arial" pitchFamily="34" charset="0"/>
            </a:endParaRPr>
          </a:p>
          <a:p>
            <a:endParaRPr lang="el-GR" sz="1800" b="1" dirty="0">
              <a:solidFill>
                <a:srgbClr val="0070C0"/>
              </a:solidFill>
              <a:latin typeface="Arial" pitchFamily="34" charset="0"/>
              <a:cs typeface="Arial"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pPr algn="ctr"/>
            <a:r>
              <a:rPr lang="el-GR" b="1" dirty="0" smtClean="0">
                <a:solidFill>
                  <a:srgbClr val="7030A0"/>
                </a:solidFill>
              </a:rPr>
              <a:t>Συνοψίζοντας</a:t>
            </a:r>
            <a:r>
              <a:rPr lang="el-GR" b="1" dirty="0" smtClean="0">
                <a:solidFill>
                  <a:srgbClr val="7030A0"/>
                </a:solidFill>
              </a:rPr>
              <a:t>…..(α)</a:t>
            </a:r>
            <a:r>
              <a:rPr lang="el-GR" b="1" dirty="0" smtClean="0">
                <a:solidFill>
                  <a:srgbClr val="7030A0"/>
                </a:solidFill>
              </a:rPr>
              <a:t/>
            </a:r>
            <a:br>
              <a:rPr lang="el-GR" b="1" dirty="0" smtClean="0">
                <a:solidFill>
                  <a:srgbClr val="7030A0"/>
                </a:solidFill>
              </a:rPr>
            </a:br>
            <a:endParaRPr lang="el-GR" dirty="0">
              <a:solidFill>
                <a:srgbClr val="7030A0"/>
              </a:solidFill>
            </a:endParaRPr>
          </a:p>
        </p:txBody>
      </p:sp>
      <p:sp>
        <p:nvSpPr>
          <p:cNvPr id="3" name="2 - Θέση περιεχομένου"/>
          <p:cNvSpPr>
            <a:spLocks noGrp="1"/>
          </p:cNvSpPr>
          <p:nvPr>
            <p:ph idx="1"/>
          </p:nvPr>
        </p:nvSpPr>
        <p:spPr>
          <a:xfrm>
            <a:off x="457200" y="1000108"/>
            <a:ext cx="8229600" cy="5643602"/>
          </a:xfrm>
        </p:spPr>
        <p:txBody>
          <a:bodyPr>
            <a:normAutofit fontScale="25000" lnSpcReduction="20000"/>
          </a:bodyPr>
          <a:lstStyle/>
          <a:p>
            <a:pPr lvl="0"/>
            <a:endParaRPr lang="el-GR" dirty="0" smtClean="0">
              <a:solidFill>
                <a:srgbClr val="0070C0"/>
              </a:solidFill>
            </a:endParaRPr>
          </a:p>
          <a:p>
            <a:pPr lvl="0"/>
            <a:r>
              <a:rPr lang="el-GR" sz="7200" b="1" dirty="0" smtClean="0">
                <a:solidFill>
                  <a:srgbClr val="0070C0"/>
                </a:solidFill>
                <a:latin typeface="Arial" pitchFamily="34" charset="0"/>
                <a:cs typeface="Arial" pitchFamily="34" charset="0"/>
              </a:rPr>
              <a:t>Ανάμεσα </a:t>
            </a:r>
            <a:r>
              <a:rPr lang="el-GR" sz="7200" b="1" dirty="0" smtClean="0">
                <a:solidFill>
                  <a:srgbClr val="0070C0"/>
                </a:solidFill>
                <a:latin typeface="Arial" pitchFamily="34" charset="0"/>
                <a:cs typeface="Arial" pitchFamily="34" charset="0"/>
              </a:rPr>
              <a:t>στην Σάμο και στην Πάτμο, υπάρχει μια κουκίδα γης, που επιβεβαιώνει την ύπαρξη μικρών επίγειων παραδείσων.</a:t>
            </a:r>
          </a:p>
          <a:p>
            <a:pPr lvl="0"/>
            <a:r>
              <a:rPr lang="el-GR" sz="7200" b="1" dirty="0" smtClean="0">
                <a:solidFill>
                  <a:srgbClr val="0070C0"/>
                </a:solidFill>
                <a:latin typeface="Arial" pitchFamily="34" charset="0"/>
                <a:cs typeface="Arial" pitchFamily="34" charset="0"/>
              </a:rPr>
              <a:t>Αν έχεις ξεκαθαρίσει μέσα σου για ποιους λόγους επιλέγεις να έρθεις σε αυτή την άκρη του πελάγους, τότε το </a:t>
            </a:r>
            <a:r>
              <a:rPr lang="el-GR" sz="7200" b="1" dirty="0" err="1" smtClean="0">
                <a:solidFill>
                  <a:srgbClr val="0070C0"/>
                </a:solidFill>
                <a:latin typeface="Arial" pitchFamily="34" charset="0"/>
                <a:cs typeface="Arial" pitchFamily="34" charset="0"/>
              </a:rPr>
              <a:t>Αγαθονήσι</a:t>
            </a:r>
            <a:r>
              <a:rPr lang="el-GR" sz="7200" b="1" dirty="0" smtClean="0">
                <a:solidFill>
                  <a:srgbClr val="0070C0"/>
                </a:solidFill>
                <a:latin typeface="Arial" pitchFamily="34" charset="0"/>
                <a:cs typeface="Arial" pitchFamily="34" charset="0"/>
              </a:rPr>
              <a:t> θα σε ανταμείψει, θα σε «δέσει» με ξόρκια, ώστε να παρακαλάς να ξαναέρθεις το επόμενο καλοκαίρι!</a:t>
            </a:r>
          </a:p>
          <a:p>
            <a:pPr lvl="0"/>
            <a:r>
              <a:rPr lang="el-GR" sz="7200" b="1" dirty="0" smtClean="0">
                <a:solidFill>
                  <a:srgbClr val="0070C0"/>
                </a:solidFill>
                <a:latin typeface="Arial" pitchFamily="34" charset="0"/>
                <a:cs typeface="Arial" pitchFamily="34" charset="0"/>
              </a:rPr>
              <a:t>Ο ρυθμός των μεγαλουπόλεων είναι ασύμβατος με τούτη τη γη, τα πάντα κυλούν ήρεμα, ήσυχα τριγύρω σου, παρασέρνοντας σε στα μήκη και κύματα του νησιού! Το μόνο που θα σου ζητήσει το νησί είναι συντονιστείς με τον παλμό του, να αφεθείς και αν ζήσεις... πραγματικά!</a:t>
            </a:r>
          </a:p>
          <a:p>
            <a:pPr lvl="0"/>
            <a:r>
              <a:rPr lang="el-GR" sz="7200" b="1" dirty="0" smtClean="0">
                <a:solidFill>
                  <a:srgbClr val="0070C0"/>
                </a:solidFill>
                <a:latin typeface="Arial" pitchFamily="34" charset="0"/>
                <a:cs typeface="Arial" pitchFamily="34" charset="0"/>
              </a:rPr>
              <a:t>Το μυστικό του Αιγαίου!</a:t>
            </a:r>
          </a:p>
          <a:p>
            <a:pPr lvl="0"/>
            <a:r>
              <a:rPr lang="el-GR" sz="7200" b="1" dirty="0" smtClean="0">
                <a:solidFill>
                  <a:srgbClr val="0070C0"/>
                </a:solidFill>
                <a:latin typeface="Arial" pitchFamily="34" charset="0"/>
                <a:cs typeface="Arial" pitchFamily="34" charset="0"/>
              </a:rPr>
              <a:t>Έχει έκταση 14,4 τετραγωνικά χιλιόμετρα, πλούσιο θαλάσσιο διαμελισμό με απάνεμους όρμους και πολλές μικρές βραχονησίδες και είναι ένας τόπος ιδανικός για ξεκούραστες και ήρεμες διακοπές, για ατέλειωτες βουτιές σε πραγματικά κρυστάλλινα νερά, για αληθινή επικοινωνία με απλούς και ανεπιτήδευτους ανθρώπους.</a:t>
            </a:r>
          </a:p>
          <a:p>
            <a:pPr lvl="0"/>
            <a:r>
              <a:rPr lang="el-GR" sz="7200" b="1" dirty="0" smtClean="0">
                <a:solidFill>
                  <a:srgbClr val="0070C0"/>
                </a:solidFill>
                <a:latin typeface="Arial" pitchFamily="34" charset="0"/>
                <a:cs typeface="Arial" pitchFamily="34" charset="0"/>
              </a:rPr>
              <a:t>Εδώ, η απείραχτη νησιώτικη φύση συνδυάζεται με τον παραδοσιακό τρόπο ζωής και την αυθεντική Ελληνική φιλοξενία. </a:t>
            </a:r>
          </a:p>
          <a:p>
            <a:pPr lvl="0"/>
            <a:r>
              <a:rPr lang="el-GR" sz="7200" b="1" dirty="0" smtClean="0">
                <a:solidFill>
                  <a:srgbClr val="0070C0"/>
                </a:solidFill>
                <a:latin typeface="Arial" pitchFamily="34" charset="0"/>
                <a:cs typeface="Arial" pitchFamily="34" charset="0"/>
              </a:rPr>
              <a:t>Ένας παράδεισος με αδιατάρακτη οικολογική ισορροπία, με αρχέγονες θρησκευτικές και λαϊκές παραδόσεις, μυρωδιές αγριοβότανων και </a:t>
            </a:r>
            <a:r>
              <a:rPr lang="el-GR" sz="7200" b="1" dirty="0" err="1" smtClean="0">
                <a:solidFill>
                  <a:srgbClr val="0070C0"/>
                </a:solidFill>
                <a:latin typeface="Arial" pitchFamily="34" charset="0"/>
                <a:cs typeface="Arial" pitchFamily="34" charset="0"/>
              </a:rPr>
              <a:t>φρεσκοψημένου</a:t>
            </a:r>
            <a:r>
              <a:rPr lang="el-GR" sz="7200" b="1" dirty="0" smtClean="0">
                <a:solidFill>
                  <a:srgbClr val="0070C0"/>
                </a:solidFill>
                <a:latin typeface="Arial" pitchFamily="34" charset="0"/>
                <a:cs typeface="Arial" pitchFamily="34" charset="0"/>
              </a:rPr>
              <a:t> ψωμιού, ήχους από τον παφλασμό κυμάτων και των φτερών του </a:t>
            </a:r>
            <a:r>
              <a:rPr lang="el-GR" sz="7200" b="1" dirty="0" err="1" smtClean="0">
                <a:solidFill>
                  <a:srgbClr val="0070C0"/>
                </a:solidFill>
                <a:latin typeface="Arial" pitchFamily="34" charset="0"/>
                <a:cs typeface="Arial" pitchFamily="34" charset="0"/>
              </a:rPr>
              <a:t>Αιγαιόγλαρου</a:t>
            </a:r>
            <a:r>
              <a:rPr lang="el-GR" sz="7200" b="1" dirty="0" smtClean="0">
                <a:solidFill>
                  <a:srgbClr val="0070C0"/>
                </a:solidFill>
                <a:latin typeface="Arial" pitchFamily="34" charset="0"/>
                <a:cs typeface="Arial" pitchFamily="34" charset="0"/>
              </a:rPr>
              <a:t>.</a:t>
            </a:r>
          </a:p>
          <a:p>
            <a:pPr>
              <a:buNone/>
            </a:pPr>
            <a:r>
              <a:rPr lang="en-US" sz="7200" b="1" dirty="0" smtClean="0">
                <a:solidFill>
                  <a:srgbClr val="0070C0"/>
                </a:solidFill>
                <a:latin typeface="Arial" pitchFamily="34" charset="0"/>
                <a:cs typeface="Arial" pitchFamily="34" charset="0"/>
              </a:rPr>
              <a:t> </a:t>
            </a:r>
            <a:endParaRPr lang="el-GR" sz="7200" b="1" dirty="0" smtClean="0">
              <a:solidFill>
                <a:srgbClr val="0070C0"/>
              </a:solidFill>
              <a:latin typeface="Arial" pitchFamily="34" charset="0"/>
              <a:cs typeface="Arial" pitchFamily="34" charset="0"/>
            </a:endParaRPr>
          </a:p>
          <a:p>
            <a:endParaRPr lang="el-GR" sz="7200" b="1" dirty="0">
              <a:solidFill>
                <a:srgbClr val="0070C0"/>
              </a:solidFill>
              <a:latin typeface="Arial" pitchFamily="34" charset="0"/>
              <a:cs typeface="Arial" pitchFamily="3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725470"/>
          </a:xfrm>
        </p:spPr>
        <p:txBody>
          <a:bodyPr>
            <a:normAutofit fontScale="90000"/>
          </a:bodyPr>
          <a:lstStyle/>
          <a:p>
            <a:r>
              <a:rPr lang="el-GR" b="1" dirty="0" smtClean="0"/>
              <a:t/>
            </a:r>
            <a:br>
              <a:rPr lang="el-GR" b="1" dirty="0" smtClean="0"/>
            </a:br>
            <a:endParaRPr lang="el-GR" dirty="0">
              <a:solidFill>
                <a:srgbClr val="7030A0"/>
              </a:solidFill>
            </a:endParaRPr>
          </a:p>
        </p:txBody>
      </p:sp>
      <p:sp>
        <p:nvSpPr>
          <p:cNvPr id="3" name="2 - Θέση περιεχομένου"/>
          <p:cNvSpPr>
            <a:spLocks noGrp="1"/>
          </p:cNvSpPr>
          <p:nvPr>
            <p:ph idx="1"/>
          </p:nvPr>
        </p:nvSpPr>
        <p:spPr>
          <a:xfrm>
            <a:off x="457200" y="928670"/>
            <a:ext cx="8229600" cy="5929330"/>
          </a:xfrm>
        </p:spPr>
        <p:txBody>
          <a:bodyPr>
            <a:normAutofit fontScale="25000" lnSpcReduction="20000"/>
          </a:bodyPr>
          <a:lstStyle/>
          <a:p>
            <a:pPr lvl="0"/>
            <a:r>
              <a:rPr lang="el-GR" sz="7200" b="1" dirty="0" smtClean="0">
                <a:solidFill>
                  <a:srgbClr val="0070C0"/>
                </a:solidFill>
                <a:latin typeface="Arial" pitchFamily="34" charset="0"/>
                <a:cs typeface="Arial" pitchFamily="34" charset="0"/>
              </a:rPr>
              <a:t>Οι θάλασσες του </a:t>
            </a:r>
            <a:r>
              <a:rPr lang="el-GR" sz="7200" b="1" dirty="0" err="1" smtClean="0">
                <a:solidFill>
                  <a:srgbClr val="0070C0"/>
                </a:solidFill>
                <a:latin typeface="Arial" pitchFamily="34" charset="0"/>
                <a:cs typeface="Arial" pitchFamily="34" charset="0"/>
              </a:rPr>
              <a:t>Αγαθονησίου</a:t>
            </a:r>
            <a:r>
              <a:rPr lang="el-GR" sz="7200" b="1" dirty="0" smtClean="0">
                <a:solidFill>
                  <a:srgbClr val="0070C0"/>
                </a:solidFill>
                <a:latin typeface="Arial" pitchFamily="34" charset="0"/>
                <a:cs typeface="Arial" pitchFamily="34" charset="0"/>
              </a:rPr>
              <a:t> έχουν άφθονο ψάρι, ενώ οι φιλόξενοι ντόπιοι ψαράδες περιμένουν τους ερασιτέχνες αλιείς για να τους μάθουν τα μυστικά τους.</a:t>
            </a:r>
          </a:p>
          <a:p>
            <a:pPr lvl="0"/>
            <a:r>
              <a:rPr lang="el-GR" sz="7200" b="1" dirty="0" smtClean="0">
                <a:solidFill>
                  <a:srgbClr val="0070C0"/>
                </a:solidFill>
                <a:latin typeface="Arial" pitchFamily="34" charset="0"/>
                <a:cs typeface="Arial" pitchFamily="34" charset="0"/>
              </a:rPr>
              <a:t>Ο Άγιος Γεώργιος με τη ρηχή πεντακάθαρη βοτσαλωτή παραλία, τα αρμυρίκια και τα λιγοστά ταβερνάκια είναι ένα από τα πιο αξιαγάπητα λιμανάκια της Δωδεκανήσου. Απλές, απέριττες εικόνες, αιγαιοπελαγίτικο φως και αύρα θαλασσινή θα σε συνοδεύουν σε κάθε σου βήμα.</a:t>
            </a:r>
          </a:p>
          <a:p>
            <a:pPr lvl="0"/>
            <a:r>
              <a:rPr lang="el-GR" sz="7200" b="1" dirty="0" smtClean="0">
                <a:solidFill>
                  <a:srgbClr val="0070C0"/>
                </a:solidFill>
                <a:latin typeface="Arial" pitchFamily="34" charset="0"/>
                <a:cs typeface="Arial" pitchFamily="34" charset="0"/>
              </a:rPr>
              <a:t>Λίγο ψηλότερα βρίσκονται το Μικρό Χωριό και αμέσως μετά το Μεγάλο Χωριό. Δύσκολα διακρίνεις πού τελειώνει ο ένας οικισμός και πού αρχίζει ο άλλος. </a:t>
            </a:r>
          </a:p>
          <a:p>
            <a:pPr lvl="0"/>
            <a:r>
              <a:rPr lang="el-GR" sz="7200" b="1" dirty="0" smtClean="0">
                <a:solidFill>
                  <a:srgbClr val="0070C0"/>
                </a:solidFill>
                <a:latin typeface="Arial" pitchFamily="34" charset="0"/>
                <a:cs typeface="Arial" pitchFamily="34" charset="0"/>
              </a:rPr>
              <a:t>Οι αποστάσεις ανάμεσά τους είναι μικρές (200-300 μετρά) και καλύπτονται άνετα με τα πόδια. Το καλύτερο μέρος για να ξαποστάσεις και να χαζέψεις τη θέα είναι ο ενοριακός ναός του Αγίου Γεωργίου (1932) με τους γαλάζιους τρούλους που επιτηρεί από ψηλά το λιμανάκι.</a:t>
            </a:r>
          </a:p>
          <a:p>
            <a:pPr lvl="0"/>
            <a:r>
              <a:rPr lang="el-GR" sz="7200" b="1" dirty="0" smtClean="0">
                <a:solidFill>
                  <a:srgbClr val="0070C0"/>
                </a:solidFill>
                <a:latin typeface="Arial" pitchFamily="34" charset="0"/>
                <a:cs typeface="Arial" pitchFamily="34" charset="0"/>
              </a:rPr>
              <a:t>Αρκετά γραφικό είναι το Μικρό Χωριό με τους 15 μόνιμους κατοίκους. Με σημείο αναφοράς τη λιλιπούτεια πλατεία όπου γύρω της βρίσκονται αραδιασμένα στη σειρά τα ασβεστωμένα νησιώτικα σπίτια και οι παλιές λιθόκτιστες, ερειπωμένες αγροικίες.</a:t>
            </a:r>
          </a:p>
          <a:p>
            <a:pPr lvl="0"/>
            <a:r>
              <a:rPr lang="el-GR" sz="7200" b="1" dirty="0" smtClean="0">
                <a:solidFill>
                  <a:srgbClr val="0070C0"/>
                </a:solidFill>
                <a:latin typeface="Arial" pitchFamily="34" charset="0"/>
                <a:cs typeface="Arial" pitchFamily="34" charset="0"/>
              </a:rPr>
              <a:t>Πεντακόσια μέτρα νότια και δυτικά του λιμανιού, η πανέμορφη τροπικών χρωμάτων και παντελώς ερημική παραλία Σπηλιά είναι το κάτι άλλο! Η ακτή έχει ψιλό βοτσαλάκι και άμμο ενώ υπάρχουν αρμυρίκια. Το όνομα οφείλεται στη μικρή σπηλιά που υπάρχει στη μια άκρη της, ανάμεσα στα βράχια.</a:t>
            </a:r>
          </a:p>
          <a:p>
            <a:pPr>
              <a:buNone/>
            </a:pPr>
            <a:endParaRPr lang="el-GR" b="1" dirty="0" smtClean="0">
              <a:solidFill>
                <a:srgbClr val="0070C0"/>
              </a:solidFill>
            </a:endParaRPr>
          </a:p>
        </p:txBody>
      </p:sp>
      <p:sp>
        <p:nvSpPr>
          <p:cNvPr id="4" name="3 - Ορθογώνιο"/>
          <p:cNvSpPr/>
          <p:nvPr/>
        </p:nvSpPr>
        <p:spPr>
          <a:xfrm>
            <a:off x="1357290" y="285729"/>
            <a:ext cx="6858048" cy="1200329"/>
          </a:xfrm>
          <a:prstGeom prst="rect">
            <a:avLst/>
          </a:prstGeom>
        </p:spPr>
        <p:txBody>
          <a:bodyPr wrap="square">
            <a:spAutoFit/>
          </a:bodyPr>
          <a:lstStyle/>
          <a:p>
            <a:pPr algn="ctr"/>
            <a:r>
              <a:rPr lang="el-GR" sz="3600" b="1" dirty="0" smtClean="0">
                <a:solidFill>
                  <a:srgbClr val="7030A0"/>
                </a:solidFill>
                <a:latin typeface="Arial" pitchFamily="34" charset="0"/>
                <a:cs typeface="Arial" pitchFamily="34" charset="0"/>
              </a:rPr>
              <a:t>Συνοψίζοντας…..(β)</a:t>
            </a:r>
            <a:br>
              <a:rPr lang="el-GR" sz="3600" b="1" dirty="0" smtClean="0">
                <a:solidFill>
                  <a:srgbClr val="7030A0"/>
                </a:solidFill>
                <a:latin typeface="Arial" pitchFamily="34" charset="0"/>
                <a:cs typeface="Arial" pitchFamily="34" charset="0"/>
              </a:rPr>
            </a:br>
            <a:endParaRPr lang="el-GR" sz="3600" dirty="0">
              <a:latin typeface="Arial" pitchFamily="34" charset="0"/>
              <a:cs typeface="Arial" pitchFamily="34"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85728"/>
            <a:ext cx="8229600" cy="714380"/>
          </a:xfrm>
        </p:spPr>
        <p:txBody>
          <a:bodyPr>
            <a:normAutofit fontScale="90000"/>
          </a:bodyPr>
          <a:lstStyle/>
          <a:p>
            <a:r>
              <a:rPr lang="el-GR" b="1" dirty="0" smtClean="0"/>
              <a:t/>
            </a:r>
            <a:br>
              <a:rPr lang="el-GR" b="1" dirty="0" smtClean="0"/>
            </a:br>
            <a:endParaRPr lang="el-GR" dirty="0">
              <a:solidFill>
                <a:srgbClr val="7030A0"/>
              </a:solidFill>
            </a:endParaRPr>
          </a:p>
        </p:txBody>
      </p:sp>
      <p:sp>
        <p:nvSpPr>
          <p:cNvPr id="3" name="2 - Θέση περιεχομένου"/>
          <p:cNvSpPr>
            <a:spLocks noGrp="1"/>
          </p:cNvSpPr>
          <p:nvPr>
            <p:ph idx="1"/>
          </p:nvPr>
        </p:nvSpPr>
        <p:spPr>
          <a:xfrm>
            <a:off x="457200" y="928670"/>
            <a:ext cx="8229600" cy="5786478"/>
          </a:xfrm>
        </p:spPr>
        <p:txBody>
          <a:bodyPr>
            <a:normAutofit fontScale="25000" lnSpcReduction="20000"/>
          </a:bodyPr>
          <a:lstStyle/>
          <a:p>
            <a:pPr lvl="0"/>
            <a:r>
              <a:rPr lang="el-GR" sz="8000" b="1" dirty="0" smtClean="0">
                <a:solidFill>
                  <a:srgbClr val="0070C0"/>
                </a:solidFill>
                <a:latin typeface="Arial" pitchFamily="34" charset="0"/>
                <a:cs typeface="Arial" pitchFamily="34" charset="0"/>
              </a:rPr>
              <a:t>Το </a:t>
            </a:r>
            <a:r>
              <a:rPr lang="el-GR" sz="8000" b="1" dirty="0" err="1" smtClean="0">
                <a:solidFill>
                  <a:srgbClr val="0070C0"/>
                </a:solidFill>
                <a:latin typeface="Arial" pitchFamily="34" charset="0"/>
                <a:cs typeface="Arial" pitchFamily="34" charset="0"/>
              </a:rPr>
              <a:t>Αγαθονήσι</a:t>
            </a:r>
            <a:r>
              <a:rPr lang="el-GR" sz="8000" b="1" dirty="0" smtClean="0">
                <a:solidFill>
                  <a:srgbClr val="0070C0"/>
                </a:solidFill>
                <a:latin typeface="Arial" pitchFamily="34" charset="0"/>
                <a:cs typeface="Arial" pitchFamily="34" charset="0"/>
              </a:rPr>
              <a:t> είναι σημαντικό κι ευαίσθητο οικοσύστημα και μαζί με τα γειτονιά νησιά εντάσσεται στην προστατευόμενη περιοχή </a:t>
            </a:r>
            <a:r>
              <a:rPr lang="el-GR" sz="8000" b="1" dirty="0" err="1" smtClean="0">
                <a:solidFill>
                  <a:srgbClr val="0070C0"/>
                </a:solidFill>
                <a:latin typeface="Arial" pitchFamily="34" charset="0"/>
                <a:cs typeface="Arial" pitchFamily="34" charset="0"/>
              </a:rPr>
              <a:t>Natura</a:t>
            </a:r>
            <a:r>
              <a:rPr lang="el-GR" sz="8000" b="1" dirty="0" smtClean="0">
                <a:solidFill>
                  <a:srgbClr val="0070C0"/>
                </a:solidFill>
                <a:latin typeface="Arial" pitchFamily="34" charset="0"/>
                <a:cs typeface="Arial" pitchFamily="34" charset="0"/>
              </a:rPr>
              <a:t>, ως πολύτιμο καταφύγιο σπάνιων πουλιών.</a:t>
            </a:r>
          </a:p>
          <a:p>
            <a:pPr lvl="0"/>
            <a:r>
              <a:rPr lang="el-GR" sz="8000" b="1" dirty="0" smtClean="0">
                <a:solidFill>
                  <a:srgbClr val="0070C0"/>
                </a:solidFill>
                <a:latin typeface="Arial" pitchFamily="34" charset="0"/>
                <a:cs typeface="Arial" pitchFamily="34" charset="0"/>
              </a:rPr>
              <a:t>Περπατήστε στο λιμανάκι του Αγίου Γεωργίου, το Μικρό Χωριό και  το Μεγάλο Χωριό, τον μεγαλύτερο και αρχαιότερο οικισμό του νησιού, με τον πέτρινο τοίχο γύρω από το σπίτια.</a:t>
            </a:r>
          </a:p>
          <a:p>
            <a:pPr lvl="0"/>
            <a:r>
              <a:rPr lang="el-GR" sz="8000" b="1" dirty="0" smtClean="0">
                <a:solidFill>
                  <a:srgbClr val="0070C0"/>
                </a:solidFill>
                <a:latin typeface="Arial" pitchFamily="34" charset="0"/>
                <a:cs typeface="Arial" pitchFamily="34" charset="0"/>
              </a:rPr>
              <a:t>Δείτε τις αρχαιολογικές ανασκαφές που πραγματοποιούνται σε όλη την επικράτεια του νησιού.</a:t>
            </a:r>
          </a:p>
          <a:p>
            <a:pPr lvl="0"/>
            <a:r>
              <a:rPr lang="el-GR" sz="8000" b="1" dirty="0" smtClean="0">
                <a:solidFill>
                  <a:srgbClr val="0070C0"/>
                </a:solidFill>
                <a:latin typeface="Arial" pitchFamily="34" charset="0"/>
                <a:cs typeface="Arial" pitchFamily="34" charset="0"/>
              </a:rPr>
              <a:t>Παραλίες</a:t>
            </a:r>
          </a:p>
          <a:p>
            <a:r>
              <a:rPr lang="el-GR" sz="8000" b="1" dirty="0" smtClean="0">
                <a:solidFill>
                  <a:srgbClr val="0070C0"/>
                </a:solidFill>
                <a:latin typeface="Arial" pitchFamily="34" charset="0"/>
                <a:cs typeface="Arial" pitchFamily="34" charset="0"/>
              </a:rPr>
              <a:t>Στο </a:t>
            </a:r>
            <a:r>
              <a:rPr lang="el-GR" sz="8000" b="1" dirty="0" err="1" smtClean="0">
                <a:solidFill>
                  <a:srgbClr val="0070C0"/>
                </a:solidFill>
                <a:latin typeface="Arial" pitchFamily="34" charset="0"/>
                <a:cs typeface="Arial" pitchFamily="34" charset="0"/>
              </a:rPr>
              <a:t>Αγαθονήσι</a:t>
            </a:r>
            <a:r>
              <a:rPr lang="el-GR" sz="8000" b="1" dirty="0" smtClean="0">
                <a:solidFill>
                  <a:srgbClr val="0070C0"/>
                </a:solidFill>
                <a:latin typeface="Arial" pitchFamily="34" charset="0"/>
                <a:cs typeface="Arial" pitchFamily="34" charset="0"/>
              </a:rPr>
              <a:t> θα συναντήσετε κυρίως παραλίες με βότσαλο και πράσινα και γαλάζια νερά:</a:t>
            </a:r>
          </a:p>
          <a:p>
            <a:r>
              <a:rPr lang="el-GR" sz="8000" b="1" dirty="0" smtClean="0">
                <a:solidFill>
                  <a:srgbClr val="0070C0"/>
                </a:solidFill>
                <a:latin typeface="Arial" pitchFamily="34" charset="0"/>
                <a:cs typeface="Arial" pitchFamily="34" charset="0"/>
              </a:rPr>
              <a:t>Άγιος Γεώργιος, Σπηλιά, </a:t>
            </a:r>
            <a:r>
              <a:rPr lang="el-GR" sz="8000" b="1" dirty="0" err="1" smtClean="0">
                <a:solidFill>
                  <a:srgbClr val="0070C0"/>
                </a:solidFill>
                <a:latin typeface="Arial" pitchFamily="34" charset="0"/>
                <a:cs typeface="Arial" pitchFamily="34" charset="0"/>
              </a:rPr>
              <a:t>Γαϊδουραύλακος</a:t>
            </a:r>
            <a:r>
              <a:rPr lang="el-GR" sz="8000" b="1" dirty="0" smtClean="0">
                <a:solidFill>
                  <a:srgbClr val="0070C0"/>
                </a:solidFill>
                <a:latin typeface="Arial" pitchFamily="34" charset="0"/>
                <a:cs typeface="Arial" pitchFamily="34" charset="0"/>
              </a:rPr>
              <a:t>, </a:t>
            </a:r>
            <a:r>
              <a:rPr lang="el-GR" sz="8000" b="1" dirty="0" err="1" smtClean="0">
                <a:solidFill>
                  <a:srgbClr val="0070C0"/>
                </a:solidFill>
                <a:latin typeface="Arial" pitchFamily="34" charset="0"/>
                <a:cs typeface="Arial" pitchFamily="34" charset="0"/>
              </a:rPr>
              <a:t>Τσαγκάρι</a:t>
            </a:r>
            <a:r>
              <a:rPr lang="el-GR" sz="8000" b="1" dirty="0" smtClean="0">
                <a:solidFill>
                  <a:srgbClr val="0070C0"/>
                </a:solidFill>
                <a:latin typeface="Arial" pitchFamily="34" charset="0"/>
                <a:cs typeface="Arial" pitchFamily="34" charset="0"/>
              </a:rPr>
              <a:t>, </a:t>
            </a:r>
            <a:r>
              <a:rPr lang="el-GR" sz="8000" b="1" dirty="0" err="1" smtClean="0">
                <a:solidFill>
                  <a:srgbClr val="0070C0"/>
                </a:solidFill>
                <a:latin typeface="Arial" pitchFamily="34" charset="0"/>
                <a:cs typeface="Arial" pitchFamily="34" charset="0"/>
              </a:rPr>
              <a:t>Πάλος</a:t>
            </a:r>
            <a:r>
              <a:rPr lang="el-GR" sz="8000" b="1" dirty="0" smtClean="0">
                <a:solidFill>
                  <a:srgbClr val="0070C0"/>
                </a:solidFill>
                <a:latin typeface="Arial" pitchFamily="34" charset="0"/>
                <a:cs typeface="Arial" pitchFamily="34" charset="0"/>
              </a:rPr>
              <a:t> Πόρος, </a:t>
            </a:r>
            <a:r>
              <a:rPr lang="el-GR" sz="8000" b="1" dirty="0" err="1" smtClean="0">
                <a:solidFill>
                  <a:srgbClr val="0070C0"/>
                </a:solidFill>
                <a:latin typeface="Arial" pitchFamily="34" charset="0"/>
                <a:cs typeface="Arial" pitchFamily="34" charset="0"/>
              </a:rPr>
              <a:t>ΒαθύΠηγάδι</a:t>
            </a:r>
            <a:r>
              <a:rPr lang="el-GR" sz="8000" b="1" dirty="0" smtClean="0">
                <a:solidFill>
                  <a:srgbClr val="0070C0"/>
                </a:solidFill>
                <a:latin typeface="Arial" pitchFamily="34" charset="0"/>
                <a:cs typeface="Arial" pitchFamily="34" charset="0"/>
              </a:rPr>
              <a:t>,  </a:t>
            </a:r>
          </a:p>
          <a:p>
            <a:pPr lvl="0"/>
            <a:r>
              <a:rPr lang="el-GR" sz="8000" b="1" dirty="0" smtClean="0">
                <a:solidFill>
                  <a:srgbClr val="0070C0"/>
                </a:solidFill>
                <a:latin typeface="Arial" pitchFamily="34" charset="0"/>
                <a:cs typeface="Arial" pitchFamily="34" charset="0"/>
              </a:rPr>
              <a:t>Τί να δοκιμάσετε</a:t>
            </a:r>
          </a:p>
          <a:p>
            <a:r>
              <a:rPr lang="el-GR" sz="8000" b="1" dirty="0" smtClean="0">
                <a:solidFill>
                  <a:srgbClr val="0070C0"/>
                </a:solidFill>
                <a:latin typeface="Arial" pitchFamily="34" charset="0"/>
                <a:cs typeface="Arial" pitchFamily="34" charset="0"/>
              </a:rPr>
              <a:t>Δοκιμάστε την παραδοσιακή φάβα ή </a:t>
            </a:r>
            <a:r>
              <a:rPr lang="el-GR" sz="8000" b="1" dirty="0" err="1" smtClean="0">
                <a:solidFill>
                  <a:srgbClr val="0070C0"/>
                </a:solidFill>
                <a:latin typeface="Arial" pitchFamily="34" charset="0"/>
                <a:cs typeface="Arial" pitchFamily="34" charset="0"/>
              </a:rPr>
              <a:t>φλισκουκούδι</a:t>
            </a:r>
            <a:r>
              <a:rPr lang="el-GR" sz="8000" b="1" dirty="0" smtClean="0">
                <a:solidFill>
                  <a:srgbClr val="0070C0"/>
                </a:solidFill>
                <a:latin typeface="Arial" pitchFamily="34" charset="0"/>
                <a:cs typeface="Arial" pitchFamily="34" charset="0"/>
              </a:rPr>
              <a:t>.</a:t>
            </a:r>
          </a:p>
          <a:p>
            <a:pPr lvl="0"/>
            <a:r>
              <a:rPr lang="el-GR" sz="8000" b="1" dirty="0" smtClean="0">
                <a:solidFill>
                  <a:srgbClr val="0070C0"/>
                </a:solidFill>
                <a:latin typeface="Arial" pitchFamily="34" charset="0"/>
                <a:cs typeface="Arial" pitchFamily="34" charset="0"/>
              </a:rPr>
              <a:t>Τί να ψωνίσετε</a:t>
            </a:r>
          </a:p>
          <a:p>
            <a:r>
              <a:rPr lang="el-GR" sz="8000" b="1" dirty="0" smtClean="0">
                <a:solidFill>
                  <a:srgbClr val="0070C0"/>
                </a:solidFill>
                <a:latin typeface="Arial" pitchFamily="34" charset="0"/>
                <a:cs typeface="Arial" pitchFamily="34" charset="0"/>
              </a:rPr>
              <a:t>Προμηθευτείτε από το Μεγάλο Χωριό φρέσκο τυρί από τα αιγοπρόβατα του νησιού,  </a:t>
            </a:r>
            <a:r>
              <a:rPr lang="el-GR" sz="8000" b="1" dirty="0" smtClean="0">
                <a:solidFill>
                  <a:srgbClr val="0070C0"/>
                </a:solidFill>
                <a:latin typeface="Arial" pitchFamily="34" charset="0"/>
                <a:cs typeface="Arial" pitchFamily="34" charset="0"/>
              </a:rPr>
              <a:t>τοπικά γλυκίσματα και λιχουδιές. </a:t>
            </a:r>
          </a:p>
          <a:p>
            <a:r>
              <a:rPr lang="el-GR" sz="8000" b="1" dirty="0" smtClean="0">
                <a:solidFill>
                  <a:srgbClr val="0070C0"/>
                </a:solidFill>
                <a:latin typeface="Arial" pitchFamily="34" charset="0"/>
                <a:cs typeface="Arial" pitchFamily="34" charset="0"/>
              </a:rPr>
              <a:t>Ο παραδοσιακός τρόπος ζωής και η αυθεντική ελληνική φιλοξενία θα είναι η πιο σημαντική αποσκευή σας, φεύγοντας από το νησί!!!</a:t>
            </a:r>
          </a:p>
          <a:p>
            <a:pPr>
              <a:buNone/>
            </a:pPr>
            <a:endParaRPr lang="el-GR" sz="8000" b="1" dirty="0" smtClean="0">
              <a:solidFill>
                <a:srgbClr val="0070C0"/>
              </a:solidFill>
              <a:latin typeface="Arial" pitchFamily="34" charset="0"/>
              <a:cs typeface="Arial" pitchFamily="34" charset="0"/>
            </a:endParaRPr>
          </a:p>
          <a:p>
            <a:endParaRPr lang="el-GR" b="1" dirty="0" smtClean="0">
              <a:solidFill>
                <a:srgbClr val="0070C0"/>
              </a:solidFill>
            </a:endParaRPr>
          </a:p>
          <a:p>
            <a:pPr>
              <a:buNone/>
            </a:pPr>
            <a:endParaRPr lang="el-GR" b="1" dirty="0" smtClean="0">
              <a:solidFill>
                <a:srgbClr val="0070C0"/>
              </a:solidFill>
            </a:endParaRPr>
          </a:p>
        </p:txBody>
      </p:sp>
      <p:sp>
        <p:nvSpPr>
          <p:cNvPr id="4" name="3 - Ορθογώνιο"/>
          <p:cNvSpPr/>
          <p:nvPr/>
        </p:nvSpPr>
        <p:spPr>
          <a:xfrm>
            <a:off x="1571604" y="214291"/>
            <a:ext cx="5929354" cy="1200329"/>
          </a:xfrm>
          <a:prstGeom prst="rect">
            <a:avLst/>
          </a:prstGeom>
        </p:spPr>
        <p:txBody>
          <a:bodyPr wrap="square">
            <a:spAutoFit/>
          </a:bodyPr>
          <a:lstStyle/>
          <a:p>
            <a:pPr algn="ctr"/>
            <a:r>
              <a:rPr lang="el-GR" sz="3600" b="1" dirty="0" smtClean="0">
                <a:solidFill>
                  <a:srgbClr val="7030A0"/>
                </a:solidFill>
              </a:rPr>
              <a:t>Συνοψίζοντας…..(γ)</a:t>
            </a:r>
            <a:br>
              <a:rPr lang="el-GR" sz="3600" b="1" dirty="0" smtClean="0">
                <a:solidFill>
                  <a:srgbClr val="7030A0"/>
                </a:solidFill>
              </a:rPr>
            </a:br>
            <a:endParaRPr lang="el-GR" sz="36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0"/>
            <a:ext cx="8229600" cy="1214422"/>
          </a:xfrm>
        </p:spPr>
        <p:txBody>
          <a:bodyPr>
            <a:normAutofit fontScale="90000"/>
          </a:bodyPr>
          <a:lstStyle/>
          <a:p>
            <a:r>
              <a:rPr lang="el-GR" b="1" dirty="0" smtClean="0"/>
              <a:t/>
            </a:r>
            <a:br>
              <a:rPr lang="el-GR" b="1" dirty="0" smtClean="0"/>
            </a:br>
            <a:r>
              <a:rPr lang="el-GR" b="1" dirty="0" smtClean="0"/>
              <a:t/>
            </a:r>
            <a:br>
              <a:rPr lang="el-GR" b="1" dirty="0" smtClean="0"/>
            </a:br>
            <a:r>
              <a:rPr lang="el-GR" b="1" dirty="0" smtClean="0"/>
              <a:t/>
            </a:r>
            <a:br>
              <a:rPr lang="el-GR" b="1" dirty="0" smtClean="0"/>
            </a:br>
            <a:r>
              <a:rPr lang="el-GR" b="1" dirty="0" smtClean="0"/>
              <a:t/>
            </a:r>
            <a:br>
              <a:rPr lang="el-GR" b="1" dirty="0" smtClean="0"/>
            </a:br>
            <a:r>
              <a:rPr lang="el-GR" b="1" dirty="0" smtClean="0"/>
              <a:t/>
            </a:r>
            <a:br>
              <a:rPr lang="el-GR" b="1" dirty="0" smtClean="0"/>
            </a:br>
            <a:endParaRPr lang="el-GR" dirty="0"/>
          </a:p>
        </p:txBody>
      </p:sp>
      <p:sp>
        <p:nvSpPr>
          <p:cNvPr id="3" name="2 - Θέση περιεχομένου"/>
          <p:cNvSpPr>
            <a:spLocks noGrp="1"/>
          </p:cNvSpPr>
          <p:nvPr>
            <p:ph idx="1"/>
          </p:nvPr>
        </p:nvSpPr>
        <p:spPr>
          <a:xfrm>
            <a:off x="457200" y="1357298"/>
            <a:ext cx="8229600" cy="5000659"/>
          </a:xfrm>
        </p:spPr>
        <p:txBody>
          <a:bodyPr>
            <a:normAutofit fontScale="55000" lnSpcReduction="20000"/>
          </a:bodyPr>
          <a:lstStyle/>
          <a:p>
            <a:pPr lvl="0"/>
            <a:r>
              <a:rPr lang="el-GR" sz="3800" b="1" dirty="0" smtClean="0">
                <a:solidFill>
                  <a:srgbClr val="0070C0"/>
                </a:solidFill>
                <a:latin typeface="Arial" pitchFamily="34" charset="0"/>
                <a:cs typeface="Arial" pitchFamily="34" charset="0"/>
              </a:rPr>
              <a:t>Το </a:t>
            </a:r>
            <a:r>
              <a:rPr lang="el-GR" sz="3800" b="1" dirty="0" err="1" smtClean="0">
                <a:solidFill>
                  <a:srgbClr val="0070C0"/>
                </a:solidFill>
                <a:latin typeface="Arial" pitchFamily="34" charset="0"/>
                <a:cs typeface="Arial" pitchFamily="34" charset="0"/>
              </a:rPr>
              <a:t>Αγαθονήσι</a:t>
            </a:r>
            <a:r>
              <a:rPr lang="el-GR" sz="3800" b="1" dirty="0" smtClean="0">
                <a:solidFill>
                  <a:srgbClr val="0070C0"/>
                </a:solidFill>
                <a:latin typeface="Arial" pitchFamily="34" charset="0"/>
                <a:cs typeface="Arial" pitchFamily="34" charset="0"/>
              </a:rPr>
              <a:t>, απέχει 25 ναυτικά μίλια από την Πάτμο, 14, από τη Σάμο και μόλις 8 μίλια από τα Μικρασιατικά παράλια.</a:t>
            </a:r>
          </a:p>
          <a:p>
            <a:pPr lvl="0"/>
            <a:r>
              <a:rPr lang="el-GR" sz="3800" b="1" dirty="0" smtClean="0">
                <a:solidFill>
                  <a:srgbClr val="0070C0"/>
                </a:solidFill>
                <a:latin typeface="Arial" pitchFamily="34" charset="0"/>
                <a:cs typeface="Arial" pitchFamily="34" charset="0"/>
              </a:rPr>
              <a:t> Ο μόνιμος πληθυσμός είναι  186 κάτοικοι(σύμφωνα με την απογραφή του 2011). </a:t>
            </a:r>
          </a:p>
          <a:p>
            <a:pPr lvl="0"/>
            <a:r>
              <a:rPr lang="el-GR" sz="3800" b="1" dirty="0" smtClean="0">
                <a:solidFill>
                  <a:srgbClr val="0070C0"/>
                </a:solidFill>
                <a:latin typeface="Arial" pitchFamily="34" charset="0"/>
                <a:cs typeface="Arial" pitchFamily="34" charset="0"/>
              </a:rPr>
              <a:t>Κατά την </a:t>
            </a:r>
            <a:r>
              <a:rPr lang="el-GR" sz="3800" b="1" dirty="0" err="1" smtClean="0">
                <a:solidFill>
                  <a:srgbClr val="0070C0"/>
                </a:solidFill>
                <a:latin typeface="Arial" pitchFamily="34" charset="0"/>
                <a:cs typeface="Arial" pitchFamily="34" charset="0"/>
              </a:rPr>
              <a:t>ιταλοκρατία</a:t>
            </a:r>
            <a:r>
              <a:rPr lang="el-GR" sz="3800" b="1" dirty="0" smtClean="0">
                <a:solidFill>
                  <a:srgbClr val="0070C0"/>
                </a:solidFill>
                <a:latin typeface="Arial" pitchFamily="34" charset="0"/>
                <a:cs typeface="Arial" pitchFamily="34" charset="0"/>
              </a:rPr>
              <a:t>, το νησί ονομάστηκε </a:t>
            </a:r>
            <a:r>
              <a:rPr lang="el-GR" sz="3800" b="1" dirty="0" err="1" smtClean="0">
                <a:solidFill>
                  <a:srgbClr val="0070C0"/>
                </a:solidFill>
                <a:latin typeface="Arial" pitchFamily="34" charset="0"/>
                <a:cs typeface="Arial" pitchFamily="34" charset="0"/>
              </a:rPr>
              <a:t>Γαϊδουρονήσι</a:t>
            </a:r>
            <a:r>
              <a:rPr lang="el-GR" sz="3800" b="1" dirty="0" smtClean="0">
                <a:solidFill>
                  <a:srgbClr val="0070C0"/>
                </a:solidFill>
                <a:latin typeface="Arial" pitchFamily="34" charset="0"/>
                <a:cs typeface="Arial" pitchFamily="34" charset="0"/>
              </a:rPr>
              <a:t>, δηλωτικό του σχήματός του, κι έτσι αναγράφεται  και  σε πολλούς ναυτικούς χάρτες. </a:t>
            </a:r>
          </a:p>
          <a:p>
            <a:pPr lvl="0"/>
            <a:r>
              <a:rPr lang="el-GR" sz="3800" b="1" dirty="0" smtClean="0">
                <a:solidFill>
                  <a:srgbClr val="0070C0"/>
                </a:solidFill>
                <a:latin typeface="Arial" pitchFamily="34" charset="0"/>
                <a:cs typeface="Arial" pitchFamily="34" charset="0"/>
              </a:rPr>
              <a:t>Η σημερινή ονομασία </a:t>
            </a:r>
            <a:r>
              <a:rPr lang="el-GR" sz="3800" b="1" dirty="0" err="1" smtClean="0">
                <a:solidFill>
                  <a:srgbClr val="0070C0"/>
                </a:solidFill>
                <a:latin typeface="Arial" pitchFamily="34" charset="0"/>
                <a:cs typeface="Arial" pitchFamily="34" charset="0"/>
              </a:rPr>
              <a:t>Αγαθονήσι</a:t>
            </a:r>
            <a:r>
              <a:rPr lang="el-GR" sz="3800" b="1" dirty="0" smtClean="0">
                <a:solidFill>
                  <a:srgbClr val="0070C0"/>
                </a:solidFill>
                <a:latin typeface="Arial" pitchFamily="34" charset="0"/>
                <a:cs typeface="Arial" pitchFamily="34" charset="0"/>
              </a:rPr>
              <a:t>  οφείλεται σε παρετυμολογία του φυτού </a:t>
            </a:r>
            <a:r>
              <a:rPr lang="el-GR" sz="3800" b="1" dirty="0" err="1" smtClean="0">
                <a:solidFill>
                  <a:srgbClr val="0070C0"/>
                </a:solidFill>
                <a:latin typeface="Arial" pitchFamily="34" charset="0"/>
                <a:cs typeface="Arial" pitchFamily="34" charset="0"/>
              </a:rPr>
              <a:t>Αγκαθόχορτου</a:t>
            </a:r>
            <a:r>
              <a:rPr lang="el-GR" sz="3800" b="1" dirty="0" smtClean="0">
                <a:solidFill>
                  <a:srgbClr val="0070C0"/>
                </a:solidFill>
                <a:latin typeface="Arial" pitchFamily="34" charset="0"/>
                <a:cs typeface="Arial" pitchFamily="34" charset="0"/>
              </a:rPr>
              <a:t>, που φύεται άφθονο στο νησί. </a:t>
            </a:r>
          </a:p>
          <a:p>
            <a:pPr lvl="0"/>
            <a:r>
              <a:rPr lang="el-GR" sz="3800" b="1" dirty="0" smtClean="0">
                <a:solidFill>
                  <a:srgbClr val="0070C0"/>
                </a:solidFill>
                <a:latin typeface="Arial" pitchFamily="34" charset="0"/>
                <a:cs typeface="Arial" pitchFamily="34" charset="0"/>
              </a:rPr>
              <a:t> Περιβάλλεται από έξι βραχονησίδες: το Κουνέλι ή </a:t>
            </a:r>
            <a:r>
              <a:rPr lang="el-GR" sz="3800" b="1" dirty="0" err="1" smtClean="0">
                <a:solidFill>
                  <a:srgbClr val="0070C0"/>
                </a:solidFill>
                <a:latin typeface="Arial" pitchFamily="34" charset="0"/>
                <a:cs typeface="Arial" pitchFamily="34" charset="0"/>
              </a:rPr>
              <a:t>Κουνελονήσι</a:t>
            </a:r>
            <a:r>
              <a:rPr lang="el-GR" sz="3800" b="1" dirty="0" smtClean="0">
                <a:solidFill>
                  <a:srgbClr val="0070C0"/>
                </a:solidFill>
                <a:latin typeface="Arial" pitchFamily="34" charset="0"/>
                <a:cs typeface="Arial" pitchFamily="34" charset="0"/>
              </a:rPr>
              <a:t> στα νότια, το Νερό ή </a:t>
            </a:r>
            <a:r>
              <a:rPr lang="el-GR" sz="3800" b="1" dirty="0" err="1" smtClean="0">
                <a:solidFill>
                  <a:srgbClr val="0070C0"/>
                </a:solidFill>
                <a:latin typeface="Arial" pitchFamily="34" charset="0"/>
                <a:cs typeface="Arial" pitchFamily="34" charset="0"/>
              </a:rPr>
              <a:t>Νερονήσι</a:t>
            </a:r>
            <a:r>
              <a:rPr lang="el-GR" sz="3800" b="1" dirty="0" smtClean="0">
                <a:solidFill>
                  <a:srgbClr val="0070C0"/>
                </a:solidFill>
                <a:latin typeface="Arial" pitchFamily="34" charset="0"/>
                <a:cs typeface="Arial" pitchFamily="34" charset="0"/>
              </a:rPr>
              <a:t>, την Στρογγυλή ή Στρογγυλό, την Πίτα ή Πιάτο ή </a:t>
            </a:r>
            <a:r>
              <a:rPr lang="el-GR" sz="3800" b="1" dirty="0" err="1" smtClean="0">
                <a:solidFill>
                  <a:srgbClr val="0070C0"/>
                </a:solidFill>
                <a:latin typeface="Arial" pitchFamily="34" charset="0"/>
                <a:cs typeface="Arial" pitchFamily="34" charset="0"/>
              </a:rPr>
              <a:t>Ψαθονήσι</a:t>
            </a:r>
            <a:r>
              <a:rPr lang="el-GR" sz="3800" b="1" dirty="0" smtClean="0">
                <a:solidFill>
                  <a:srgbClr val="0070C0"/>
                </a:solidFill>
                <a:latin typeface="Arial" pitchFamily="34" charset="0"/>
                <a:cs typeface="Arial" pitchFamily="34" charset="0"/>
              </a:rPr>
              <a:t> ή </a:t>
            </a:r>
            <a:r>
              <a:rPr lang="el-GR" sz="3800" b="1" dirty="0" err="1" smtClean="0">
                <a:solidFill>
                  <a:srgbClr val="0070C0"/>
                </a:solidFill>
                <a:latin typeface="Arial" pitchFamily="34" charset="0"/>
                <a:cs typeface="Arial" pitchFamily="34" charset="0"/>
              </a:rPr>
              <a:t>Ψαθώ</a:t>
            </a:r>
            <a:r>
              <a:rPr lang="el-GR" sz="3800" b="1" dirty="0" smtClean="0">
                <a:solidFill>
                  <a:srgbClr val="0070C0"/>
                </a:solidFill>
                <a:latin typeface="Arial" pitchFamily="34" charset="0"/>
                <a:cs typeface="Arial" pitchFamily="34" charset="0"/>
              </a:rPr>
              <a:t> και Πράσο στα βόρεια και το </a:t>
            </a:r>
            <a:r>
              <a:rPr lang="el-GR" sz="3800" b="1" dirty="0" err="1" smtClean="0">
                <a:solidFill>
                  <a:srgbClr val="0070C0"/>
                </a:solidFill>
                <a:latin typeface="Arial" pitchFamily="34" charset="0"/>
                <a:cs typeface="Arial" pitchFamily="34" charset="0"/>
              </a:rPr>
              <a:t>Κατσαγάνι</a:t>
            </a:r>
            <a:r>
              <a:rPr lang="el-GR" sz="3800" b="1" dirty="0" smtClean="0">
                <a:solidFill>
                  <a:srgbClr val="0070C0"/>
                </a:solidFill>
                <a:latin typeface="Arial" pitchFamily="34" charset="0"/>
                <a:cs typeface="Arial" pitchFamily="34" charset="0"/>
              </a:rPr>
              <a:t> ή Γλάρος στα ανατολικά. Είναι ιδανικός τόπος για περίπλου με σκάφος</a:t>
            </a:r>
            <a:r>
              <a:rPr lang="el-GR" sz="3800" b="1" dirty="0" smtClean="0">
                <a:solidFill>
                  <a:srgbClr val="0070C0"/>
                </a:solidFill>
                <a:latin typeface="Arial" pitchFamily="34" charset="0"/>
                <a:cs typeface="Arial" pitchFamily="34" charset="0"/>
              </a:rPr>
              <a:t>.</a:t>
            </a:r>
            <a:r>
              <a:rPr lang="el-GR" sz="3800" b="1" dirty="0" smtClean="0">
                <a:solidFill>
                  <a:srgbClr val="0070C0"/>
                </a:solidFill>
                <a:latin typeface="Arial" pitchFamily="34" charset="0"/>
                <a:cs typeface="Arial" pitchFamily="34" charset="0"/>
              </a:rPr>
              <a:t> </a:t>
            </a:r>
          </a:p>
          <a:p>
            <a:endParaRPr lang="el-GR" dirty="0"/>
          </a:p>
        </p:txBody>
      </p:sp>
      <p:sp>
        <p:nvSpPr>
          <p:cNvPr id="4" name="3 - Ορθογώνιο"/>
          <p:cNvSpPr/>
          <p:nvPr/>
        </p:nvSpPr>
        <p:spPr>
          <a:xfrm>
            <a:off x="857224" y="214290"/>
            <a:ext cx="7358114" cy="954107"/>
          </a:xfrm>
          <a:prstGeom prst="rect">
            <a:avLst/>
          </a:prstGeom>
        </p:spPr>
        <p:txBody>
          <a:bodyPr wrap="square">
            <a:spAutoFit/>
          </a:bodyPr>
          <a:lstStyle/>
          <a:p>
            <a:pPr algn="ctr"/>
            <a:r>
              <a:rPr lang="el-GR" sz="2800" b="1" dirty="0" smtClean="0">
                <a:solidFill>
                  <a:srgbClr val="7030A0"/>
                </a:solidFill>
                <a:latin typeface="Arial" pitchFamily="34" charset="0"/>
                <a:cs typeface="Arial" pitchFamily="34" charset="0"/>
              </a:rPr>
              <a:t>Γεωγραφικά στοιχεία-Πληθυσμός-Ονομασία</a:t>
            </a:r>
            <a:endParaRPr lang="el-GR" sz="2800" dirty="0">
              <a:latin typeface="Arial" pitchFamily="34" charset="0"/>
              <a:cs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1214422"/>
            <a:ext cx="8229600" cy="5214974"/>
          </a:xfrm>
        </p:spPr>
        <p:txBody>
          <a:bodyPr>
            <a:noAutofit/>
          </a:bodyPr>
          <a:lstStyle/>
          <a:p>
            <a:pPr lvl="0"/>
            <a:r>
              <a:rPr lang="el-GR" sz="1800" b="1" dirty="0" smtClean="0">
                <a:solidFill>
                  <a:srgbClr val="0070C0"/>
                </a:solidFill>
                <a:latin typeface="Arial" pitchFamily="34" charset="0"/>
                <a:cs typeface="Arial" pitchFamily="34" charset="0"/>
              </a:rPr>
              <a:t>Έχει δύο οικισμούς: </a:t>
            </a:r>
          </a:p>
          <a:p>
            <a:pPr lvl="0"/>
            <a:r>
              <a:rPr lang="el-GR" sz="1800" b="1" dirty="0" smtClean="0">
                <a:solidFill>
                  <a:srgbClr val="0070C0"/>
                </a:solidFill>
                <a:latin typeface="Arial" pitchFamily="34" charset="0"/>
                <a:cs typeface="Arial" pitchFamily="34" charset="0"/>
              </a:rPr>
              <a:t>Το Μεγάλο Χωριό, που επεκτείνεται μέχρι το λιμάνι του Αγίου Γεωργίου. Είναι ο μεγαλύτερος και παλαιότερος οικισμός. Χτίστηκε σε τοποθεσία ώστε να είναι αθέατος από τη θάλασσα για την προστασία των κατοίκων από τις επιδρομές των πειρατών. Τα νεότερα χρόνια ο οικισμός επεκτάθηκε και αναπτύσσεται μέχρι το λιμάνι του Αγίου Γεωργίου. Αρχιτεκτονική ιδιαιτερότητά του είναι ο πέτρινος τοίχος γύρω από τα σπίτια με μεγάλες πόρτες - εισόδους στον οικισμό.</a:t>
            </a:r>
          </a:p>
          <a:p>
            <a:pPr lvl="0"/>
            <a:r>
              <a:rPr lang="el-GR" sz="1800" b="1" dirty="0" smtClean="0">
                <a:solidFill>
                  <a:srgbClr val="0070C0"/>
                </a:solidFill>
                <a:latin typeface="Arial" pitchFamily="34" charset="0"/>
                <a:cs typeface="Arial" pitchFamily="34" charset="0"/>
              </a:rPr>
              <a:t>Το Μικρό Χωριό είναι κτισμένο απέναντι από το Μεγάλο Χωριό. Το λιμάνι του  Αγίου Γεωργίου διαθέτει φαρδιά και μεγάλη προβλήτα με νότιο προσανατολισμό προστατεύοντας μικρά και μεγάλα σκάφη με ασφάλεια από τους βόρειους ανέμους. Έχει μικρούς κολπίσκους και αμμουδερές μικρές παραλίες γύρω του.</a:t>
            </a:r>
          </a:p>
          <a:p>
            <a:pPr lvl="0"/>
            <a:r>
              <a:rPr lang="el-GR" sz="1800" b="1" dirty="0" err="1" smtClean="0">
                <a:solidFill>
                  <a:srgbClr val="0070C0"/>
                </a:solidFill>
                <a:latin typeface="Arial" pitchFamily="34" charset="0"/>
                <a:cs typeface="Arial" pitchFamily="34" charset="0"/>
              </a:rPr>
              <a:t>To</a:t>
            </a:r>
            <a:r>
              <a:rPr lang="el-GR" sz="1800" b="1" dirty="0" smtClean="0">
                <a:solidFill>
                  <a:srgbClr val="0070C0"/>
                </a:solidFill>
                <a:latin typeface="Arial" pitchFamily="34" charset="0"/>
                <a:cs typeface="Arial" pitchFamily="34" charset="0"/>
              </a:rPr>
              <a:t> Μεγάλο Χωριό αριθμεί σήμερα γύρω  στους 120 κατοίκους, το Μικρό Χωριό και ο Άγιος Γεώργιος που αποτελεί και το κύριο λιμάνι του νησιού, αριθμούν μόλις 15 κατοίκους ο καθένας.</a:t>
            </a:r>
          </a:p>
          <a:p>
            <a:pPr lvl="0"/>
            <a:r>
              <a:rPr lang="el-GR" sz="1800" b="1" dirty="0" smtClean="0">
                <a:solidFill>
                  <a:srgbClr val="0070C0"/>
                </a:solidFill>
                <a:latin typeface="Arial" pitchFamily="34" charset="0"/>
                <a:cs typeface="Arial" pitchFamily="34" charset="0"/>
              </a:rPr>
              <a:t>Η περιοχή του Καθολικού στα Β.Α. φιλοξενεί ιχθυοκαλλιέργειες και συγχρόνως αποτελεί αλιευτικό καταφύγιο ως φυσικό λιμάνι</a:t>
            </a:r>
            <a:r>
              <a:rPr lang="el-GR" sz="1800" b="1" dirty="0" smtClean="0">
                <a:solidFill>
                  <a:srgbClr val="0070C0"/>
                </a:solidFill>
                <a:latin typeface="Arial" pitchFamily="34" charset="0"/>
                <a:cs typeface="Arial" pitchFamily="34" charset="0"/>
              </a:rPr>
              <a:t>.</a:t>
            </a:r>
            <a:r>
              <a:rPr lang="en-US" sz="1800" b="1" dirty="0" smtClean="0">
                <a:solidFill>
                  <a:srgbClr val="0070C0"/>
                </a:solidFill>
                <a:latin typeface="Arial" pitchFamily="34" charset="0"/>
                <a:cs typeface="Arial" pitchFamily="34" charset="0"/>
              </a:rPr>
              <a:t> </a:t>
            </a:r>
            <a:endParaRPr lang="el-GR" sz="1800" b="1" dirty="0" smtClean="0">
              <a:solidFill>
                <a:srgbClr val="0070C0"/>
              </a:solidFill>
              <a:latin typeface="Arial" pitchFamily="34" charset="0"/>
              <a:cs typeface="Arial" pitchFamily="34" charset="0"/>
            </a:endParaRPr>
          </a:p>
          <a:p>
            <a:endParaRPr lang="el-GR" sz="1800" b="1" dirty="0">
              <a:solidFill>
                <a:srgbClr val="0070C0"/>
              </a:solidFill>
              <a:latin typeface="Arial" pitchFamily="34" charset="0"/>
              <a:cs typeface="Arial" pitchFamily="34" charset="0"/>
            </a:endParaRPr>
          </a:p>
        </p:txBody>
      </p:sp>
      <p:sp>
        <p:nvSpPr>
          <p:cNvPr id="5" name="1 - Τίτλος"/>
          <p:cNvSpPr>
            <a:spLocks noGrp="1"/>
          </p:cNvSpPr>
          <p:nvPr>
            <p:ph type="title"/>
          </p:nvPr>
        </p:nvSpPr>
        <p:spPr/>
        <p:txBody>
          <a:bodyPr>
            <a:normAutofit fontScale="90000"/>
          </a:bodyPr>
          <a:lstStyle/>
          <a:p>
            <a:pPr algn="ctr"/>
            <a:r>
              <a:rPr lang="el-GR" b="1" dirty="0" smtClean="0">
                <a:solidFill>
                  <a:srgbClr val="7030A0"/>
                </a:solidFill>
              </a:rPr>
              <a:t/>
            </a:r>
            <a:br>
              <a:rPr lang="el-GR" b="1" dirty="0" smtClean="0">
                <a:solidFill>
                  <a:srgbClr val="7030A0"/>
                </a:solidFill>
              </a:rPr>
            </a:br>
            <a:r>
              <a:rPr lang="el-GR" b="1" dirty="0" smtClean="0">
                <a:solidFill>
                  <a:srgbClr val="7030A0"/>
                </a:solidFill>
              </a:rPr>
              <a:t/>
            </a:r>
            <a:br>
              <a:rPr lang="el-GR" b="1" dirty="0" smtClean="0">
                <a:solidFill>
                  <a:srgbClr val="7030A0"/>
                </a:solidFill>
              </a:rPr>
            </a:br>
            <a:r>
              <a:rPr lang="el-GR" b="1" dirty="0" smtClean="0">
                <a:solidFill>
                  <a:srgbClr val="7030A0"/>
                </a:solidFill>
              </a:rPr>
              <a:t/>
            </a:r>
            <a:br>
              <a:rPr lang="el-GR" b="1" dirty="0" smtClean="0">
                <a:solidFill>
                  <a:srgbClr val="7030A0"/>
                </a:solidFill>
              </a:rPr>
            </a:br>
            <a:r>
              <a:rPr lang="el-GR" b="1" dirty="0" smtClean="0">
                <a:solidFill>
                  <a:srgbClr val="7030A0"/>
                </a:solidFill>
              </a:rPr>
              <a:t/>
            </a:r>
            <a:br>
              <a:rPr lang="el-GR" b="1" dirty="0" smtClean="0">
                <a:solidFill>
                  <a:srgbClr val="7030A0"/>
                </a:solidFill>
              </a:rPr>
            </a:br>
            <a:r>
              <a:rPr lang="el-GR" b="1" dirty="0" smtClean="0">
                <a:solidFill>
                  <a:srgbClr val="7030A0"/>
                </a:solidFill>
              </a:rPr>
              <a:t>Οικισμοί</a:t>
            </a:r>
            <a:r>
              <a:rPr lang="el-GR" b="1" dirty="0" smtClean="0">
                <a:solidFill>
                  <a:srgbClr val="7030A0"/>
                </a:solidFill>
              </a:rPr>
              <a:t/>
            </a:r>
            <a:br>
              <a:rPr lang="el-GR" b="1" dirty="0" smtClean="0">
                <a:solidFill>
                  <a:srgbClr val="7030A0"/>
                </a:solidFill>
              </a:rPr>
            </a:br>
            <a:endParaRPr lang="el-GR" dirty="0">
              <a:solidFill>
                <a:srgbClr val="7030A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500042"/>
            <a:ext cx="8229600" cy="571504"/>
          </a:xfrm>
        </p:spPr>
        <p:txBody>
          <a:bodyPr>
            <a:normAutofit fontScale="90000"/>
          </a:bodyPr>
          <a:lstStyle/>
          <a:p>
            <a:pPr algn="ctr"/>
            <a:r>
              <a:rPr lang="el-GR" b="1" dirty="0" smtClean="0"/>
              <a:t/>
            </a:r>
            <a:br>
              <a:rPr lang="el-GR" b="1" dirty="0" smtClean="0"/>
            </a:br>
            <a:r>
              <a:rPr lang="el-GR" b="1" dirty="0" smtClean="0"/>
              <a:t/>
            </a:r>
            <a:br>
              <a:rPr lang="el-GR" b="1" dirty="0" smtClean="0"/>
            </a:br>
            <a:r>
              <a:rPr lang="el-GR" b="1" dirty="0" smtClean="0"/>
              <a:t/>
            </a:r>
            <a:br>
              <a:rPr lang="el-GR" b="1" dirty="0" smtClean="0"/>
            </a:br>
            <a:r>
              <a:rPr lang="el-GR" b="1" dirty="0" smtClean="0"/>
              <a:t/>
            </a:r>
            <a:br>
              <a:rPr lang="el-GR" b="1" dirty="0" smtClean="0"/>
            </a:br>
            <a:r>
              <a:rPr lang="el-GR" b="1" dirty="0" smtClean="0"/>
              <a:t/>
            </a:r>
            <a:br>
              <a:rPr lang="el-GR" b="1" dirty="0" smtClean="0"/>
            </a:br>
            <a:r>
              <a:rPr lang="el-GR" b="1" dirty="0" smtClean="0"/>
              <a:t/>
            </a:r>
            <a:br>
              <a:rPr lang="el-GR" b="1" dirty="0" smtClean="0"/>
            </a:br>
            <a:endParaRPr lang="el-GR" dirty="0">
              <a:solidFill>
                <a:srgbClr val="7030A0"/>
              </a:solidFill>
            </a:endParaRPr>
          </a:p>
        </p:txBody>
      </p:sp>
      <p:sp>
        <p:nvSpPr>
          <p:cNvPr id="3" name="2 - Θέση περιεχομένου"/>
          <p:cNvSpPr>
            <a:spLocks noGrp="1"/>
          </p:cNvSpPr>
          <p:nvPr>
            <p:ph idx="1"/>
          </p:nvPr>
        </p:nvSpPr>
        <p:spPr>
          <a:xfrm>
            <a:off x="457200" y="1214423"/>
            <a:ext cx="8229600" cy="5286411"/>
          </a:xfrm>
        </p:spPr>
        <p:txBody>
          <a:bodyPr>
            <a:normAutofit fontScale="25000" lnSpcReduction="20000"/>
          </a:bodyPr>
          <a:lstStyle/>
          <a:p>
            <a:pPr lvl="0"/>
            <a:r>
              <a:rPr lang="el-GR" sz="6400" b="1" dirty="0" err="1" smtClean="0">
                <a:solidFill>
                  <a:srgbClr val="0070C0"/>
                </a:solidFill>
                <a:latin typeface="Arial" pitchFamily="34" charset="0"/>
                <a:cs typeface="Arial" pitchFamily="34" charset="0"/>
              </a:rPr>
              <a:t>Tο</a:t>
            </a:r>
            <a:r>
              <a:rPr lang="el-GR" sz="6400" b="1" dirty="0" smtClean="0">
                <a:solidFill>
                  <a:srgbClr val="0070C0"/>
                </a:solidFill>
                <a:latin typeface="Arial" pitchFamily="34" charset="0"/>
                <a:cs typeface="Arial" pitchFamily="34" charset="0"/>
              </a:rPr>
              <a:t> </a:t>
            </a:r>
            <a:r>
              <a:rPr lang="el-GR" sz="6400" b="1" dirty="0" err="1" smtClean="0">
                <a:solidFill>
                  <a:srgbClr val="0070C0"/>
                </a:solidFill>
                <a:latin typeface="Arial" pitchFamily="34" charset="0"/>
                <a:cs typeface="Arial" pitchFamily="34" charset="0"/>
              </a:rPr>
              <a:t>Αγαθονήσι</a:t>
            </a:r>
            <a:r>
              <a:rPr lang="el-GR" sz="6400" b="1" dirty="0" smtClean="0">
                <a:solidFill>
                  <a:srgbClr val="0070C0"/>
                </a:solidFill>
                <a:latin typeface="Arial" pitchFamily="34" charset="0"/>
                <a:cs typeface="Arial" pitchFamily="34" charset="0"/>
              </a:rPr>
              <a:t> μπορεί να το επισκεφθεί κανείς πολύ εύκολα, διότι έχει τακτική συγκοινωνία με Λέρο, Πάτμο, Λειψούς και Σάμο.</a:t>
            </a:r>
          </a:p>
          <a:p>
            <a:pPr lvl="0"/>
            <a:r>
              <a:rPr lang="el-GR" sz="6400" b="1" dirty="0" smtClean="0">
                <a:solidFill>
                  <a:srgbClr val="0070C0"/>
                </a:solidFill>
                <a:latin typeface="Arial" pitchFamily="34" charset="0"/>
                <a:cs typeface="Arial" pitchFamily="34" charset="0"/>
              </a:rPr>
              <a:t> Συγκεκριμένα, το νησί εξυπηρετείται τέσσερις φορές την εβδομάδα με πλοίο και συνδέεται με τα νησιά Κάλυμνο, Λέρο, Λειψούς, Πάτμο, </a:t>
            </a:r>
            <a:r>
              <a:rPr lang="el-GR" sz="6400" b="1" dirty="0" err="1" smtClean="0">
                <a:solidFill>
                  <a:srgbClr val="0070C0"/>
                </a:solidFill>
                <a:latin typeface="Arial" pitchFamily="34" charset="0"/>
                <a:cs typeface="Arial" pitchFamily="34" charset="0"/>
              </a:rPr>
              <a:t>Αρκιούς</a:t>
            </a:r>
            <a:r>
              <a:rPr lang="el-GR" sz="6400" b="1" dirty="0" smtClean="0">
                <a:solidFill>
                  <a:srgbClr val="0070C0"/>
                </a:solidFill>
                <a:latin typeface="Arial" pitchFamily="34" charset="0"/>
                <a:cs typeface="Arial" pitchFamily="34" charset="0"/>
              </a:rPr>
              <a:t> και Σάμο(Πυθαγόρειο), δύο φορές με ταχύπλοο από Κάλυμνο μέχρι </a:t>
            </a:r>
            <a:r>
              <a:rPr lang="el-GR" sz="6400" b="1" dirty="0" err="1" smtClean="0">
                <a:solidFill>
                  <a:srgbClr val="0070C0"/>
                </a:solidFill>
                <a:latin typeface="Arial" pitchFamily="34" charset="0"/>
                <a:cs typeface="Arial" pitchFamily="34" charset="0"/>
              </a:rPr>
              <a:t>Αγαθονήσι</a:t>
            </a:r>
            <a:r>
              <a:rPr lang="el-GR" sz="6400" b="1" dirty="0" smtClean="0">
                <a:solidFill>
                  <a:srgbClr val="0070C0"/>
                </a:solidFill>
                <a:latin typeface="Arial" pitchFamily="34" charset="0"/>
                <a:cs typeface="Arial" pitchFamily="34" charset="0"/>
              </a:rPr>
              <a:t> και μια φορά την εβδομάδα με τη Ρόδο.</a:t>
            </a:r>
          </a:p>
          <a:p>
            <a:pPr lvl="0"/>
            <a:r>
              <a:rPr lang="el-GR" sz="6400" b="1" dirty="0" smtClean="0">
                <a:solidFill>
                  <a:srgbClr val="0070C0"/>
                </a:solidFill>
                <a:latin typeface="Arial" pitchFamily="34" charset="0"/>
                <a:cs typeface="Arial" pitchFamily="34" charset="0"/>
              </a:rPr>
              <a:t>Στο νησί λειτουργεί σύγχρονο ελικοδρόμιο. Εκτός από τον κόλπο του Αγ. Γεωργίου (λιμάνι) υπάρχουν και άλλοι απάνεμοι και ιδανικοί για όσους επιθυμούν να αγκυροβολήσουν σε ήσυχα και πεντακάθαρα νερά, απολαμβάνοντας την ηρεμία της θάλασσας.</a:t>
            </a:r>
          </a:p>
          <a:p>
            <a:pPr lvl="0"/>
            <a:r>
              <a:rPr lang="el-GR" sz="6400" b="1" dirty="0" smtClean="0">
                <a:solidFill>
                  <a:srgbClr val="0070C0"/>
                </a:solidFill>
                <a:latin typeface="Arial" pitchFamily="34" charset="0"/>
                <a:cs typeface="Arial" pitchFamily="34" charset="0"/>
              </a:rPr>
              <a:t>Όσον αφορά την εξυπηρέτηση και την βελτίωση της ζωής των κατοίκων του </a:t>
            </a:r>
            <a:r>
              <a:rPr lang="el-GR" sz="6400" b="1" dirty="0" err="1" smtClean="0">
                <a:solidFill>
                  <a:srgbClr val="0070C0"/>
                </a:solidFill>
                <a:latin typeface="Arial" pitchFamily="34" charset="0"/>
                <a:cs typeface="Arial" pitchFamily="34" charset="0"/>
              </a:rPr>
              <a:t>Αγαθονησίου</a:t>
            </a:r>
            <a:r>
              <a:rPr lang="el-GR" sz="6400" b="1" dirty="0" smtClean="0">
                <a:solidFill>
                  <a:srgbClr val="0070C0"/>
                </a:solidFill>
                <a:latin typeface="Arial" pitchFamily="34" charset="0"/>
                <a:cs typeface="Arial" pitchFamily="34" charset="0"/>
              </a:rPr>
              <a:t>, τα τελευταία χρόνια δημιουργήθηκαν και λειτουργούν στο νησί: Γυμνάσιο με </a:t>
            </a:r>
            <a:r>
              <a:rPr lang="el-GR" sz="6400" b="1" dirty="0" err="1" smtClean="0">
                <a:solidFill>
                  <a:srgbClr val="0070C0"/>
                </a:solidFill>
                <a:latin typeface="Arial" pitchFamily="34" charset="0"/>
                <a:cs typeface="Arial" pitchFamily="34" charset="0"/>
              </a:rPr>
              <a:t>Λυκειακές</a:t>
            </a:r>
            <a:r>
              <a:rPr lang="el-GR" sz="6400" b="1" dirty="0" smtClean="0">
                <a:solidFill>
                  <a:srgbClr val="0070C0"/>
                </a:solidFill>
                <a:latin typeface="Arial" pitchFamily="34" charset="0"/>
                <a:cs typeface="Arial" pitchFamily="34" charset="0"/>
              </a:rPr>
              <a:t> Τάξεις, Κέντρο Εξυπηρέτησης Πολιτών, Ταχυδρομείο, Λιμενικό Φυλάκιο, Αίθουσα Πολιτιστικών Εκδηλώσεων, Δημοτικό Κτίριο Επιβατών Λιμένα, Δημοτικό Οδοντιατρείο, Δημοτικό Αρτοποιείο, Δημοτικό Πρατήριο Καυσίμων, Γήπεδο Ποδοσφαίρου και Γήπεδο 5x5.</a:t>
            </a:r>
          </a:p>
          <a:p>
            <a:pPr lvl="0"/>
            <a:r>
              <a:rPr lang="el-GR" sz="6400" b="1" dirty="0" smtClean="0">
                <a:solidFill>
                  <a:srgbClr val="0070C0"/>
                </a:solidFill>
                <a:latin typeface="Arial" pitchFamily="34" charset="0"/>
                <a:cs typeface="Arial" pitchFamily="34" charset="0"/>
              </a:rPr>
              <a:t>Το νησί είναι πύλη προσφύγων προς την Ελλάδα και σε συνδυασμό με την γεωγραφική του θέση αλλά και την πολιτική αδράνεια αντιμετωπίζει σοβαρά προβλήματα καθώς είναι αδύνατο απ' τους κατοίκους του να σηκώσουν το βάρος της μεγαλύτερης προσφυγικής κρίσης. </a:t>
            </a:r>
          </a:p>
          <a:p>
            <a:pPr lvl="0"/>
            <a:r>
              <a:rPr lang="el-GR" sz="6400" b="1" dirty="0" smtClean="0">
                <a:solidFill>
                  <a:srgbClr val="0070C0"/>
                </a:solidFill>
                <a:latin typeface="Arial" pitchFamily="34" charset="0"/>
                <a:cs typeface="Arial" pitchFamily="34" charset="0"/>
              </a:rPr>
              <a:t>Η ήσυχη ζωή στο νησί, η ηρεμία, η φιλόξενη διάθεση των κατοίκων, η καθαρότητα των παραλιών και της θάλασσας και τα φρέσκα ψάρια, που μπορεί ο επισκέπτης να απολαύσει μαγειρεμένα με όλους τους παραδοσιακούς τρόπους, κάνουν το </a:t>
            </a:r>
            <a:r>
              <a:rPr lang="el-GR" sz="6400" b="1" dirty="0" err="1" smtClean="0">
                <a:solidFill>
                  <a:srgbClr val="0070C0"/>
                </a:solidFill>
                <a:latin typeface="Arial" pitchFamily="34" charset="0"/>
                <a:cs typeface="Arial" pitchFamily="34" charset="0"/>
              </a:rPr>
              <a:t>Αγαθονήσι</a:t>
            </a:r>
            <a:r>
              <a:rPr lang="el-GR" sz="6400" b="1" dirty="0" smtClean="0">
                <a:solidFill>
                  <a:srgbClr val="0070C0"/>
                </a:solidFill>
                <a:latin typeface="Arial" pitchFamily="34" charset="0"/>
                <a:cs typeface="Arial" pitchFamily="34" charset="0"/>
              </a:rPr>
              <a:t> ιδεώδη τρόπο για κείνους που θέλουν ήσυχες διακοπές, μακριά από τον κοσμικό τουρισμό. </a:t>
            </a:r>
          </a:p>
          <a:p>
            <a:pPr>
              <a:buNone/>
            </a:pPr>
            <a:r>
              <a:rPr lang="el-GR" sz="6400" b="1" dirty="0" smtClean="0">
                <a:solidFill>
                  <a:srgbClr val="0070C0"/>
                </a:solidFill>
                <a:latin typeface="Arial" pitchFamily="34" charset="0"/>
                <a:cs typeface="Arial" pitchFamily="34" charset="0"/>
              </a:rPr>
              <a:t> </a:t>
            </a:r>
          </a:p>
          <a:p>
            <a:pPr>
              <a:buNone/>
            </a:pPr>
            <a:endParaRPr lang="el-GR" b="1" dirty="0" smtClean="0"/>
          </a:p>
          <a:p>
            <a:endParaRPr lang="el-GR" dirty="0"/>
          </a:p>
        </p:txBody>
      </p:sp>
      <p:sp>
        <p:nvSpPr>
          <p:cNvPr id="4" name="3 - Ορθογώνιο"/>
          <p:cNvSpPr/>
          <p:nvPr/>
        </p:nvSpPr>
        <p:spPr>
          <a:xfrm>
            <a:off x="1714480" y="357167"/>
            <a:ext cx="5143520" cy="1446550"/>
          </a:xfrm>
          <a:prstGeom prst="rect">
            <a:avLst/>
          </a:prstGeom>
        </p:spPr>
        <p:txBody>
          <a:bodyPr wrap="square">
            <a:spAutoFit/>
          </a:bodyPr>
          <a:lstStyle/>
          <a:p>
            <a:pPr algn="ctr"/>
            <a:r>
              <a:rPr lang="el-GR" sz="4400" b="1" dirty="0" smtClean="0">
                <a:solidFill>
                  <a:srgbClr val="7030A0"/>
                </a:solidFill>
                <a:latin typeface="Arial" pitchFamily="34" charset="0"/>
                <a:cs typeface="Arial" pitchFamily="34" charset="0"/>
              </a:rPr>
              <a:t>Συγκοινωνία</a:t>
            </a:r>
            <a:br>
              <a:rPr lang="el-GR" sz="4400" b="1" dirty="0" smtClean="0">
                <a:solidFill>
                  <a:srgbClr val="7030A0"/>
                </a:solidFill>
                <a:latin typeface="Arial" pitchFamily="34" charset="0"/>
                <a:cs typeface="Arial" pitchFamily="34" charset="0"/>
              </a:rPr>
            </a:br>
            <a:endParaRPr lang="el-GR" sz="4400" dirty="0">
              <a:latin typeface="Arial" pitchFamily="34" charset="0"/>
              <a:cs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14290"/>
            <a:ext cx="8229600" cy="857256"/>
          </a:xfrm>
        </p:spPr>
        <p:txBody>
          <a:bodyPr/>
          <a:lstStyle/>
          <a:p>
            <a:pPr algn="ctr"/>
            <a:r>
              <a:rPr lang="en-US" b="1" dirty="0" smtClean="0">
                <a:solidFill>
                  <a:srgbClr val="7030A0"/>
                </a:solidFill>
              </a:rPr>
              <a:t> </a:t>
            </a:r>
            <a:r>
              <a:rPr lang="el-GR" b="1" dirty="0" smtClean="0">
                <a:solidFill>
                  <a:srgbClr val="7030A0"/>
                </a:solidFill>
              </a:rPr>
              <a:t>Ιστορικά </a:t>
            </a:r>
            <a:r>
              <a:rPr lang="el-GR" b="1" dirty="0" smtClean="0">
                <a:solidFill>
                  <a:srgbClr val="7030A0"/>
                </a:solidFill>
              </a:rPr>
              <a:t>στοιχεία (1)</a:t>
            </a:r>
            <a:endParaRPr lang="el-GR" dirty="0">
              <a:solidFill>
                <a:srgbClr val="7030A0"/>
              </a:solidFill>
            </a:endParaRPr>
          </a:p>
        </p:txBody>
      </p:sp>
      <p:sp>
        <p:nvSpPr>
          <p:cNvPr id="3" name="2 - Θέση περιεχομένου"/>
          <p:cNvSpPr>
            <a:spLocks noGrp="1"/>
          </p:cNvSpPr>
          <p:nvPr>
            <p:ph idx="1"/>
          </p:nvPr>
        </p:nvSpPr>
        <p:spPr>
          <a:xfrm>
            <a:off x="457200" y="1000108"/>
            <a:ext cx="8229600" cy="5643602"/>
          </a:xfrm>
        </p:spPr>
        <p:txBody>
          <a:bodyPr>
            <a:normAutofit fontScale="25000" lnSpcReduction="20000"/>
          </a:bodyPr>
          <a:lstStyle/>
          <a:p>
            <a:pPr lvl="0"/>
            <a:r>
              <a:rPr lang="el-GR" sz="7200" b="1" dirty="0" smtClean="0">
                <a:solidFill>
                  <a:srgbClr val="0070C0"/>
                </a:solidFill>
                <a:latin typeface="Arial" pitchFamily="34" charset="0"/>
                <a:cs typeface="Arial" pitchFamily="34" charset="0"/>
              </a:rPr>
              <a:t>Το </a:t>
            </a:r>
            <a:r>
              <a:rPr lang="el-GR" sz="7200" b="1" dirty="0" err="1" smtClean="0">
                <a:solidFill>
                  <a:srgbClr val="0070C0"/>
                </a:solidFill>
                <a:latin typeface="Arial" pitchFamily="34" charset="0"/>
                <a:cs typeface="Arial" pitchFamily="34" charset="0"/>
              </a:rPr>
              <a:t>Αγαθονήσι</a:t>
            </a:r>
            <a:r>
              <a:rPr lang="el-GR" sz="7200" b="1" dirty="0" smtClean="0">
                <a:solidFill>
                  <a:srgbClr val="0070C0"/>
                </a:solidFill>
                <a:latin typeface="Arial" pitchFamily="34" charset="0"/>
                <a:cs typeface="Arial" pitchFamily="34" charset="0"/>
              </a:rPr>
              <a:t> σύμφωνα με τους αρχαίους ιστορικούς, συγγραφείς και γεωγράφους ονομαζόταν ΥΕΤΟΥΣΣΑ. Ο Θουκυδίδης το ονομάζει </a:t>
            </a:r>
            <a:r>
              <a:rPr lang="el-GR" sz="7200" b="1" dirty="0" err="1" smtClean="0">
                <a:solidFill>
                  <a:srgbClr val="0070C0"/>
                </a:solidFill>
                <a:latin typeface="Arial" pitchFamily="34" charset="0"/>
                <a:cs typeface="Arial" pitchFamily="34" charset="0"/>
              </a:rPr>
              <a:t>Τραγαία</a:t>
            </a:r>
            <a:r>
              <a:rPr lang="el-GR" sz="7200" b="1" dirty="0" smtClean="0">
                <a:solidFill>
                  <a:srgbClr val="0070C0"/>
                </a:solidFill>
                <a:latin typeface="Arial" pitchFamily="34" charset="0"/>
                <a:cs typeface="Arial" pitchFamily="34" charset="0"/>
              </a:rPr>
              <a:t>, ο Στράβων, </a:t>
            </a:r>
            <a:r>
              <a:rPr lang="el-GR" sz="7200" b="1" dirty="0" err="1" smtClean="0">
                <a:solidFill>
                  <a:srgbClr val="0070C0"/>
                </a:solidFill>
                <a:latin typeface="Arial" pitchFamily="34" charset="0"/>
                <a:cs typeface="Arial" pitchFamily="34" charset="0"/>
              </a:rPr>
              <a:t>Τραγαίαι</a:t>
            </a:r>
            <a:r>
              <a:rPr lang="el-GR" sz="7200" b="1" dirty="0" smtClean="0">
                <a:solidFill>
                  <a:srgbClr val="0070C0"/>
                </a:solidFill>
                <a:latin typeface="Arial" pitchFamily="34" charset="0"/>
                <a:cs typeface="Arial" pitchFamily="34" charset="0"/>
              </a:rPr>
              <a:t> νήσοι, ο Πλούταρχος το αναφέρει ως Τραγιά και ο Στέφανος Βυζαντινός </a:t>
            </a:r>
            <a:r>
              <a:rPr lang="el-GR" sz="7200" b="1" dirty="0" err="1" smtClean="0">
                <a:solidFill>
                  <a:srgbClr val="0070C0"/>
                </a:solidFill>
                <a:latin typeface="Arial" pitchFamily="34" charset="0"/>
                <a:cs typeface="Arial" pitchFamily="34" charset="0"/>
              </a:rPr>
              <a:t>Τραγαιαί</a:t>
            </a:r>
            <a:r>
              <a:rPr lang="el-GR" sz="7200" b="1" dirty="0" smtClean="0">
                <a:solidFill>
                  <a:srgbClr val="0070C0"/>
                </a:solidFill>
                <a:latin typeface="Arial" pitchFamily="34" charset="0"/>
                <a:cs typeface="Arial" pitchFamily="34" charset="0"/>
              </a:rPr>
              <a:t>. </a:t>
            </a:r>
          </a:p>
          <a:p>
            <a:pPr lvl="0"/>
            <a:r>
              <a:rPr lang="el-GR" sz="7200" b="1" dirty="0" smtClean="0">
                <a:solidFill>
                  <a:srgbClr val="0070C0"/>
                </a:solidFill>
                <a:latin typeface="Arial" pitchFamily="34" charset="0"/>
                <a:cs typeface="Arial" pitchFamily="34" charset="0"/>
              </a:rPr>
              <a:t>Το όνομά του, κατά την πιθανότερη εκδοχή, σημαίνει νησί με αγκάθια (</a:t>
            </a:r>
            <a:r>
              <a:rPr lang="el-GR" sz="7200" b="1" dirty="0" err="1" smtClean="0">
                <a:solidFill>
                  <a:srgbClr val="0070C0"/>
                </a:solidFill>
                <a:latin typeface="Arial" pitchFamily="34" charset="0"/>
                <a:cs typeface="Arial" pitchFamily="34" charset="0"/>
              </a:rPr>
              <a:t>Αγκαθονήσι</a:t>
            </a:r>
            <a:r>
              <a:rPr lang="el-GR" sz="7200" b="1" dirty="0" smtClean="0">
                <a:solidFill>
                  <a:srgbClr val="0070C0"/>
                </a:solidFill>
                <a:latin typeface="Arial" pitchFamily="34" charset="0"/>
                <a:cs typeface="Arial" pitchFamily="34" charset="0"/>
              </a:rPr>
              <a:t>) και ως </a:t>
            </a:r>
            <a:r>
              <a:rPr lang="el-GR" sz="7200" b="1" dirty="0" err="1" smtClean="0">
                <a:solidFill>
                  <a:srgbClr val="0070C0"/>
                </a:solidFill>
                <a:latin typeface="Arial" pitchFamily="34" charset="0"/>
                <a:cs typeface="Arial" pitchFamily="34" charset="0"/>
              </a:rPr>
              <a:t>Agatonissi</a:t>
            </a:r>
            <a:r>
              <a:rPr lang="el-GR" sz="7200" b="1" dirty="0" smtClean="0">
                <a:solidFill>
                  <a:srgbClr val="0070C0"/>
                </a:solidFill>
                <a:latin typeface="Arial" pitchFamily="34" charset="0"/>
                <a:cs typeface="Arial" pitchFamily="34" charset="0"/>
              </a:rPr>
              <a:t> το αναφέρουν και οι περιηγητές.</a:t>
            </a:r>
          </a:p>
          <a:p>
            <a:pPr lvl="0"/>
            <a:r>
              <a:rPr lang="el-GR" sz="7200" b="1" dirty="0" smtClean="0">
                <a:solidFill>
                  <a:srgbClr val="0070C0"/>
                </a:solidFill>
                <a:latin typeface="Arial" pitchFamily="34" charset="0"/>
                <a:cs typeface="Arial" pitchFamily="34" charset="0"/>
              </a:rPr>
              <a:t> Το σχήμα του μοιάζει με γάιδαρο γι’ αυτό και κάποιες από τις παλαιότερες ονομασίες του ήταν και </a:t>
            </a:r>
            <a:r>
              <a:rPr lang="el-GR" sz="7200" b="1" dirty="0" err="1" smtClean="0">
                <a:solidFill>
                  <a:srgbClr val="0070C0"/>
                </a:solidFill>
                <a:latin typeface="Arial" pitchFamily="34" charset="0"/>
                <a:cs typeface="Arial" pitchFamily="34" charset="0"/>
              </a:rPr>
              <a:t>Γάϊδαρος</a:t>
            </a:r>
            <a:r>
              <a:rPr lang="el-GR" sz="7200" b="1" dirty="0" smtClean="0">
                <a:solidFill>
                  <a:srgbClr val="0070C0"/>
                </a:solidFill>
                <a:latin typeface="Arial" pitchFamily="34" charset="0"/>
                <a:cs typeface="Arial" pitchFamily="34" charset="0"/>
              </a:rPr>
              <a:t> ή </a:t>
            </a:r>
            <a:r>
              <a:rPr lang="el-GR" sz="7200" b="1" dirty="0" err="1" smtClean="0">
                <a:solidFill>
                  <a:srgbClr val="0070C0"/>
                </a:solidFill>
                <a:latin typeface="Arial" pitchFamily="34" charset="0"/>
                <a:cs typeface="Arial" pitchFamily="34" charset="0"/>
              </a:rPr>
              <a:t>Γαϊδουρονήσι</a:t>
            </a:r>
            <a:r>
              <a:rPr lang="el-GR" sz="7200" b="1" dirty="0" smtClean="0">
                <a:solidFill>
                  <a:srgbClr val="0070C0"/>
                </a:solidFill>
                <a:latin typeface="Arial" pitchFamily="34" charset="0"/>
                <a:cs typeface="Arial" pitchFamily="34" charset="0"/>
              </a:rPr>
              <a:t>. </a:t>
            </a:r>
          </a:p>
          <a:p>
            <a:pPr lvl="0"/>
            <a:r>
              <a:rPr lang="el-GR" sz="7200" b="1" dirty="0" smtClean="0">
                <a:solidFill>
                  <a:srgbClr val="0070C0"/>
                </a:solidFill>
                <a:latin typeface="Arial" pitchFamily="34" charset="0"/>
                <a:cs typeface="Arial" pitchFamily="34" charset="0"/>
              </a:rPr>
              <a:t>Η σημερινή ονομασία του, που χρησιμοποιείται τα τελευταία πενήντα περίπου χρόνια και το κείμενο της μετονομασίας του νησιού το υπόγραψαν όλοι οι κάτοικοι. </a:t>
            </a:r>
          </a:p>
          <a:p>
            <a:pPr lvl="0"/>
            <a:r>
              <a:rPr lang="el-GR" sz="7200" b="1" dirty="0" smtClean="0">
                <a:solidFill>
                  <a:srgbClr val="0070C0"/>
                </a:solidFill>
                <a:latin typeface="Arial" pitchFamily="34" charset="0"/>
                <a:cs typeface="Arial" pitchFamily="34" charset="0"/>
              </a:rPr>
              <a:t>Πρώτοι κάτοικοι της </a:t>
            </a:r>
            <a:r>
              <a:rPr lang="el-GR" sz="7200" b="1" dirty="0" err="1" smtClean="0">
                <a:solidFill>
                  <a:srgbClr val="0070C0"/>
                </a:solidFill>
                <a:latin typeface="Arial" pitchFamily="34" charset="0"/>
                <a:cs typeface="Arial" pitchFamily="34" charset="0"/>
              </a:rPr>
              <a:t>Τραγαίας</a:t>
            </a:r>
            <a:r>
              <a:rPr lang="el-GR" sz="7200" b="1" dirty="0" smtClean="0">
                <a:solidFill>
                  <a:srgbClr val="0070C0"/>
                </a:solidFill>
                <a:latin typeface="Arial" pitchFamily="34" charset="0"/>
                <a:cs typeface="Arial" pitchFamily="34" charset="0"/>
              </a:rPr>
              <a:t> (</a:t>
            </a:r>
            <a:r>
              <a:rPr lang="el-GR" sz="7200" b="1" dirty="0" err="1" smtClean="0">
                <a:solidFill>
                  <a:srgbClr val="0070C0"/>
                </a:solidFill>
                <a:latin typeface="Arial" pitchFamily="34" charset="0"/>
                <a:cs typeface="Arial" pitchFamily="34" charset="0"/>
              </a:rPr>
              <a:t>Αγαθονήσι</a:t>
            </a:r>
            <a:r>
              <a:rPr lang="el-GR" sz="7200" b="1" dirty="0" smtClean="0">
                <a:solidFill>
                  <a:srgbClr val="0070C0"/>
                </a:solidFill>
                <a:latin typeface="Arial" pitchFamily="34" charset="0"/>
                <a:cs typeface="Arial" pitchFamily="34" charset="0"/>
              </a:rPr>
              <a:t>) ήταν οι Κάρες ενώ κατά τους ιστορικούς χρόνους κατοικείται από Δωριείς, οι οποίοι εκδιώχθηκαν με τη σειρά τους από τους Ίωνες της Μιλήτου. </a:t>
            </a:r>
          </a:p>
          <a:p>
            <a:pPr lvl="0"/>
            <a:r>
              <a:rPr lang="el-GR" sz="7200" b="1" dirty="0" smtClean="0">
                <a:solidFill>
                  <a:srgbClr val="0070C0"/>
                </a:solidFill>
                <a:latin typeface="Arial" pitchFamily="34" charset="0"/>
                <a:cs typeface="Arial" pitchFamily="34" charset="0"/>
              </a:rPr>
              <a:t>Η </a:t>
            </a:r>
            <a:r>
              <a:rPr lang="el-GR" sz="7200" b="1" dirty="0" err="1" smtClean="0">
                <a:solidFill>
                  <a:srgbClr val="0070C0"/>
                </a:solidFill>
                <a:latin typeface="Arial" pitchFamily="34" charset="0"/>
                <a:cs typeface="Arial" pitchFamily="34" charset="0"/>
              </a:rPr>
              <a:t>Τραγαία</a:t>
            </a:r>
            <a:r>
              <a:rPr lang="el-GR" sz="7200" b="1" dirty="0" smtClean="0">
                <a:solidFill>
                  <a:srgbClr val="0070C0"/>
                </a:solidFill>
                <a:latin typeface="Arial" pitchFamily="34" charset="0"/>
                <a:cs typeface="Arial" pitchFamily="34" charset="0"/>
              </a:rPr>
              <a:t> ήταν πατρίδα του περιπατητή φιλοσόφου </a:t>
            </a:r>
            <a:r>
              <a:rPr lang="el-GR" sz="7200" b="1" dirty="0" err="1" smtClean="0">
                <a:solidFill>
                  <a:srgbClr val="0070C0"/>
                </a:solidFill>
                <a:latin typeface="Arial" pitchFamily="34" charset="0"/>
                <a:cs typeface="Arial" pitchFamily="34" charset="0"/>
              </a:rPr>
              <a:t>Θεογίτου</a:t>
            </a:r>
            <a:r>
              <a:rPr lang="el-GR" sz="7200" b="1" dirty="0" smtClean="0">
                <a:solidFill>
                  <a:srgbClr val="0070C0"/>
                </a:solidFill>
                <a:latin typeface="Arial" pitchFamily="34" charset="0"/>
                <a:cs typeface="Arial" pitchFamily="34" charset="0"/>
              </a:rPr>
              <a:t> του </a:t>
            </a:r>
            <a:r>
              <a:rPr lang="el-GR" sz="7200" b="1" dirty="0" err="1" smtClean="0">
                <a:solidFill>
                  <a:srgbClr val="0070C0"/>
                </a:solidFill>
                <a:latin typeface="Arial" pitchFamily="34" charset="0"/>
                <a:cs typeface="Arial" pitchFamily="34" charset="0"/>
              </a:rPr>
              <a:t>Τραγαιώτη</a:t>
            </a:r>
            <a:r>
              <a:rPr lang="el-GR" sz="7200" b="1" dirty="0" smtClean="0">
                <a:solidFill>
                  <a:srgbClr val="0070C0"/>
                </a:solidFill>
                <a:latin typeface="Arial" pitchFamily="34" charset="0"/>
                <a:cs typeface="Arial" pitchFamily="34" charset="0"/>
              </a:rPr>
              <a:t>, που υπήρξε μαθητής του Αριστοτέλη και δίδαξε στην περιπατητική φιλοσοφική σχολή της Αθήνας.</a:t>
            </a:r>
          </a:p>
          <a:p>
            <a:pPr lvl="0"/>
            <a:r>
              <a:rPr lang="el-GR" sz="7200" b="1" dirty="0" smtClean="0">
                <a:solidFill>
                  <a:srgbClr val="0070C0"/>
                </a:solidFill>
                <a:latin typeface="Arial" pitchFamily="34" charset="0"/>
                <a:cs typeface="Arial" pitchFamily="34" charset="0"/>
              </a:rPr>
              <a:t>Μετά τους </a:t>
            </a:r>
            <a:r>
              <a:rPr lang="el-GR" sz="7200" b="1" u="sng" dirty="0" smtClean="0">
                <a:solidFill>
                  <a:srgbClr val="0070C0"/>
                </a:solidFill>
                <a:latin typeface="Arial" pitchFamily="34" charset="0"/>
                <a:cs typeface="Arial" pitchFamily="34" charset="0"/>
                <a:hlinkClick r:id="rId2" tooltip="Κάρες"/>
              </a:rPr>
              <a:t>Κάρες</a:t>
            </a:r>
            <a:r>
              <a:rPr lang="el-GR" sz="7200" b="1" dirty="0" smtClean="0">
                <a:solidFill>
                  <a:srgbClr val="0070C0"/>
                </a:solidFill>
                <a:latin typeface="Arial" pitchFamily="34" charset="0"/>
                <a:cs typeface="Arial" pitchFamily="34" charset="0"/>
              </a:rPr>
              <a:t>, </a:t>
            </a:r>
            <a:r>
              <a:rPr lang="el-GR" sz="7200" b="1" u="sng" dirty="0" smtClean="0">
                <a:solidFill>
                  <a:srgbClr val="0070C0"/>
                </a:solidFill>
                <a:latin typeface="Arial" pitchFamily="34" charset="0"/>
                <a:cs typeface="Arial" pitchFamily="34" charset="0"/>
                <a:hlinkClick r:id="rId3" tooltip="Δωριείς"/>
              </a:rPr>
              <a:t>Δωριείς</a:t>
            </a:r>
            <a:r>
              <a:rPr lang="el-GR" sz="7200" b="1" dirty="0" smtClean="0">
                <a:solidFill>
                  <a:srgbClr val="0070C0"/>
                </a:solidFill>
                <a:latin typeface="Arial" pitchFamily="34" charset="0"/>
                <a:cs typeface="Arial" pitchFamily="34" charset="0"/>
              </a:rPr>
              <a:t> και </a:t>
            </a:r>
            <a:r>
              <a:rPr lang="el-GR" sz="7200" b="1" u="sng" dirty="0" smtClean="0">
                <a:solidFill>
                  <a:srgbClr val="0070C0"/>
                </a:solidFill>
                <a:latin typeface="Arial" pitchFamily="34" charset="0"/>
                <a:cs typeface="Arial" pitchFamily="34" charset="0"/>
                <a:hlinkClick r:id="rId4" tooltip="Ίωνες"/>
              </a:rPr>
              <a:t>Ίωνες</a:t>
            </a:r>
            <a:r>
              <a:rPr lang="el-GR" sz="7200" b="1" dirty="0" smtClean="0">
                <a:solidFill>
                  <a:srgbClr val="0070C0"/>
                </a:solidFill>
                <a:latin typeface="Arial" pitchFamily="34" charset="0"/>
                <a:cs typeface="Arial" pitchFamily="34" charset="0"/>
              </a:rPr>
              <a:t> εποίκισαν διαδοχικά το νησί, κοντά στο οποίο πραγματοποιήθηκε το 494 </a:t>
            </a:r>
            <a:r>
              <a:rPr lang="el-GR" sz="7200" b="1" dirty="0" err="1" smtClean="0">
                <a:solidFill>
                  <a:srgbClr val="0070C0"/>
                </a:solidFill>
                <a:latin typeface="Arial" pitchFamily="34" charset="0"/>
                <a:cs typeface="Arial" pitchFamily="34" charset="0"/>
              </a:rPr>
              <a:t>π.Χ.</a:t>
            </a:r>
            <a:r>
              <a:rPr lang="el-GR" sz="7200" b="1" dirty="0" smtClean="0">
                <a:solidFill>
                  <a:srgbClr val="0070C0"/>
                </a:solidFill>
                <a:latin typeface="Arial" pitchFamily="34" charset="0"/>
                <a:cs typeface="Arial" pitchFamily="34" charset="0"/>
              </a:rPr>
              <a:t> η </a:t>
            </a:r>
            <a:r>
              <a:rPr lang="el-GR" sz="7200" b="1" u="sng" dirty="0" smtClean="0">
                <a:solidFill>
                  <a:srgbClr val="0070C0"/>
                </a:solidFill>
                <a:latin typeface="Arial" pitchFamily="34" charset="0"/>
                <a:cs typeface="Arial" pitchFamily="34" charset="0"/>
                <a:hlinkClick r:id="rId5" tooltip="Ναυμαχία της Λάδης"/>
              </a:rPr>
              <a:t>ναυμαχία της </a:t>
            </a:r>
            <a:r>
              <a:rPr lang="el-GR" sz="7200" b="1" u="sng" dirty="0" err="1" smtClean="0">
                <a:solidFill>
                  <a:srgbClr val="0070C0"/>
                </a:solidFill>
                <a:latin typeface="Arial" pitchFamily="34" charset="0"/>
                <a:cs typeface="Arial" pitchFamily="34" charset="0"/>
                <a:hlinkClick r:id="rId5" tooltip="Ναυμαχία της Λάδης"/>
              </a:rPr>
              <a:t>Λάδης</a:t>
            </a:r>
            <a:r>
              <a:rPr lang="el-GR" sz="7200" b="1" dirty="0" smtClean="0">
                <a:solidFill>
                  <a:srgbClr val="0070C0"/>
                </a:solidFill>
                <a:latin typeface="Arial" pitchFamily="34" charset="0"/>
                <a:cs typeface="Arial" pitchFamily="34" charset="0"/>
              </a:rPr>
              <a:t>, μεταξύ του Περσικού και του Ιωνικού στόλου.</a:t>
            </a:r>
          </a:p>
          <a:p>
            <a:pPr lvl="0"/>
            <a:r>
              <a:rPr lang="el-GR" sz="7200" b="1" dirty="0" smtClean="0">
                <a:solidFill>
                  <a:srgbClr val="0070C0"/>
                </a:solidFill>
                <a:latin typeface="Arial" pitchFamily="34" charset="0"/>
                <a:cs typeface="Arial" pitchFamily="34" charset="0"/>
              </a:rPr>
              <a:t>Κατά τη βυζαντινή περίοδο πιθανότατα εποικίστηκε από βυζαντινούς εξόριστους στους οποίους, λέγεται, οφείλεται και το σημερινό γλωσσικό ιδίωμα των κατοίκων του, μια ιδιαίτερα καθαρή ελληνική διάλεκτος. </a:t>
            </a:r>
          </a:p>
          <a:p>
            <a:pPr>
              <a:buNone/>
            </a:pPr>
            <a:endParaRPr lang="el-G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14290"/>
            <a:ext cx="8229600" cy="857256"/>
          </a:xfrm>
        </p:spPr>
        <p:txBody>
          <a:bodyPr/>
          <a:lstStyle/>
          <a:p>
            <a:pPr algn="ctr"/>
            <a:r>
              <a:rPr lang="en-US" b="1" dirty="0" smtClean="0"/>
              <a:t> </a:t>
            </a:r>
            <a:r>
              <a:rPr lang="el-GR" b="1" dirty="0" smtClean="0">
                <a:solidFill>
                  <a:srgbClr val="7030A0"/>
                </a:solidFill>
              </a:rPr>
              <a:t>Ιστορικά στοιχεία </a:t>
            </a:r>
            <a:r>
              <a:rPr lang="el-GR" b="1" dirty="0" smtClean="0">
                <a:solidFill>
                  <a:srgbClr val="7030A0"/>
                </a:solidFill>
              </a:rPr>
              <a:t>(2)</a:t>
            </a:r>
            <a:endParaRPr lang="el-GR" dirty="0">
              <a:solidFill>
                <a:srgbClr val="7030A0"/>
              </a:solidFill>
            </a:endParaRPr>
          </a:p>
        </p:txBody>
      </p:sp>
      <p:sp>
        <p:nvSpPr>
          <p:cNvPr id="3" name="2 - Θέση περιεχομένου"/>
          <p:cNvSpPr>
            <a:spLocks noGrp="1"/>
          </p:cNvSpPr>
          <p:nvPr>
            <p:ph idx="1"/>
          </p:nvPr>
        </p:nvSpPr>
        <p:spPr>
          <a:xfrm>
            <a:off x="457200" y="1142984"/>
            <a:ext cx="8229600" cy="5214974"/>
          </a:xfrm>
        </p:spPr>
        <p:txBody>
          <a:bodyPr>
            <a:normAutofit fontScale="25000" lnSpcReduction="20000"/>
          </a:bodyPr>
          <a:lstStyle/>
          <a:p>
            <a:pPr lvl="0"/>
            <a:r>
              <a:rPr lang="el-GR" sz="6400" b="1" dirty="0" smtClean="0">
                <a:solidFill>
                  <a:srgbClr val="0070C0"/>
                </a:solidFill>
                <a:latin typeface="Arial" pitchFamily="34" charset="0"/>
                <a:cs typeface="Arial" pitchFamily="34" charset="0"/>
              </a:rPr>
              <a:t>Το νησί εποικίστηκε και εγκαταλείφθηκε πολλές φορές από τους κατοίκους του, λόγω δυσμενών συνθηκών, με τελευταία εγκατάσταση αυτή </a:t>
            </a:r>
            <a:r>
              <a:rPr lang="el-GR" sz="6400" b="1" dirty="0" err="1" smtClean="0">
                <a:solidFill>
                  <a:srgbClr val="0070C0"/>
                </a:solidFill>
                <a:latin typeface="Arial" pitchFamily="34" charset="0"/>
                <a:cs typeface="Arial" pitchFamily="34" charset="0"/>
              </a:rPr>
              <a:t>Πατμίων</a:t>
            </a:r>
            <a:r>
              <a:rPr lang="el-GR" sz="6400" b="1" dirty="0" smtClean="0">
                <a:solidFill>
                  <a:srgbClr val="0070C0"/>
                </a:solidFill>
                <a:latin typeface="Arial" pitchFamily="34" charset="0"/>
                <a:cs typeface="Arial" pitchFamily="34" charset="0"/>
              </a:rPr>
              <a:t> και </a:t>
            </a:r>
            <a:r>
              <a:rPr lang="el-GR" sz="6400" b="1" dirty="0" err="1" smtClean="0">
                <a:solidFill>
                  <a:srgbClr val="0070C0"/>
                </a:solidFill>
                <a:latin typeface="Arial" pitchFamily="34" charset="0"/>
                <a:cs typeface="Arial" pitchFamily="34" charset="0"/>
              </a:rPr>
              <a:t>Φουρνιωτών</a:t>
            </a:r>
            <a:r>
              <a:rPr lang="el-GR" sz="6400" b="1" dirty="0" smtClean="0">
                <a:solidFill>
                  <a:srgbClr val="0070C0"/>
                </a:solidFill>
                <a:latin typeface="Arial" pitchFamily="34" charset="0"/>
                <a:cs typeface="Arial" pitchFamily="34" charset="0"/>
              </a:rPr>
              <a:t>, στις αρχές του 19ου αιώνα. </a:t>
            </a:r>
          </a:p>
          <a:p>
            <a:pPr lvl="0"/>
            <a:r>
              <a:rPr lang="el-GR" sz="6400" b="1" dirty="0" smtClean="0">
                <a:solidFill>
                  <a:srgbClr val="0070C0"/>
                </a:solidFill>
                <a:latin typeface="Arial" pitchFamily="34" charset="0"/>
                <a:cs typeface="Arial" pitchFamily="34" charset="0"/>
              </a:rPr>
              <a:t>Το 1294 </a:t>
            </a:r>
            <a:r>
              <a:rPr lang="el-GR" sz="6400" b="1" dirty="0" err="1" smtClean="0">
                <a:solidFill>
                  <a:srgbClr val="0070C0"/>
                </a:solidFill>
                <a:latin typeface="Arial" pitchFamily="34" charset="0"/>
                <a:cs typeface="Arial" pitchFamily="34" charset="0"/>
              </a:rPr>
              <a:t>δωρήθηκε</a:t>
            </a:r>
            <a:r>
              <a:rPr lang="el-GR" sz="6400" b="1" dirty="0" smtClean="0">
                <a:solidFill>
                  <a:srgbClr val="0070C0"/>
                </a:solidFill>
                <a:latin typeface="Arial" pitchFamily="34" charset="0"/>
                <a:cs typeface="Arial" pitchFamily="34" charset="0"/>
              </a:rPr>
              <a:t> στην </a:t>
            </a:r>
            <a:r>
              <a:rPr lang="el-GR" sz="6400" b="1" u="sng" dirty="0" smtClean="0">
                <a:solidFill>
                  <a:srgbClr val="0070C0"/>
                </a:solidFill>
                <a:latin typeface="Arial" pitchFamily="34" charset="0"/>
                <a:cs typeface="Arial" pitchFamily="34" charset="0"/>
                <a:hlinkClick r:id="rId2" tooltip="Μονή του Αγίου Ιωάννου του Θεολόγου"/>
              </a:rPr>
              <a:t>Ιερά Μονή Πάτμου</a:t>
            </a:r>
            <a:r>
              <a:rPr lang="el-GR" sz="6400" b="1" dirty="0" smtClean="0">
                <a:solidFill>
                  <a:srgbClr val="0070C0"/>
                </a:solidFill>
                <a:latin typeface="Arial" pitchFamily="34" charset="0"/>
                <a:cs typeface="Arial" pitchFamily="34" charset="0"/>
              </a:rPr>
              <a:t>, ενώ το 1522 πέρασε κι αυτό στην κατοχή των Τούρκων. </a:t>
            </a:r>
          </a:p>
          <a:p>
            <a:pPr lvl="0"/>
            <a:r>
              <a:rPr lang="el-GR" sz="6400" b="1" dirty="0" smtClean="0">
                <a:solidFill>
                  <a:srgbClr val="0070C0"/>
                </a:solidFill>
                <a:latin typeface="Arial" pitchFamily="34" charset="0"/>
                <a:cs typeface="Arial" pitchFamily="34" charset="0"/>
              </a:rPr>
              <a:t>Στις 6 Αυγούστου 1824 κατέφυγε εδώ ο ηττημένος </a:t>
            </a:r>
            <a:r>
              <a:rPr lang="el-GR" sz="6400" b="1" dirty="0" err="1" smtClean="0">
                <a:solidFill>
                  <a:srgbClr val="0070C0"/>
                </a:solidFill>
                <a:latin typeface="Arial" pitchFamily="34" charset="0"/>
                <a:cs typeface="Arial" pitchFamily="34" charset="0"/>
              </a:rPr>
              <a:t>τουρκοαιγυπτιακός</a:t>
            </a:r>
            <a:r>
              <a:rPr lang="el-GR" sz="6400" b="1" dirty="0" smtClean="0">
                <a:solidFill>
                  <a:srgbClr val="0070C0"/>
                </a:solidFill>
                <a:latin typeface="Arial" pitchFamily="34" charset="0"/>
                <a:cs typeface="Arial" pitchFamily="34" charset="0"/>
              </a:rPr>
              <a:t> στόλος - άλλωστε ως τον 14ο αιώνα αποτέλεσε και καταφύγιο πειρατών - ενώ στις 29 του ίδιου μήνα, διεξήχθη στα ανατολικά του νησιού η </a:t>
            </a:r>
            <a:r>
              <a:rPr lang="el-GR" sz="6400" b="1" u="sng" dirty="0" smtClean="0">
                <a:solidFill>
                  <a:srgbClr val="0070C0"/>
                </a:solidFill>
                <a:latin typeface="Arial" pitchFamily="34" charset="0"/>
                <a:cs typeface="Arial" pitchFamily="34" charset="0"/>
                <a:hlinkClick r:id="rId3" tooltip="Ναυμαχία του Γέροντα"/>
              </a:rPr>
              <a:t>ναυμαχία του Γέροντα</a:t>
            </a:r>
            <a:r>
              <a:rPr lang="el-GR" sz="6400" b="1" dirty="0" smtClean="0">
                <a:solidFill>
                  <a:srgbClr val="0070C0"/>
                </a:solidFill>
                <a:latin typeface="Arial" pitchFamily="34" charset="0"/>
                <a:cs typeface="Arial" pitchFamily="34" charset="0"/>
              </a:rPr>
              <a:t>.</a:t>
            </a:r>
          </a:p>
          <a:p>
            <a:pPr lvl="0"/>
            <a:r>
              <a:rPr lang="el-GR" sz="6400" b="1" dirty="0" smtClean="0">
                <a:solidFill>
                  <a:srgbClr val="0070C0"/>
                </a:solidFill>
                <a:latin typeface="Arial" pitchFamily="34" charset="0"/>
                <a:cs typeface="Arial" pitchFamily="34" charset="0"/>
              </a:rPr>
              <a:t>Το 1912, το </a:t>
            </a:r>
            <a:r>
              <a:rPr lang="el-GR" sz="6400" b="1" dirty="0" err="1" smtClean="0">
                <a:solidFill>
                  <a:srgbClr val="0070C0"/>
                </a:solidFill>
                <a:latin typeface="Arial" pitchFamily="34" charset="0"/>
                <a:cs typeface="Arial" pitchFamily="34" charset="0"/>
              </a:rPr>
              <a:t>Αγαθονήσι</a:t>
            </a:r>
            <a:r>
              <a:rPr lang="el-GR" sz="6400" b="1" dirty="0" smtClean="0">
                <a:solidFill>
                  <a:srgbClr val="0070C0"/>
                </a:solidFill>
                <a:latin typeface="Arial" pitchFamily="34" charset="0"/>
                <a:cs typeface="Arial" pitchFamily="34" charset="0"/>
              </a:rPr>
              <a:t>, ακολουθώντας τη μοίρα των Δωδεκανήσων, περιήλθε στην ιταλική κατοχή</a:t>
            </a:r>
            <a:r>
              <a:rPr lang="el-GR" sz="6400" b="1" dirty="0" smtClean="0">
                <a:solidFill>
                  <a:srgbClr val="0070C0"/>
                </a:solidFill>
                <a:latin typeface="Arial" pitchFamily="34" charset="0"/>
                <a:cs typeface="Arial" pitchFamily="34" charset="0"/>
              </a:rPr>
              <a:t>.</a:t>
            </a:r>
            <a:r>
              <a:rPr lang="el-GR" sz="6400" b="1" dirty="0" smtClean="0">
                <a:solidFill>
                  <a:srgbClr val="0070C0"/>
                </a:solidFill>
                <a:latin typeface="Arial" pitchFamily="34" charset="0"/>
                <a:cs typeface="Arial" pitchFamily="34" charset="0"/>
              </a:rPr>
              <a:t> </a:t>
            </a:r>
          </a:p>
          <a:p>
            <a:pPr lvl="0"/>
            <a:r>
              <a:rPr lang="el-GR" sz="6400" b="1" dirty="0" smtClean="0">
                <a:solidFill>
                  <a:srgbClr val="0070C0"/>
                </a:solidFill>
                <a:latin typeface="Arial" pitchFamily="34" charset="0"/>
                <a:cs typeface="Arial" pitchFamily="34" charset="0"/>
              </a:rPr>
              <a:t>Στο </a:t>
            </a:r>
            <a:r>
              <a:rPr lang="el-GR" sz="6400" b="1" dirty="0" err="1" smtClean="0">
                <a:solidFill>
                  <a:srgbClr val="0070C0"/>
                </a:solidFill>
                <a:latin typeface="Arial" pitchFamily="34" charset="0"/>
                <a:cs typeface="Arial" pitchFamily="34" charset="0"/>
              </a:rPr>
              <a:t>Αγαθονήσι</a:t>
            </a:r>
            <a:r>
              <a:rPr lang="el-GR" sz="6400" b="1" dirty="0" smtClean="0">
                <a:solidFill>
                  <a:srgbClr val="0070C0"/>
                </a:solidFill>
                <a:latin typeface="Arial" pitchFamily="34" charset="0"/>
                <a:cs typeface="Arial" pitchFamily="34" charset="0"/>
              </a:rPr>
              <a:t>, πραγματοποιήθηκε η πρώτη πράξη της Εθνικής μας αντίστασης κατά τον πόλεμο του 1940-1941.</a:t>
            </a:r>
          </a:p>
          <a:p>
            <a:pPr lvl="0"/>
            <a:r>
              <a:rPr lang="el-GR" sz="6400" b="1" dirty="0" smtClean="0">
                <a:solidFill>
                  <a:srgbClr val="0070C0"/>
                </a:solidFill>
                <a:latin typeface="Arial" pitchFamily="34" charset="0"/>
                <a:cs typeface="Arial" pitchFamily="34" charset="0"/>
              </a:rPr>
              <a:t>Τη νύχτα της 17ης προς 18ης Νοεμβρίου 1940 ο Δωδεκανήσιος γιατρός Βάσσος </a:t>
            </a:r>
            <a:r>
              <a:rPr lang="el-GR" sz="6400" b="1" dirty="0" err="1" smtClean="0">
                <a:solidFill>
                  <a:srgbClr val="0070C0"/>
                </a:solidFill>
                <a:latin typeface="Arial" pitchFamily="34" charset="0"/>
                <a:cs typeface="Arial" pitchFamily="34" charset="0"/>
              </a:rPr>
              <a:t>Βεργής</a:t>
            </a:r>
            <a:r>
              <a:rPr lang="el-GR" sz="6400" b="1" dirty="0" smtClean="0">
                <a:solidFill>
                  <a:srgbClr val="0070C0"/>
                </a:solidFill>
                <a:latin typeface="Arial" pitchFamily="34" charset="0"/>
                <a:cs typeface="Arial" pitchFamily="34" charset="0"/>
              </a:rPr>
              <a:t> μαζί με οχτώ φίλους του και τρεις ναύτες ξεκίνησαν από τη Σάμο με ένα καΐκι και αποβιβάστηκαν στο </a:t>
            </a:r>
            <a:r>
              <a:rPr lang="el-GR" sz="6400" b="1" dirty="0" err="1" smtClean="0">
                <a:solidFill>
                  <a:srgbClr val="0070C0"/>
                </a:solidFill>
                <a:latin typeface="Arial" pitchFamily="34" charset="0"/>
                <a:cs typeface="Arial" pitchFamily="34" charset="0"/>
              </a:rPr>
              <a:t>Αγαθονήσι</a:t>
            </a:r>
            <a:r>
              <a:rPr lang="el-GR" sz="6400" b="1" dirty="0" smtClean="0">
                <a:solidFill>
                  <a:srgbClr val="0070C0"/>
                </a:solidFill>
                <a:latin typeface="Arial" pitchFamily="34" charset="0"/>
                <a:cs typeface="Arial" pitchFamily="34" charset="0"/>
              </a:rPr>
              <a:t>. Σκοπός τους ήταν να πιάσουν Ιταλούς αιχμαλώτους για να συγκεντρώσουν πληροφορίες για τις Ιταλικές δυνάμεις στα Δωδεκάνησα. Στο νησί υπήρχε φυλάκιο χωροφυλακής με εφτά ή οχτώ καραμπινιέρους και στρατιωτικό φυλάκιο με δεκαπέντε περίπου Ιταλούς καταδρομείς. Οι Έλληνες επιτέθηκαν στο φυλάκιο της χωροφυλακής, σκότωσαν έναν ή δύο καραμπινιέρους και αιχμαλώτισαν τέσσερις ή πέντε. Αμέσως μετά επέστρεψαν στη Σάμο μέσω των Τουρκικών υδάτων σηκώνοντας Τουρκική σημαία στο καΐκι για να μην εντοπιστούν από τα Ιταλικά αεροπλάνα.</a:t>
            </a:r>
          </a:p>
          <a:p>
            <a:endParaRPr lang="el-G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14290"/>
            <a:ext cx="8229600" cy="642942"/>
          </a:xfrm>
        </p:spPr>
        <p:txBody>
          <a:bodyPr>
            <a:normAutofit fontScale="90000"/>
          </a:bodyPr>
          <a:lstStyle/>
          <a:p>
            <a:pPr algn="ctr"/>
            <a:r>
              <a:rPr lang="el-GR" b="1" dirty="0" smtClean="0">
                <a:solidFill>
                  <a:srgbClr val="7030A0"/>
                </a:solidFill>
              </a:rPr>
              <a:t>Ιστορικά στοιχεία </a:t>
            </a:r>
            <a:r>
              <a:rPr lang="el-GR" b="1" dirty="0" smtClean="0">
                <a:solidFill>
                  <a:srgbClr val="7030A0"/>
                </a:solidFill>
              </a:rPr>
              <a:t>(3)</a:t>
            </a:r>
            <a:endParaRPr lang="el-GR" dirty="0">
              <a:solidFill>
                <a:srgbClr val="7030A0"/>
              </a:solidFill>
            </a:endParaRPr>
          </a:p>
        </p:txBody>
      </p:sp>
      <p:sp>
        <p:nvSpPr>
          <p:cNvPr id="3" name="2 - Θέση περιεχομένου"/>
          <p:cNvSpPr>
            <a:spLocks noGrp="1"/>
          </p:cNvSpPr>
          <p:nvPr>
            <p:ph idx="1"/>
          </p:nvPr>
        </p:nvSpPr>
        <p:spPr>
          <a:xfrm>
            <a:off x="457200" y="1000108"/>
            <a:ext cx="8229600" cy="5126055"/>
          </a:xfrm>
        </p:spPr>
        <p:txBody>
          <a:bodyPr>
            <a:normAutofit fontScale="77500" lnSpcReduction="20000"/>
          </a:bodyPr>
          <a:lstStyle/>
          <a:p>
            <a:pPr lvl="0"/>
            <a:r>
              <a:rPr lang="el-GR" b="1" dirty="0" smtClean="0">
                <a:solidFill>
                  <a:srgbClr val="0070C0"/>
                </a:solidFill>
                <a:latin typeface="Arial" pitchFamily="34" charset="0"/>
                <a:cs typeface="Arial" pitchFamily="34" charset="0"/>
              </a:rPr>
              <a:t>Οι Ιταλοί για αντίποινα βομβάρδισαν το Βαθύ και το Τηγάνι (σημερινό Πυθαγόρειο) της Σάμου. Οι εφημερίδες της εποχής αφιέρωσαν στήλες στο επεισόδιο του </a:t>
            </a:r>
            <a:r>
              <a:rPr lang="el-GR" b="1" dirty="0" err="1" smtClean="0">
                <a:solidFill>
                  <a:srgbClr val="0070C0"/>
                </a:solidFill>
                <a:latin typeface="Arial" pitchFamily="34" charset="0"/>
                <a:cs typeface="Arial" pitchFamily="34" charset="0"/>
              </a:rPr>
              <a:t>Αγαθονησίου</a:t>
            </a:r>
            <a:r>
              <a:rPr lang="el-GR" b="1" dirty="0" smtClean="0">
                <a:solidFill>
                  <a:srgbClr val="0070C0"/>
                </a:solidFill>
                <a:latin typeface="Arial" pitchFamily="34" charset="0"/>
                <a:cs typeface="Arial" pitchFamily="34" charset="0"/>
              </a:rPr>
              <a:t>. </a:t>
            </a:r>
          </a:p>
          <a:p>
            <a:pPr lvl="0"/>
            <a:r>
              <a:rPr lang="el-GR" b="1" dirty="0" smtClean="0">
                <a:solidFill>
                  <a:srgbClr val="0070C0"/>
                </a:solidFill>
                <a:latin typeface="Arial" pitchFamily="34" charset="0"/>
                <a:cs typeface="Arial" pitchFamily="34" charset="0"/>
              </a:rPr>
              <a:t>Ο ίδιος ο Ιωάννης Μεταξάς κάλεσε το Βάσσο </a:t>
            </a:r>
            <a:r>
              <a:rPr lang="el-GR" b="1" dirty="0" err="1" smtClean="0">
                <a:solidFill>
                  <a:srgbClr val="0070C0"/>
                </a:solidFill>
                <a:latin typeface="Arial" pitchFamily="34" charset="0"/>
                <a:cs typeface="Arial" pitchFamily="34" charset="0"/>
              </a:rPr>
              <a:t>Βεργή</a:t>
            </a:r>
            <a:r>
              <a:rPr lang="el-GR" b="1" dirty="0" smtClean="0">
                <a:solidFill>
                  <a:srgbClr val="0070C0"/>
                </a:solidFill>
                <a:latin typeface="Arial" pitchFamily="34" charset="0"/>
                <a:cs typeface="Arial" pitchFamily="34" charset="0"/>
              </a:rPr>
              <a:t> και τα παλικάρια του στην Αθήνα και τους παρασημοφόρησε σε τελετή που πραγματοποιήθηκε στο ξενοδοχείο Μεγάλη Βρετανία.</a:t>
            </a:r>
          </a:p>
          <a:p>
            <a:pPr lvl="0"/>
            <a:r>
              <a:rPr lang="el-GR" b="1" dirty="0" smtClean="0">
                <a:solidFill>
                  <a:srgbClr val="0070C0"/>
                </a:solidFill>
                <a:latin typeface="Arial" pitchFamily="34" charset="0"/>
                <a:cs typeface="Arial" pitchFamily="34" charset="0"/>
              </a:rPr>
              <a:t>Το 1943 το </a:t>
            </a:r>
            <a:r>
              <a:rPr lang="el-GR" b="1" dirty="0" err="1" smtClean="0">
                <a:solidFill>
                  <a:srgbClr val="0070C0"/>
                </a:solidFill>
                <a:latin typeface="Arial" pitchFamily="34" charset="0"/>
                <a:cs typeface="Arial" pitchFamily="34" charset="0"/>
              </a:rPr>
              <a:t>Αγαθονήσι</a:t>
            </a:r>
            <a:r>
              <a:rPr lang="el-GR" b="1" dirty="0" smtClean="0">
                <a:solidFill>
                  <a:srgbClr val="0070C0"/>
                </a:solidFill>
                <a:latin typeface="Arial" pitchFamily="34" charset="0"/>
                <a:cs typeface="Arial" pitchFamily="34" charset="0"/>
              </a:rPr>
              <a:t> το κατέλαβαν οι Γερμανοί και ενσωματώθηκε οριστικά στην Ελλάδα στις 7 Μαρτίου 1948.</a:t>
            </a:r>
          </a:p>
          <a:p>
            <a:pPr lvl="0"/>
            <a:r>
              <a:rPr lang="el-GR" b="1" dirty="0" smtClean="0">
                <a:solidFill>
                  <a:srgbClr val="0070C0"/>
                </a:solidFill>
                <a:latin typeface="Arial" pitchFamily="34" charset="0"/>
                <a:cs typeface="Arial" pitchFamily="34" charset="0"/>
              </a:rPr>
              <a:t>Το </a:t>
            </a:r>
            <a:r>
              <a:rPr lang="el-GR" b="1" dirty="0" err="1" smtClean="0">
                <a:solidFill>
                  <a:srgbClr val="0070C0"/>
                </a:solidFill>
                <a:latin typeface="Arial" pitchFamily="34" charset="0"/>
                <a:cs typeface="Arial" pitchFamily="34" charset="0"/>
              </a:rPr>
              <a:t>Αγαθονήσι</a:t>
            </a:r>
            <a:r>
              <a:rPr lang="el-GR" b="1" dirty="0" smtClean="0">
                <a:solidFill>
                  <a:srgbClr val="0070C0"/>
                </a:solidFill>
                <a:latin typeface="Arial" pitchFamily="34" charset="0"/>
                <a:cs typeface="Arial" pitchFamily="34" charset="0"/>
              </a:rPr>
              <a:t> αναγνωρίσθηκε σε ιδιαίτερη Κοινότητα το 1954 και έγιναν διάφορα έργα ανάπτυξης: Διανοίξεις και τσιμεντοστρώσεις δρόμων, η λειτουργία αυτόνομου σταθμού παραγωγής ηλεκτρικού ρεύματος, η κατασκευή λιμένα, η λειτουργία ελικοδρομίου, η κατασκευή δικτύου ύδρευσης, η λειτουργία χώρου υγειονομικής ταφής απορριμμάτων και πολλά άλλα. </a:t>
            </a:r>
          </a:p>
          <a:p>
            <a:pPr lvl="0"/>
            <a:r>
              <a:rPr lang="el-GR" b="1" dirty="0" smtClean="0">
                <a:solidFill>
                  <a:srgbClr val="0070C0"/>
                </a:solidFill>
                <a:latin typeface="Arial" pitchFamily="34" charset="0"/>
                <a:cs typeface="Arial" pitchFamily="34" charset="0"/>
              </a:rPr>
              <a:t>Από το 2011, με την εφαρμογή της νέας διοικητικής διαίρεσης της χώρας κατά το Πρόγραμμα Καλλικράτης η κοινότητα προήχθη σε Δήμο.</a:t>
            </a:r>
          </a:p>
          <a:p>
            <a:pPr>
              <a:buNone/>
            </a:pPr>
            <a:endParaRPr lang="el-G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357290" y="285728"/>
            <a:ext cx="7258072" cy="1000108"/>
          </a:xfrm>
        </p:spPr>
        <p:txBody>
          <a:bodyPr>
            <a:normAutofit fontScale="90000"/>
          </a:bodyPr>
          <a:lstStyle/>
          <a:p>
            <a:r>
              <a:rPr lang="el-GR" b="1" dirty="0" smtClean="0"/>
              <a:t/>
            </a:r>
            <a:br>
              <a:rPr lang="el-GR" b="1" dirty="0" smtClean="0"/>
            </a:br>
            <a:endParaRPr lang="el-GR" dirty="0">
              <a:solidFill>
                <a:srgbClr val="7030A0"/>
              </a:solidFill>
            </a:endParaRPr>
          </a:p>
        </p:txBody>
      </p:sp>
      <p:sp>
        <p:nvSpPr>
          <p:cNvPr id="3" name="2 - Θέση περιεχομένου"/>
          <p:cNvSpPr>
            <a:spLocks noGrp="1"/>
          </p:cNvSpPr>
          <p:nvPr>
            <p:ph idx="1"/>
          </p:nvPr>
        </p:nvSpPr>
        <p:spPr>
          <a:xfrm>
            <a:off x="457200" y="1000108"/>
            <a:ext cx="8229600" cy="5126055"/>
          </a:xfrm>
        </p:spPr>
        <p:txBody>
          <a:bodyPr>
            <a:normAutofit fontScale="85000" lnSpcReduction="20000"/>
          </a:bodyPr>
          <a:lstStyle/>
          <a:p>
            <a:pPr lvl="0"/>
            <a:endParaRPr lang="el-GR" dirty="0" smtClean="0"/>
          </a:p>
          <a:p>
            <a:pPr lvl="0"/>
            <a:r>
              <a:rPr lang="el-GR" b="1" dirty="0" smtClean="0">
                <a:solidFill>
                  <a:srgbClr val="0070C0"/>
                </a:solidFill>
                <a:latin typeface="Arial" pitchFamily="34" charset="0"/>
                <a:cs typeface="Arial" pitchFamily="34" charset="0"/>
              </a:rPr>
              <a:t>Στην </a:t>
            </a:r>
            <a:r>
              <a:rPr lang="el-GR" b="1" dirty="0" smtClean="0">
                <a:solidFill>
                  <a:srgbClr val="0070C0"/>
                </a:solidFill>
                <a:latin typeface="Arial" pitchFamily="34" charset="0"/>
                <a:cs typeface="Arial" pitchFamily="34" charset="0"/>
              </a:rPr>
              <a:t>περιοχή του Αγίου Γεωργίου κοντά στο λιμάνι είναι κτισμένη η </a:t>
            </a:r>
            <a:r>
              <a:rPr lang="el-GR" b="1" dirty="0" err="1" smtClean="0">
                <a:solidFill>
                  <a:srgbClr val="0070C0"/>
                </a:solidFill>
                <a:latin typeface="Arial" pitchFamily="34" charset="0"/>
                <a:cs typeface="Arial" pitchFamily="34" charset="0"/>
              </a:rPr>
              <a:t>δίκλιτη</a:t>
            </a:r>
            <a:r>
              <a:rPr lang="el-GR" b="1" dirty="0" smtClean="0">
                <a:solidFill>
                  <a:srgbClr val="0070C0"/>
                </a:solidFill>
                <a:latin typeface="Arial" pitchFamily="34" charset="0"/>
                <a:cs typeface="Arial" pitchFamily="34" charset="0"/>
              </a:rPr>
              <a:t> εκκλησία προς τιμή των Αγίων Γεωργίου και Αγίου Νεκταρίου. </a:t>
            </a:r>
          </a:p>
          <a:p>
            <a:pPr lvl="0"/>
            <a:r>
              <a:rPr lang="el-GR" b="1" dirty="0" smtClean="0">
                <a:solidFill>
                  <a:srgbClr val="0070C0"/>
                </a:solidFill>
                <a:latin typeface="Arial" pitchFamily="34" charset="0"/>
                <a:cs typeface="Arial" pitchFamily="34" charset="0"/>
              </a:rPr>
              <a:t>Στο Μικρό χωριό και στην κορυφή του βουνού ο Άγιος Παντελεήμονας. </a:t>
            </a:r>
          </a:p>
          <a:p>
            <a:pPr lvl="0"/>
            <a:r>
              <a:rPr lang="el-GR" b="1" dirty="0" smtClean="0">
                <a:solidFill>
                  <a:srgbClr val="0070C0"/>
                </a:solidFill>
                <a:latin typeface="Arial" pitchFamily="34" charset="0"/>
                <a:cs typeface="Arial" pitchFamily="34" charset="0"/>
              </a:rPr>
              <a:t>Στο Μεγάλο Χωριό η </a:t>
            </a:r>
            <a:r>
              <a:rPr lang="el-GR" b="1" dirty="0" err="1" smtClean="0">
                <a:solidFill>
                  <a:srgbClr val="0070C0"/>
                </a:solidFill>
                <a:latin typeface="Arial" pitchFamily="34" charset="0"/>
                <a:cs typeface="Arial" pitchFamily="34" charset="0"/>
              </a:rPr>
              <a:t>δίκλιτη</a:t>
            </a:r>
            <a:r>
              <a:rPr lang="el-GR" b="1" dirty="0" smtClean="0">
                <a:solidFill>
                  <a:srgbClr val="0070C0"/>
                </a:solidFill>
                <a:latin typeface="Arial" pitchFamily="34" charset="0"/>
                <a:cs typeface="Arial" pitchFamily="34" charset="0"/>
              </a:rPr>
              <a:t> εκκλησία της Ζωοδόχου Πηγής και του αγίου Ιωάννη του Θεολόγου και δίπλα του αγίου Ραφαήλ. </a:t>
            </a:r>
          </a:p>
          <a:p>
            <a:pPr lvl="0"/>
            <a:r>
              <a:rPr lang="el-GR" b="1" dirty="0" smtClean="0">
                <a:solidFill>
                  <a:srgbClr val="0070C0"/>
                </a:solidFill>
                <a:latin typeface="Arial" pitchFamily="34" charset="0"/>
                <a:cs typeface="Arial" pitchFamily="34" charset="0"/>
              </a:rPr>
              <a:t>Στην περιοχή και πιο πέρα από το Μεγάλο Χωριό συναντάμε τα εξωκλήσια: Άγιοι Ανάργυροι, Αγίου Ιωάννη του Προδρόμου, της αγίας Ειρήνης </a:t>
            </a:r>
            <a:r>
              <a:rPr lang="el-GR" b="1" dirty="0" err="1" smtClean="0">
                <a:solidFill>
                  <a:srgbClr val="0070C0"/>
                </a:solidFill>
                <a:latin typeface="Arial" pitchFamily="34" charset="0"/>
                <a:cs typeface="Arial" pitchFamily="34" charset="0"/>
              </a:rPr>
              <a:t>Χρυσοβαλάντου</a:t>
            </a:r>
            <a:r>
              <a:rPr lang="el-GR" b="1" dirty="0" smtClean="0">
                <a:solidFill>
                  <a:srgbClr val="0070C0"/>
                </a:solidFill>
                <a:latin typeface="Arial" pitchFamily="34" charset="0"/>
                <a:cs typeface="Arial" pitchFamily="34" charset="0"/>
              </a:rPr>
              <a:t> και ψηλά στην κορυφή του βουνού Κεφάλα τον Άγιο Χαράλαμπο. </a:t>
            </a:r>
          </a:p>
          <a:p>
            <a:pPr lvl="0"/>
            <a:r>
              <a:rPr lang="el-GR" b="1" dirty="0" smtClean="0">
                <a:solidFill>
                  <a:srgbClr val="0070C0"/>
                </a:solidFill>
                <a:latin typeface="Arial" pitchFamily="34" charset="0"/>
                <a:cs typeface="Arial" pitchFamily="34" charset="0"/>
              </a:rPr>
              <a:t>Στον δρόμο προς το Καθολικό είναι το εξωκλήσι της Μεταμόρφωσης του </a:t>
            </a:r>
            <a:r>
              <a:rPr lang="el-GR" b="1" dirty="0" err="1" smtClean="0">
                <a:solidFill>
                  <a:srgbClr val="0070C0"/>
                </a:solidFill>
                <a:latin typeface="Arial" pitchFamily="34" charset="0"/>
                <a:cs typeface="Arial" pitchFamily="34" charset="0"/>
              </a:rPr>
              <a:t>Σωτήρος</a:t>
            </a:r>
            <a:r>
              <a:rPr lang="el-GR" b="1" dirty="0" smtClean="0">
                <a:solidFill>
                  <a:srgbClr val="0070C0"/>
                </a:solidFill>
                <a:latin typeface="Arial" pitchFamily="34" charset="0"/>
                <a:cs typeface="Arial" pitchFamily="34" charset="0"/>
              </a:rPr>
              <a:t> και στην περιοχή Θόλοι του Αγίου Νικολάου</a:t>
            </a:r>
            <a:r>
              <a:rPr lang="el-GR" b="1" dirty="0" smtClean="0">
                <a:solidFill>
                  <a:srgbClr val="0070C0"/>
                </a:solidFill>
                <a:latin typeface="Arial" pitchFamily="34" charset="0"/>
                <a:cs typeface="Arial" pitchFamily="34" charset="0"/>
              </a:rPr>
              <a:t>.</a:t>
            </a:r>
            <a:r>
              <a:rPr lang="en-US" b="1" dirty="0" smtClean="0">
                <a:solidFill>
                  <a:srgbClr val="0070C0"/>
                </a:solidFill>
                <a:latin typeface="Arial" pitchFamily="34" charset="0"/>
                <a:cs typeface="Arial" pitchFamily="34" charset="0"/>
              </a:rPr>
              <a:t> </a:t>
            </a:r>
            <a:endParaRPr lang="el-GR" b="1" dirty="0" smtClean="0">
              <a:solidFill>
                <a:srgbClr val="0070C0"/>
              </a:solidFill>
              <a:latin typeface="Arial" pitchFamily="34" charset="0"/>
              <a:cs typeface="Arial" pitchFamily="34" charset="0"/>
            </a:endParaRPr>
          </a:p>
          <a:p>
            <a:endParaRPr lang="el-GR" b="1" dirty="0">
              <a:solidFill>
                <a:srgbClr val="0070C0"/>
              </a:solidFill>
              <a:latin typeface="Arial" pitchFamily="34" charset="0"/>
              <a:cs typeface="Arial" pitchFamily="34" charset="0"/>
            </a:endParaRPr>
          </a:p>
        </p:txBody>
      </p:sp>
      <p:sp>
        <p:nvSpPr>
          <p:cNvPr id="4" name="3 - Ορθογώνιο"/>
          <p:cNvSpPr/>
          <p:nvPr/>
        </p:nvSpPr>
        <p:spPr>
          <a:xfrm>
            <a:off x="1643042" y="214290"/>
            <a:ext cx="5357834" cy="1446550"/>
          </a:xfrm>
          <a:prstGeom prst="rect">
            <a:avLst/>
          </a:prstGeom>
        </p:spPr>
        <p:txBody>
          <a:bodyPr wrap="square">
            <a:spAutoFit/>
          </a:bodyPr>
          <a:lstStyle/>
          <a:p>
            <a:pPr algn="ctr"/>
            <a:r>
              <a:rPr lang="el-GR" sz="4400" b="1" dirty="0" smtClean="0">
                <a:solidFill>
                  <a:srgbClr val="7030A0"/>
                </a:solidFill>
                <a:latin typeface="Arial" pitchFamily="34" charset="0"/>
                <a:cs typeface="Arial" pitchFamily="34" charset="0"/>
              </a:rPr>
              <a:t>Εκκλησίες</a:t>
            </a:r>
            <a:br>
              <a:rPr lang="el-GR" sz="4400" b="1" dirty="0" smtClean="0">
                <a:solidFill>
                  <a:srgbClr val="7030A0"/>
                </a:solidFill>
                <a:latin typeface="Arial" pitchFamily="34" charset="0"/>
                <a:cs typeface="Arial" pitchFamily="34" charset="0"/>
              </a:rPr>
            </a:br>
            <a:endParaRPr lang="el-GR" sz="4400" dirty="0">
              <a:latin typeface="Arial" pitchFamily="34" charset="0"/>
              <a:cs typeface="Arial"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Ροή">
  <a:themeElements>
    <a:clrScheme name="Ροή">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Ροή">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Ροή">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72</TotalTime>
  <Words>2786</Words>
  <PresentationFormat>Προβολή στην οθόνη (4:3)</PresentationFormat>
  <Paragraphs>171</Paragraphs>
  <Slides>26</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26</vt:i4>
      </vt:variant>
    </vt:vector>
  </HeadingPairs>
  <TitlesOfParts>
    <vt:vector size="27" baseType="lpstr">
      <vt:lpstr>Ροή</vt:lpstr>
      <vt:lpstr>Γνωρίζοντας το νησί </vt:lpstr>
      <vt:lpstr>      Οι κάτοικοι</vt:lpstr>
      <vt:lpstr>     </vt:lpstr>
      <vt:lpstr>    Οικισμοί </vt:lpstr>
      <vt:lpstr>      </vt:lpstr>
      <vt:lpstr> Ιστορικά στοιχεία (1)</vt:lpstr>
      <vt:lpstr> Ιστορικά στοιχεία (2)</vt:lpstr>
      <vt:lpstr>Ιστορικά στοιχεία (3)</vt:lpstr>
      <vt:lpstr> </vt:lpstr>
      <vt:lpstr>   Αρχαιολογικά ευρήματα</vt:lpstr>
      <vt:lpstr>   Αρχιτεκτονική</vt:lpstr>
      <vt:lpstr> Λαϊκός Πολιτισμός (1) </vt:lpstr>
      <vt:lpstr>                     Λαϊκός Πολιτισμός (2) </vt:lpstr>
      <vt:lpstr>                Λαϊκός Πολιτισμός (3) </vt:lpstr>
      <vt:lpstr>Λαϊκός Πολιτισμός (4)   </vt:lpstr>
      <vt:lpstr> </vt:lpstr>
      <vt:lpstr>         Λαϊκός Πολιτισμός (6) </vt:lpstr>
      <vt:lpstr>       Αφίσα του 1940 απαντά στους τουρκικούς ισχυρισμούς για το Αγαθονήσι </vt:lpstr>
      <vt:lpstr>Ο εξευτελισμός των Ιταλών από μια χούφτα Ιταλών</vt:lpstr>
      <vt:lpstr>Διαφάνεια 20</vt:lpstr>
      <vt:lpstr>Η κατάληψη του Αγαθονησίου </vt:lpstr>
      <vt:lpstr>Διαφάνεια 22</vt:lpstr>
      <vt:lpstr>Η προαγωγή του Βάσου Βεργή</vt:lpstr>
      <vt:lpstr>Συνοψίζοντας…..(α) </vt:lpstr>
      <vt:lpstr> </vt:lpstr>
      <vt:lpstr>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Γνωρίζοντας το νησί </dc:title>
  <dc:creator>Admin</dc:creator>
  <cp:lastModifiedBy>Admin</cp:lastModifiedBy>
  <cp:revision>12</cp:revision>
  <dcterms:created xsi:type="dcterms:W3CDTF">2022-01-26T07:26:16Z</dcterms:created>
  <dcterms:modified xsi:type="dcterms:W3CDTF">2022-01-26T08:49:28Z</dcterms:modified>
  <cp:contentStatus>Τελική έκδοση</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