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8288000" cy="10287000"/>
  <p:notesSz cx="6858000" cy="9144000"/>
  <p:embeddedFontLst>
    <p:embeddedFont>
      <p:font typeface="Noto Sans Bold" charset="0"/>
      <p:regular r:id="rId17"/>
    </p:embeddedFont>
    <p:embeddedFont>
      <p:font typeface="AC Soft Icecream" charset="0"/>
      <p:regular r:id="rId18"/>
    </p:embeddedFont>
    <p:embeddedFont>
      <p:font typeface="Calibri" pitchFamily="34" charset="0"/>
      <p:regular r:id="rId19"/>
      <p:bold r:id="rId20"/>
      <p:italic r:id="rId21"/>
      <p:boldItalic r:id="rId22"/>
    </p:embeddedFont>
    <p:embeddedFont>
      <p:font typeface="Noto Sans"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3" autoAdjust="0"/>
  </p:normalViewPr>
  <p:slideViewPr>
    <p:cSldViewPr>
      <p:cViewPr varScale="1">
        <p:scale>
          <a:sx n="55" d="100"/>
          <a:sy n="55" d="100"/>
        </p:scale>
        <p:origin x="-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TextBox 3"/>
          <p:cNvSpPr txBox="1"/>
          <p:nvPr/>
        </p:nvSpPr>
        <p:spPr>
          <a:xfrm>
            <a:off x="4164687" y="1608890"/>
            <a:ext cx="9958626" cy="3860031"/>
          </a:xfrm>
          <a:prstGeom prst="rect">
            <a:avLst/>
          </a:prstGeom>
        </p:spPr>
        <p:txBody>
          <a:bodyPr wrap="square" lIns="0" tIns="0" rIns="0" bIns="0" rtlCol="0" anchor="t">
            <a:spAutoFit/>
          </a:bodyPr>
          <a:lstStyle/>
          <a:p>
            <a:pPr algn="ctr">
              <a:lnSpc>
                <a:spcPts val="1679"/>
              </a:lnSpc>
              <a:spcBef>
                <a:spcPct val="0"/>
              </a:spcBef>
            </a:pPr>
            <a:r>
              <a:rPr lang="en-US" sz="1200" b="1" dirty="0">
                <a:solidFill>
                  <a:srgbClr val="FFC014"/>
                </a:solidFill>
                <a:latin typeface="Noto Sans Bold"/>
                <a:ea typeface="Noto Sans Bold"/>
                <a:cs typeface="Noto Sans Bold"/>
                <a:sym typeface="Noto Sans Bold"/>
              </a:rPr>
              <a:t>ΟΙ ΜΑΘΗΤΕΣ ΤΗΣ ΣΤ’ ΄ΤΑΞΗΣ ΤΟΥ ΔΗΜΟΤΙΚΟΥ ΣΧΟΛΕΙΟΥ ΑΕΤΟΥ</a:t>
            </a:r>
          </a:p>
          <a:p>
            <a:pPr algn="ctr">
              <a:lnSpc>
                <a:spcPts val="1679"/>
              </a:lnSpc>
              <a:spcBef>
                <a:spcPct val="0"/>
              </a:spcBef>
            </a:pPr>
            <a:r>
              <a:rPr lang="en-US" sz="1200" b="1" dirty="0">
                <a:solidFill>
                  <a:srgbClr val="FFC014"/>
                </a:solidFill>
                <a:latin typeface="Noto Sans Bold"/>
                <a:ea typeface="Noto Sans Bold"/>
                <a:cs typeface="Noto Sans Bold"/>
                <a:sym typeface="Noto Sans Bold"/>
              </a:rPr>
              <a:t> ΥΛΟΠΟΙΗΣΑΝ ΤΟ </a:t>
            </a:r>
            <a:r>
              <a:rPr lang="en-US" sz="1200" b="1" dirty="0" smtClean="0">
                <a:solidFill>
                  <a:srgbClr val="FFC014"/>
                </a:solidFill>
                <a:latin typeface="Noto Sans Bold"/>
                <a:ea typeface="Noto Sans Bold"/>
                <a:cs typeface="Noto Sans Bold"/>
                <a:sym typeface="Noto Sans Bold"/>
              </a:rPr>
              <a:t>ΠΡΟΓΡ</a:t>
            </a:r>
            <a:r>
              <a:rPr lang="el-GR" sz="1200" b="1" dirty="0" smtClean="0">
                <a:solidFill>
                  <a:srgbClr val="FFC014"/>
                </a:solidFill>
                <a:latin typeface="Noto Sans Bold"/>
                <a:ea typeface="Noto Sans Bold"/>
                <a:cs typeface="Noto Sans Bold"/>
                <a:sym typeface="Noto Sans Bold"/>
              </a:rPr>
              <a:t>ΟΓΡΑΜΜΑ «ΓΥΜΝΑΣΙΟ ΕΡΧΟΜΑΣΤΕ»</a:t>
            </a:r>
            <a:endParaRPr lang="en-US" sz="1200" b="1" dirty="0">
              <a:solidFill>
                <a:srgbClr val="FFC014"/>
              </a:solidFill>
              <a:latin typeface="Noto Sans Bold"/>
              <a:ea typeface="Noto Sans Bold"/>
              <a:cs typeface="Noto Sans Bold"/>
              <a:sym typeface="Noto Sans Bold"/>
            </a:endParaRPr>
          </a:p>
          <a:p>
            <a:pPr algn="ctr">
              <a:lnSpc>
                <a:spcPts val="1679"/>
              </a:lnSpc>
            </a:pPr>
            <a:r>
              <a:rPr lang="en-US" sz="1200" b="1" dirty="0">
                <a:solidFill>
                  <a:srgbClr val="FFC014"/>
                </a:solidFill>
                <a:latin typeface="Noto Sans Bold"/>
                <a:ea typeface="Noto Sans Bold"/>
                <a:cs typeface="Noto Sans Bold"/>
                <a:sym typeface="Noto Sans Bold"/>
              </a:rPr>
              <a:t>   ΣΚΟΠΟΣ ΤΟΥ ΠΡΟΓΡΑΜΜΑΤΟΣ</a:t>
            </a:r>
          </a:p>
          <a:p>
            <a:pPr algn="ctr">
              <a:lnSpc>
                <a:spcPts val="2239"/>
              </a:lnSpc>
              <a:spcBef>
                <a:spcPct val="0"/>
              </a:spcBef>
            </a:pPr>
            <a:r>
              <a:rPr lang="en-US" sz="1599" dirty="0" smtClean="0">
                <a:solidFill>
                  <a:srgbClr val="1E1E1E"/>
                </a:solidFill>
                <a:latin typeface="AC Soft Icecream"/>
                <a:ea typeface="AC Soft Icecream"/>
                <a:cs typeface="AC Soft Icecream"/>
                <a:sym typeface="AC Soft Icecream"/>
              </a:rPr>
              <a:t>Προσπαθεί </a:t>
            </a:r>
            <a:r>
              <a:rPr lang="en-US" sz="1599" dirty="0">
                <a:solidFill>
                  <a:srgbClr val="1E1E1E"/>
                </a:solidFill>
                <a:latin typeface="AC Soft Icecream"/>
                <a:ea typeface="AC Soft Icecream"/>
                <a:cs typeface="AC Soft Icecream"/>
                <a:sym typeface="AC Soft Icecream"/>
              </a:rPr>
              <a:t>να δημιουργήσει μια ομαλή γέφυρα ανάμεσα στο δημοτικό και το γυμνάσιο, </a:t>
            </a:r>
          </a:p>
          <a:p>
            <a:pPr algn="ctr">
              <a:lnSpc>
                <a:spcPts val="2239"/>
              </a:lnSpc>
              <a:spcBef>
                <a:spcPct val="0"/>
              </a:spcBef>
            </a:pPr>
            <a:r>
              <a:rPr lang="en-US" sz="1599" dirty="0">
                <a:solidFill>
                  <a:srgbClr val="1E1E1E"/>
                </a:solidFill>
                <a:latin typeface="AC Soft Icecream"/>
                <a:ea typeface="AC Soft Icecream"/>
                <a:cs typeface="AC Soft Icecream"/>
                <a:sym typeface="AC Soft Icecream"/>
              </a:rPr>
              <a:t>ανάμεσα σε δύο πραγματικότητες για τον μαθητή, της αναπτυξιακής αλλαγής και της εκπαιδευτικής βαθμίδας</a:t>
            </a:r>
            <a:r>
              <a:rPr lang="en-US" sz="1599" dirty="0" smtClean="0">
                <a:solidFill>
                  <a:srgbClr val="1E1E1E"/>
                </a:solidFill>
                <a:latin typeface="AC Soft Icecream"/>
                <a:ea typeface="AC Soft Icecream"/>
                <a:cs typeface="AC Soft Icecream"/>
                <a:sym typeface="AC Soft Icecream"/>
              </a:rPr>
              <a:t>. Το συγκεκριμένο υλικό αποτελεί ένα πλήρες εγχειρίδιο για τον εκπαιδευτικό, </a:t>
            </a:r>
          </a:p>
          <a:p>
            <a:pPr algn="ctr">
              <a:lnSpc>
                <a:spcPts val="2239"/>
              </a:lnSpc>
              <a:spcBef>
                <a:spcPct val="0"/>
              </a:spcBef>
            </a:pPr>
            <a:r>
              <a:rPr lang="en-US" sz="1599" dirty="0" smtClean="0">
                <a:solidFill>
                  <a:srgbClr val="1E1E1E"/>
                </a:solidFill>
                <a:latin typeface="AC Soft Icecream"/>
                <a:ea typeface="AC Soft Icecream"/>
                <a:cs typeface="AC Soft Icecream"/>
                <a:sym typeface="AC Soft Icecream"/>
              </a:rPr>
              <a:t>ένα υλικό γνώσης και πραγμάτωσης βιωματικών παρεμβάσεων σε μαθητές στ’δημοτικού. </a:t>
            </a:r>
          </a:p>
          <a:p>
            <a:pPr algn="ctr">
              <a:lnSpc>
                <a:spcPts val="2239"/>
              </a:lnSpc>
              <a:spcBef>
                <a:spcPct val="0"/>
              </a:spcBef>
            </a:pPr>
            <a:r>
              <a:rPr lang="en-US" sz="1599" dirty="0" smtClean="0">
                <a:solidFill>
                  <a:srgbClr val="1E1E1E"/>
                </a:solidFill>
                <a:latin typeface="AC Soft Icecream"/>
                <a:ea typeface="AC Soft Icecream"/>
                <a:cs typeface="AC Soft Icecream"/>
                <a:sym typeface="AC Soft Icecream"/>
              </a:rPr>
              <a:t>Οι </a:t>
            </a:r>
            <a:r>
              <a:rPr lang="en-US" sz="1599" dirty="0">
                <a:solidFill>
                  <a:srgbClr val="1E1E1E"/>
                </a:solidFill>
                <a:latin typeface="AC Soft Icecream"/>
                <a:ea typeface="AC Soft Icecream"/>
                <a:cs typeface="AC Soft Icecream"/>
                <a:sym typeface="AC Soft Icecream"/>
              </a:rPr>
              <a:t>δέκα συναντήσεις που προτείνει αποτελούν ένα σύνολο γνώσεων </a:t>
            </a:r>
          </a:p>
          <a:p>
            <a:pPr algn="ctr">
              <a:lnSpc>
                <a:spcPts val="2239"/>
              </a:lnSpc>
              <a:spcBef>
                <a:spcPct val="0"/>
              </a:spcBef>
            </a:pPr>
            <a:r>
              <a:rPr lang="en-US" sz="1599" dirty="0">
                <a:solidFill>
                  <a:srgbClr val="1E1E1E"/>
                </a:solidFill>
                <a:latin typeface="AC Soft Icecream"/>
                <a:ea typeface="AC Soft Icecream"/>
                <a:cs typeface="AC Soft Icecream"/>
                <a:sym typeface="AC Soft Icecream"/>
              </a:rPr>
              <a:t>ο οποίο ανακαλύπτεται από τον μαθητή,</a:t>
            </a:r>
          </a:p>
          <a:p>
            <a:pPr algn="ctr">
              <a:lnSpc>
                <a:spcPts val="2239"/>
              </a:lnSpc>
              <a:spcBef>
                <a:spcPct val="0"/>
              </a:spcBef>
            </a:pPr>
            <a:r>
              <a:rPr lang="en-US" sz="1599" dirty="0">
                <a:solidFill>
                  <a:srgbClr val="1E1E1E"/>
                </a:solidFill>
                <a:latin typeface="AC Soft Icecream"/>
                <a:ea typeface="AC Soft Icecream"/>
                <a:cs typeface="AC Soft Icecream"/>
                <a:sym typeface="AC Soft Icecream"/>
              </a:rPr>
              <a:t> μια σειρά βιωμάτων που μοιράζονται με στόχο</a:t>
            </a:r>
          </a:p>
          <a:p>
            <a:pPr algn="ctr">
              <a:lnSpc>
                <a:spcPts val="2239"/>
              </a:lnSpc>
              <a:spcBef>
                <a:spcPct val="0"/>
              </a:spcBef>
            </a:pPr>
            <a:r>
              <a:rPr lang="en-US" sz="1599" dirty="0">
                <a:solidFill>
                  <a:srgbClr val="1E1E1E"/>
                </a:solidFill>
                <a:latin typeface="AC Soft Icecream"/>
                <a:ea typeface="AC Soft Icecream"/>
                <a:cs typeface="AC Soft Icecream"/>
                <a:sym typeface="AC Soft Icecream"/>
              </a:rPr>
              <a:t>την προαγωγή της ψυχικής του υγείας, την ανάδειξη των δεξιοτήτων του, την εμψύχωσή του.</a:t>
            </a:r>
          </a:p>
          <a:p>
            <a:pPr algn="ctr">
              <a:lnSpc>
                <a:spcPts val="1960"/>
              </a:lnSpc>
              <a:spcBef>
                <a:spcPct val="0"/>
              </a:spcBef>
            </a:pPr>
            <a:endParaRPr dirty="0"/>
          </a:p>
          <a:p>
            <a:pPr algn="ctr">
              <a:lnSpc>
                <a:spcPts val="1960"/>
              </a:lnSpc>
              <a:spcBef>
                <a:spcPct val="0"/>
              </a:spcBef>
            </a:pPr>
            <a:r>
              <a:rPr lang="en-US" sz="1400" dirty="0">
                <a:solidFill>
                  <a:srgbClr val="1E1E1E"/>
                </a:solidFill>
                <a:latin typeface="AC Soft Icecream"/>
                <a:ea typeface="AC Soft Icecream"/>
                <a:cs typeface="AC Soft Icecream"/>
                <a:sym typeface="AC Soft Icecream"/>
              </a:rPr>
              <a:t> </a:t>
            </a:r>
          </a:p>
          <a:p>
            <a:pPr algn="ctr">
              <a:lnSpc>
                <a:spcPts val="1680"/>
              </a:lnSpc>
              <a:spcBef>
                <a:spcPct val="0"/>
              </a:spcBef>
            </a:pPr>
            <a:r>
              <a:rPr lang="en-US" sz="1200" dirty="0">
                <a:solidFill>
                  <a:srgbClr val="000000"/>
                </a:solidFill>
                <a:latin typeface="AC Soft Icecream"/>
                <a:ea typeface="AC Soft Icecream"/>
                <a:cs typeface="AC Soft Icecream"/>
                <a:sym typeface="AC Soft Icecream"/>
              </a:rPr>
              <a:t> </a:t>
            </a:r>
          </a:p>
          <a:p>
            <a:pPr algn="ctr">
              <a:lnSpc>
                <a:spcPts val="1680"/>
              </a:lnSpc>
              <a:spcBef>
                <a:spcPct val="0"/>
              </a:spcBef>
            </a:pPr>
            <a:r>
              <a:rPr lang="en-US" sz="1200" dirty="0">
                <a:solidFill>
                  <a:srgbClr val="000000"/>
                </a:solidFill>
                <a:latin typeface="AC Soft Icecream"/>
                <a:ea typeface="AC Soft Icecream"/>
                <a:cs typeface="AC Soft Icecream"/>
                <a:sym typeface="AC Soft Icecream"/>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62200" y="1409700"/>
            <a:ext cx="12420600" cy="82677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Freeform 3"/>
          <p:cNvSpPr/>
          <p:nvPr/>
        </p:nvSpPr>
        <p:spPr>
          <a:xfrm>
            <a:off x="6172200" y="2705100"/>
            <a:ext cx="4191000" cy="2679654"/>
          </a:xfrm>
          <a:custGeom>
            <a:avLst/>
            <a:gdLst/>
            <a:ahLst/>
            <a:cxnLst/>
            <a:rect l="l" t="t" r="r" b="b"/>
            <a:pathLst>
              <a:path w="4635164" h="3480364">
                <a:moveTo>
                  <a:pt x="0" y="0"/>
                </a:moveTo>
                <a:lnTo>
                  <a:pt x="4635164" y="0"/>
                </a:lnTo>
                <a:lnTo>
                  <a:pt x="4635164" y="3480364"/>
                </a:lnTo>
                <a:lnTo>
                  <a:pt x="0" y="3480364"/>
                </a:lnTo>
                <a:lnTo>
                  <a:pt x="0" y="0"/>
                </a:lnTo>
                <a:close/>
              </a:path>
            </a:pathLst>
          </a:custGeom>
          <a:blipFill>
            <a:blip r:embed="rId3" cstate="print"/>
            <a:stretch>
              <a:fillRect/>
            </a:stretch>
          </a:blipFill>
        </p:spPr>
      </p:sp>
      <p:sp>
        <p:nvSpPr>
          <p:cNvPr id="4" name="3 - TextBox"/>
          <p:cNvSpPr txBox="1"/>
          <p:nvPr/>
        </p:nvSpPr>
        <p:spPr>
          <a:xfrm>
            <a:off x="5410200" y="952500"/>
            <a:ext cx="4648200" cy="369332"/>
          </a:xfrm>
          <a:prstGeom prst="rect">
            <a:avLst/>
          </a:prstGeom>
          <a:noFill/>
        </p:spPr>
        <p:txBody>
          <a:bodyPr wrap="square" rtlCol="0">
            <a:spAutoFit/>
          </a:bodyPr>
          <a:lstStyle/>
          <a:p>
            <a:pPr algn="ctr"/>
            <a:r>
              <a:rPr lang="el-GR" b="1" dirty="0" smtClean="0"/>
              <a:t>ΓΝΩΡΙΜΙΑ ΜΕ ΤΟΥΣ ΚΑΘΗΓΗΤΕΣ</a:t>
            </a:r>
            <a:endParaRPr lang="el-GR"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75480" y="1646193"/>
            <a:ext cx="4937041" cy="6994613"/>
          </a:xfrm>
          <a:custGeom>
            <a:avLst/>
            <a:gdLst/>
            <a:ahLst/>
            <a:cxnLst/>
            <a:rect l="l" t="t" r="r" b="b"/>
            <a:pathLst>
              <a:path w="4937041" h="6994613">
                <a:moveTo>
                  <a:pt x="0" y="0"/>
                </a:moveTo>
                <a:lnTo>
                  <a:pt x="4937040" y="0"/>
                </a:lnTo>
                <a:lnTo>
                  <a:pt x="4937040" y="6994614"/>
                </a:lnTo>
                <a:lnTo>
                  <a:pt x="0" y="6994614"/>
                </a:lnTo>
                <a:lnTo>
                  <a:pt x="0" y="0"/>
                </a:lnTo>
                <a:close/>
              </a:path>
            </a:pathLst>
          </a:custGeom>
          <a:blipFill>
            <a:blip r:embed="rId2" cstate="print"/>
            <a:stretch>
              <a:fillRect/>
            </a:stretch>
          </a:blipFill>
          <a:ln w="38100">
            <a:solidFill>
              <a:schemeClr val="tx1"/>
            </a:solidFill>
          </a:ln>
        </p:spPr>
      </p:sp>
      <p:sp>
        <p:nvSpPr>
          <p:cNvPr id="4" name="3 - Κουμπί ενέργειας: Τέλος">
            <a:hlinkClick r:id="" action="ppaction://hlinkshowjump?jump=lastslide" highlightClick="1"/>
          </p:cNvPr>
          <p:cNvSpPr/>
          <p:nvPr/>
        </p:nvSpPr>
        <p:spPr>
          <a:xfrm>
            <a:off x="-533400" y="9258300"/>
            <a:ext cx="1042416" cy="104241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Καρδιά"/>
          <p:cNvSpPr/>
          <p:nvPr/>
        </p:nvSpPr>
        <p:spPr>
          <a:xfrm rot="20068804">
            <a:off x="685800" y="1638300"/>
            <a:ext cx="4267200" cy="4724400"/>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ΔΗΜΙΟΥΡΓΙΑ </a:t>
            </a:r>
            <a:r>
              <a:rPr lang="el-GR" dirty="0" smtClean="0">
                <a:solidFill>
                  <a:schemeClr val="tx1"/>
                </a:solidFill>
              </a:rPr>
              <a:t>ΔΗΜΙΟΥΡΓΗΜΑΣΕ ΜΙΑ ΑΦΙΣΑ!!!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638800" y="1257300"/>
            <a:ext cx="6781800" cy="7620000"/>
          </a:xfrm>
          <a:custGeom>
            <a:avLst/>
            <a:gdLst/>
            <a:ahLst/>
            <a:cxnLst/>
            <a:rect l="l" t="t" r="r" b="b"/>
            <a:pathLst>
              <a:path w="5172590" h="6906684">
                <a:moveTo>
                  <a:pt x="0" y="0"/>
                </a:moveTo>
                <a:lnTo>
                  <a:pt x="5172590" y="0"/>
                </a:lnTo>
                <a:lnTo>
                  <a:pt x="5172590" y="6906684"/>
                </a:lnTo>
                <a:lnTo>
                  <a:pt x="0" y="6906684"/>
                </a:lnTo>
                <a:lnTo>
                  <a:pt x="0" y="0"/>
                </a:lnTo>
                <a:close/>
              </a:path>
            </a:pathLst>
          </a:custGeom>
          <a:blipFill>
            <a:blip r:embed="rId2" cstate="print"/>
            <a:stretch>
              <a:fillRect/>
            </a:stretch>
          </a:blipFill>
        </p:spPr>
      </p:sp>
      <p:sp>
        <p:nvSpPr>
          <p:cNvPr id="5" name="4 - TextBox"/>
          <p:cNvSpPr txBox="1"/>
          <p:nvPr/>
        </p:nvSpPr>
        <p:spPr>
          <a:xfrm rot="20791453">
            <a:off x="1524000" y="1943100"/>
            <a:ext cx="1905000" cy="1754326"/>
          </a:xfrm>
          <a:prstGeom prst="rect">
            <a:avLst/>
          </a:prstGeom>
          <a:noFill/>
        </p:spPr>
        <p:txBody>
          <a:bodyPr wrap="square" rtlCol="0">
            <a:spAutoFit/>
          </a:bodyPr>
          <a:lstStyle/>
          <a:p>
            <a:pPr algn="ctr"/>
            <a:r>
              <a:rPr lang="el-GR" dirty="0" smtClean="0"/>
              <a:t>ΑΠΟΧΑΙΡΕΤΟΥΜΕ</a:t>
            </a:r>
          </a:p>
          <a:p>
            <a:pPr algn="ctr"/>
            <a:endParaRPr lang="el-GR" dirty="0" smtClean="0"/>
          </a:p>
          <a:p>
            <a:pPr algn="ctr"/>
            <a:r>
              <a:rPr lang="el-GR" dirty="0" smtClean="0"/>
              <a:t> ΤΟ ΔΗΜΟΤΙΚΟ</a:t>
            </a:r>
          </a:p>
          <a:p>
            <a:pPr algn="ctr"/>
            <a:endParaRPr lang="el-GR" dirty="0" smtClean="0"/>
          </a:p>
          <a:p>
            <a:pPr algn="ctr"/>
            <a:endParaRPr lang="el-GR" dirty="0" smtClean="0"/>
          </a:p>
          <a:p>
            <a:pPr algn="ctr"/>
            <a:r>
              <a:rPr lang="el-GR" dirty="0" smtClean="0"/>
              <a:t>ΣΧΟΛΕΙΟ!!!</a:t>
            </a:r>
            <a:endParaRPr lang="el-GR" dirty="0"/>
          </a:p>
        </p:txBody>
      </p:sp>
      <p:sp>
        <p:nvSpPr>
          <p:cNvPr id="7" name="6 - Κατακόρυφος πάπυρος"/>
          <p:cNvSpPr/>
          <p:nvPr/>
        </p:nvSpPr>
        <p:spPr>
          <a:xfrm rot="20613125">
            <a:off x="609600" y="800100"/>
            <a:ext cx="3733800" cy="39624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41875" y="2688902"/>
            <a:ext cx="5172590" cy="6906684"/>
          </a:xfrm>
          <a:custGeom>
            <a:avLst/>
            <a:gdLst/>
            <a:ahLst/>
            <a:cxnLst/>
            <a:rect l="l" t="t" r="r" b="b"/>
            <a:pathLst>
              <a:path w="5172590" h="6906684">
                <a:moveTo>
                  <a:pt x="0" y="0"/>
                </a:moveTo>
                <a:lnTo>
                  <a:pt x="5172590" y="0"/>
                </a:lnTo>
                <a:lnTo>
                  <a:pt x="5172590" y="6906684"/>
                </a:lnTo>
                <a:lnTo>
                  <a:pt x="0" y="6906684"/>
                </a:lnTo>
                <a:lnTo>
                  <a:pt x="0" y="0"/>
                </a:lnTo>
                <a:close/>
              </a:path>
            </a:pathLst>
          </a:custGeom>
          <a:blipFill>
            <a:blip r:embed="rId2" cstate="print"/>
            <a:stretch>
              <a:fillRect/>
            </a:stretch>
          </a:blipFill>
        </p:spPr>
      </p:sp>
      <p:sp>
        <p:nvSpPr>
          <p:cNvPr id="3" name="Freeform 3"/>
          <p:cNvSpPr/>
          <p:nvPr/>
        </p:nvSpPr>
        <p:spPr>
          <a:xfrm>
            <a:off x="10428795" y="1230736"/>
            <a:ext cx="5172590" cy="6906684"/>
          </a:xfrm>
          <a:custGeom>
            <a:avLst/>
            <a:gdLst/>
            <a:ahLst/>
            <a:cxnLst/>
            <a:rect l="l" t="t" r="r" b="b"/>
            <a:pathLst>
              <a:path w="5172590" h="6906684">
                <a:moveTo>
                  <a:pt x="0" y="0"/>
                </a:moveTo>
                <a:lnTo>
                  <a:pt x="5172590" y="0"/>
                </a:lnTo>
                <a:lnTo>
                  <a:pt x="5172590" y="6906684"/>
                </a:lnTo>
                <a:lnTo>
                  <a:pt x="0" y="6906684"/>
                </a:lnTo>
                <a:lnTo>
                  <a:pt x="0" y="0"/>
                </a:lnTo>
                <a:close/>
              </a:path>
            </a:pathLst>
          </a:custGeom>
          <a:blipFill>
            <a:blip r:embed="rId2" cstate="print"/>
            <a:stretch>
              <a:fillRect/>
            </a:stretch>
          </a:blipFill>
        </p:spPr>
      </p:sp>
      <p:sp>
        <p:nvSpPr>
          <p:cNvPr id="4" name="3 - TextBox"/>
          <p:cNvSpPr txBox="1"/>
          <p:nvPr/>
        </p:nvSpPr>
        <p:spPr>
          <a:xfrm>
            <a:off x="5105400" y="952500"/>
            <a:ext cx="4245458" cy="646331"/>
          </a:xfrm>
          <a:prstGeom prst="rect">
            <a:avLst/>
          </a:prstGeom>
          <a:noFill/>
        </p:spPr>
        <p:txBody>
          <a:bodyPr wrap="square" rtlCol="0">
            <a:spAutoFit/>
          </a:bodyPr>
          <a:lstStyle/>
          <a:p>
            <a:r>
              <a:rPr lang="el-GR" b="1" dirty="0" smtClean="0"/>
              <a:t>ΤΟ ΤΕΤΡΑΔΙΟ ΤΩΝ ΕΡΓΑΣΙΩΝ ΚΑΙΟΧΙ ΜΟΝΟ</a:t>
            </a:r>
            <a:endParaRPr lang="el-G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2 - TextBox"/>
          <p:cNvSpPr txBox="1"/>
          <p:nvPr/>
        </p:nvSpPr>
        <p:spPr>
          <a:xfrm>
            <a:off x="6629400" y="2247900"/>
            <a:ext cx="6248400" cy="1015663"/>
          </a:xfrm>
          <a:prstGeom prst="rect">
            <a:avLst/>
          </a:prstGeom>
          <a:noFill/>
        </p:spPr>
        <p:txBody>
          <a:bodyPr wrap="square" rtlCol="0">
            <a:spAutoFit/>
          </a:bodyPr>
          <a:lstStyle/>
          <a:p>
            <a:r>
              <a:rPr lang="el-GR" sz="2000" b="1" i="1" dirty="0" smtClean="0"/>
              <a:t>ΤΟ ΠΡΟΓΡΑΜΜΑ ΑΡΕΣΕ ΣΤΟΥΣ ΜΑΘΗΤΕΣ .</a:t>
            </a:r>
          </a:p>
          <a:p>
            <a:r>
              <a:rPr lang="el-GR" sz="2000" b="1" i="1" dirty="0" smtClean="0"/>
              <a:t>ΤΟ ΒΡΗΚΑΝ ΕΝΔΙΑΦΕΡΟΝ,ΓΙΑΤΙ ΗΤΑΝ ΒΙΩΜΑΤΙΚΟΚΑΙ ΤΟ ΔΙΑΣΚΕΔΑΣΑΝ ΑΡΚΕΤΑ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77406" y="1028700"/>
            <a:ext cx="12333188" cy="8229600"/>
          </a:xfrm>
          <a:custGeom>
            <a:avLst/>
            <a:gdLst/>
            <a:ahLst/>
            <a:cxnLst/>
            <a:rect l="l" t="t" r="r" b="b"/>
            <a:pathLst>
              <a:path w="12333188" h="8229600">
                <a:moveTo>
                  <a:pt x="0" y="0"/>
                </a:moveTo>
                <a:lnTo>
                  <a:pt x="12333188" y="0"/>
                </a:lnTo>
                <a:lnTo>
                  <a:pt x="12333188" y="8229600"/>
                </a:lnTo>
                <a:lnTo>
                  <a:pt x="0" y="8229600"/>
                </a:lnTo>
                <a:lnTo>
                  <a:pt x="0" y="0"/>
                </a:lnTo>
                <a:close/>
              </a:path>
            </a:pathLst>
          </a:custGeom>
          <a:blipFill>
            <a:blip r:embed="rId2" cstate="print"/>
            <a:stretch>
              <a:fillRect/>
            </a:stretch>
          </a:blipFill>
        </p:spPr>
      </p:sp>
      <p:grpSp>
        <p:nvGrpSpPr>
          <p:cNvPr id="3" name="Group 3"/>
          <p:cNvGrpSpPr/>
          <p:nvPr/>
        </p:nvGrpSpPr>
        <p:grpSpPr>
          <a:xfrm>
            <a:off x="7182030" y="2722108"/>
            <a:ext cx="4223563" cy="2421392"/>
            <a:chOff x="0" y="0"/>
            <a:chExt cx="5631418" cy="3228523"/>
          </a:xfrm>
        </p:grpSpPr>
        <p:sp>
          <p:nvSpPr>
            <p:cNvPr id="4" name="Freeform 4"/>
            <p:cNvSpPr/>
            <p:nvPr/>
          </p:nvSpPr>
          <p:spPr>
            <a:xfrm>
              <a:off x="0" y="0"/>
              <a:ext cx="5631418" cy="3126923"/>
            </a:xfrm>
            <a:custGeom>
              <a:avLst/>
              <a:gdLst/>
              <a:ahLst/>
              <a:cxnLst/>
              <a:rect l="l" t="t" r="r" b="b"/>
              <a:pathLst>
                <a:path w="5631418" h="3126923">
                  <a:moveTo>
                    <a:pt x="0" y="0"/>
                  </a:moveTo>
                  <a:lnTo>
                    <a:pt x="5631418" y="0"/>
                  </a:lnTo>
                  <a:lnTo>
                    <a:pt x="5631418" y="3126923"/>
                  </a:lnTo>
                  <a:lnTo>
                    <a:pt x="0" y="3126923"/>
                  </a:lnTo>
                  <a:close/>
                </a:path>
              </a:pathLst>
            </a:custGeom>
            <a:solidFill>
              <a:srgbClr val="FDF9B4"/>
            </a:solidFill>
          </p:spPr>
        </p:sp>
        <p:sp>
          <p:nvSpPr>
            <p:cNvPr id="5" name="Freeform 5"/>
            <p:cNvSpPr/>
            <p:nvPr/>
          </p:nvSpPr>
          <p:spPr>
            <a:xfrm>
              <a:off x="0" y="0"/>
              <a:ext cx="5631418" cy="3228523"/>
            </a:xfrm>
            <a:custGeom>
              <a:avLst/>
              <a:gdLst/>
              <a:ahLst/>
              <a:cxnLst/>
              <a:rect l="l" t="t" r="r" b="b"/>
              <a:pathLst>
                <a:path w="5631418" h="3228523">
                  <a:moveTo>
                    <a:pt x="0" y="3126923"/>
                  </a:moveTo>
                  <a:lnTo>
                    <a:pt x="5631418" y="3126923"/>
                  </a:lnTo>
                  <a:lnTo>
                    <a:pt x="5504418" y="3228523"/>
                  </a:lnTo>
                  <a:cubicBezTo>
                    <a:pt x="5504418" y="3228523"/>
                    <a:pt x="4513818" y="3152323"/>
                    <a:pt x="4412218" y="3152323"/>
                  </a:cubicBezTo>
                  <a:lnTo>
                    <a:pt x="1219200" y="3152323"/>
                  </a:lnTo>
                  <a:cubicBezTo>
                    <a:pt x="1117600" y="3152323"/>
                    <a:pt x="127000" y="3228523"/>
                    <a:pt x="127000" y="3228523"/>
                  </a:cubicBezTo>
                  <a:lnTo>
                    <a:pt x="0" y="3126923"/>
                  </a:lnTo>
                  <a:lnTo>
                    <a:pt x="0" y="0"/>
                  </a:lnTo>
                  <a:lnTo>
                    <a:pt x="5631418" y="0"/>
                  </a:lnTo>
                  <a:lnTo>
                    <a:pt x="5631418" y="3126923"/>
                  </a:lnTo>
                  <a:lnTo>
                    <a:pt x="12700" y="3126923"/>
                  </a:lnTo>
                  <a:lnTo>
                    <a:pt x="12700" y="3114223"/>
                  </a:lnTo>
                  <a:lnTo>
                    <a:pt x="5618718" y="3114223"/>
                  </a:lnTo>
                  <a:lnTo>
                    <a:pt x="5618718" y="12700"/>
                  </a:lnTo>
                  <a:lnTo>
                    <a:pt x="12700" y="12700"/>
                  </a:lnTo>
                  <a:lnTo>
                    <a:pt x="12700" y="3126923"/>
                  </a:lnTo>
                </a:path>
              </a:pathLst>
            </a:custGeom>
            <a:solidFill>
              <a:srgbClr val="394C60">
                <a:alpha val="784"/>
              </a:srgbClr>
            </a:solidFill>
          </p:spPr>
        </p:sp>
        <p:sp>
          <p:nvSpPr>
            <p:cNvPr id="6" name="TextBox 6"/>
            <p:cNvSpPr txBox="1"/>
            <p:nvPr/>
          </p:nvSpPr>
          <p:spPr>
            <a:xfrm>
              <a:off x="0" y="-57150"/>
              <a:ext cx="5631418" cy="2726873"/>
            </a:xfrm>
            <a:prstGeom prst="rect">
              <a:avLst/>
            </a:prstGeom>
          </p:spPr>
          <p:txBody>
            <a:bodyPr lIns="203200" tIns="203200" rIns="203200" bIns="203200" rtlCol="0" anchor="t"/>
            <a:lstStyle/>
            <a:p>
              <a:pPr algn="ctr">
                <a:lnSpc>
                  <a:spcPts val="3919"/>
                </a:lnSpc>
              </a:pPr>
              <a:r>
                <a:rPr lang="en-US" sz="2799">
                  <a:solidFill>
                    <a:srgbClr val="000000"/>
                  </a:solidFill>
                  <a:latin typeface="Noto Sans"/>
                  <a:ea typeface="Noto Sans"/>
                  <a:cs typeface="Noto Sans"/>
                  <a:sym typeface="Noto Sans"/>
                </a:rPr>
                <a:t>ΣΑΣ ΕΥΧΑΡΙΣΤΩ ΠΟΛΥ!!!</a:t>
              </a:r>
            </a:p>
            <a:p>
              <a:pPr algn="ctr">
                <a:lnSpc>
                  <a:spcPts val="3919"/>
                </a:lnSpc>
              </a:pPr>
              <a:r>
                <a:rPr lang="en-US" sz="2799">
                  <a:solidFill>
                    <a:srgbClr val="000000"/>
                  </a:solidFill>
                  <a:latin typeface="Noto Sans"/>
                  <a:ea typeface="Noto Sans"/>
                  <a:cs typeface="Noto Sans"/>
                  <a:sym typeface="Noto Sans"/>
                </a:rPr>
                <a:t>Η ΔΑΣΚΑΛΑ ΣΑΣ :</a:t>
              </a:r>
            </a:p>
            <a:p>
              <a:pPr algn="ctr">
                <a:lnSpc>
                  <a:spcPts val="3919"/>
                </a:lnSpc>
              </a:pPr>
              <a:r>
                <a:rPr lang="en-US" sz="2799">
                  <a:solidFill>
                    <a:srgbClr val="000000"/>
                  </a:solidFill>
                  <a:latin typeface="Noto Sans"/>
                  <a:ea typeface="Noto Sans"/>
                  <a:cs typeface="Noto Sans"/>
                  <a:sym typeface="Noto Sans"/>
                </a:rPr>
                <a:t>ΜΙΧΟΥΛΗ ΝΙΚΗ</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TextBox 3"/>
          <p:cNvSpPr txBox="1"/>
          <p:nvPr/>
        </p:nvSpPr>
        <p:spPr>
          <a:xfrm>
            <a:off x="4419600" y="2019300"/>
            <a:ext cx="8704838" cy="2539157"/>
          </a:xfrm>
          <a:prstGeom prst="rect">
            <a:avLst/>
          </a:prstGeom>
        </p:spPr>
        <p:txBody>
          <a:bodyPr wrap="square" lIns="0" tIns="0" rIns="0" bIns="0" rtlCol="0" anchor="t">
            <a:spAutoFit/>
          </a:bodyPr>
          <a:lstStyle/>
          <a:p>
            <a:pPr algn="ctr">
              <a:lnSpc>
                <a:spcPts val="2240"/>
              </a:lnSpc>
              <a:spcBef>
                <a:spcPct val="0"/>
              </a:spcBef>
            </a:pPr>
            <a:r>
              <a:rPr lang="en-US" sz="1600" dirty="0">
                <a:solidFill>
                  <a:srgbClr val="000000"/>
                </a:solidFill>
                <a:latin typeface="Noto Sans"/>
                <a:ea typeface="Noto Sans"/>
                <a:cs typeface="Noto Sans"/>
                <a:sym typeface="Noto Sans"/>
              </a:rPr>
              <a:t>Ταυτόχρονα νιώθουμε και φόβο μήπως χαθούμε στουςάγνωστους δρόμους,</a:t>
            </a:r>
          </a:p>
          <a:p>
            <a:pPr algn="ctr">
              <a:lnSpc>
                <a:spcPts val="2240"/>
              </a:lnSpc>
              <a:spcBef>
                <a:spcPct val="0"/>
              </a:spcBef>
            </a:pPr>
            <a:r>
              <a:rPr lang="en-US" sz="1600" dirty="0">
                <a:solidFill>
                  <a:srgbClr val="000000"/>
                </a:solidFill>
                <a:latin typeface="Noto Sans"/>
                <a:ea typeface="Noto Sans"/>
                <a:cs typeface="Noto Sans"/>
                <a:sym typeface="Noto Sans"/>
              </a:rPr>
              <a:t> μήπως δεν καταλάβουμε τη γλώσσα αυτών των «άλλων ανθρώπων»</a:t>
            </a:r>
          </a:p>
          <a:p>
            <a:pPr algn="ctr">
              <a:lnSpc>
                <a:spcPts val="2240"/>
              </a:lnSpc>
              <a:spcBef>
                <a:spcPct val="0"/>
              </a:spcBef>
            </a:pPr>
            <a:r>
              <a:rPr lang="en-US" sz="1600" dirty="0">
                <a:solidFill>
                  <a:srgbClr val="000000"/>
                </a:solidFill>
                <a:latin typeface="Noto Sans"/>
                <a:ea typeface="Noto Sans"/>
                <a:cs typeface="Noto Sans"/>
                <a:sym typeface="Noto Sans"/>
              </a:rPr>
              <a:t> και τελικά δεν καταφέρουμε να επικοινωνήσουμε μαζί τους.</a:t>
            </a:r>
          </a:p>
          <a:p>
            <a:pPr algn="ctr">
              <a:lnSpc>
                <a:spcPts val="2240"/>
              </a:lnSpc>
              <a:spcBef>
                <a:spcPct val="0"/>
              </a:spcBef>
            </a:pPr>
            <a:r>
              <a:rPr lang="en-US" sz="1600" dirty="0">
                <a:solidFill>
                  <a:srgbClr val="000000"/>
                </a:solidFill>
                <a:latin typeface="Noto Sans"/>
                <a:ea typeface="Noto Sans"/>
                <a:cs typeface="Noto Sans"/>
                <a:sym typeface="Noto Sans"/>
              </a:rPr>
              <a:t>Κάπως έτσι βιώνουν και τα παιδιά του δημοτικού τη μετάβασή τους στο γυμνάσιο.</a:t>
            </a:r>
          </a:p>
          <a:p>
            <a:pPr algn="ctr">
              <a:lnSpc>
                <a:spcPts val="2240"/>
              </a:lnSpc>
              <a:spcBef>
                <a:spcPct val="0"/>
              </a:spcBef>
            </a:pPr>
            <a:r>
              <a:rPr lang="en-US" sz="1600" dirty="0">
                <a:solidFill>
                  <a:srgbClr val="000000"/>
                </a:solidFill>
                <a:latin typeface="Noto Sans"/>
                <a:ea typeface="Noto Sans"/>
                <a:cs typeface="Noto Sans"/>
                <a:sym typeface="Noto Sans"/>
              </a:rPr>
              <a:t>Νιώθουν χαρά για το μεγάλωμά τους και τη μετάβασή τους σε μια ανώτερη εκπαιδευτική βαθμίδα,</a:t>
            </a:r>
          </a:p>
          <a:p>
            <a:pPr algn="ctr">
              <a:lnSpc>
                <a:spcPts val="2240"/>
              </a:lnSpc>
              <a:spcBef>
                <a:spcPct val="0"/>
              </a:spcBef>
            </a:pPr>
            <a:r>
              <a:rPr lang="en-US" sz="1600" dirty="0">
                <a:solidFill>
                  <a:srgbClr val="000000"/>
                </a:solidFill>
                <a:latin typeface="Noto Sans"/>
                <a:ea typeface="Noto Sans"/>
                <a:cs typeface="Noto Sans"/>
                <a:sym typeface="Noto Sans"/>
              </a:rPr>
              <a:t> αλλά και αγωνία μήπως χαθούν στους χώρους του καινούριου σχολείου,</a:t>
            </a:r>
          </a:p>
          <a:p>
            <a:pPr algn="ctr">
              <a:lnSpc>
                <a:spcPts val="2240"/>
              </a:lnSpc>
              <a:spcBef>
                <a:spcPct val="0"/>
              </a:spcBef>
            </a:pPr>
            <a:r>
              <a:rPr lang="en-US" sz="1600" dirty="0">
                <a:solidFill>
                  <a:srgbClr val="000000"/>
                </a:solidFill>
                <a:latin typeface="Noto Sans"/>
                <a:ea typeface="Noto Sans"/>
                <a:cs typeface="Noto Sans"/>
                <a:sym typeface="Noto Sans"/>
              </a:rPr>
              <a:t> αγωνία αν οι καινούριοι φίλοι τούς συμπαθήσουν, </a:t>
            </a:r>
          </a:p>
          <a:p>
            <a:pPr algn="ctr">
              <a:lnSpc>
                <a:spcPts val="2240"/>
              </a:lnSpc>
              <a:spcBef>
                <a:spcPct val="0"/>
              </a:spcBef>
            </a:pPr>
            <a:r>
              <a:rPr lang="en-US" sz="1600" dirty="0">
                <a:solidFill>
                  <a:srgbClr val="000000"/>
                </a:solidFill>
                <a:latin typeface="Noto Sans"/>
                <a:ea typeface="Noto Sans"/>
                <a:cs typeface="Noto Sans"/>
                <a:sym typeface="Noto Sans"/>
              </a:rPr>
              <a:t>άγχος για το αν θα κατανοήσουν τους καινούριους δασκάλους και τα νέα μαθήματα.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TextBox 3"/>
          <p:cNvSpPr txBox="1"/>
          <p:nvPr/>
        </p:nvSpPr>
        <p:spPr>
          <a:xfrm>
            <a:off x="3988110" y="2113704"/>
            <a:ext cx="10280571" cy="1921526"/>
          </a:xfrm>
          <a:prstGeom prst="rect">
            <a:avLst/>
          </a:prstGeom>
        </p:spPr>
        <p:txBody>
          <a:bodyPr lIns="0" tIns="0" rIns="0" bIns="0" rtlCol="0" anchor="t">
            <a:spAutoFit/>
          </a:bodyPr>
          <a:lstStyle/>
          <a:p>
            <a:pPr algn="ctr">
              <a:lnSpc>
                <a:spcPts val="2239"/>
              </a:lnSpc>
              <a:spcBef>
                <a:spcPct val="0"/>
              </a:spcBef>
            </a:pPr>
            <a:r>
              <a:rPr lang="en-US" sz="1599">
                <a:solidFill>
                  <a:srgbClr val="000000"/>
                </a:solidFill>
                <a:latin typeface="Noto Sans"/>
                <a:ea typeface="Noto Sans"/>
                <a:cs typeface="Noto Sans"/>
                <a:sym typeface="Noto Sans"/>
              </a:rPr>
              <a:t>Κάθε φορά που στη ζωή μας μεταβαίνουμε από μια παλιά, οικεία κατάσταση σε μια άλλη, νέα και άγνωστη,</a:t>
            </a:r>
          </a:p>
          <a:p>
            <a:pPr algn="ctr">
              <a:lnSpc>
                <a:spcPts val="2239"/>
              </a:lnSpc>
              <a:spcBef>
                <a:spcPct val="0"/>
              </a:spcBef>
            </a:pPr>
            <a:r>
              <a:rPr lang="en-US" sz="1599">
                <a:solidFill>
                  <a:srgbClr val="000000"/>
                </a:solidFill>
                <a:latin typeface="Noto Sans"/>
                <a:ea typeface="Noto Sans"/>
                <a:cs typeface="Noto Sans"/>
                <a:sym typeface="Noto Sans"/>
              </a:rPr>
              <a:t> γεννιούνται μέσα μας αντιφατικά συναισθήματα.</a:t>
            </a:r>
          </a:p>
          <a:p>
            <a:pPr algn="ctr">
              <a:lnSpc>
                <a:spcPts val="2239"/>
              </a:lnSpc>
              <a:spcBef>
                <a:spcPct val="0"/>
              </a:spcBef>
            </a:pPr>
            <a:r>
              <a:rPr lang="en-US" sz="1599">
                <a:solidFill>
                  <a:srgbClr val="000000"/>
                </a:solidFill>
                <a:latin typeface="Noto Sans"/>
                <a:ea typeface="Noto Sans"/>
                <a:cs typeface="Noto Sans"/>
                <a:sym typeface="Noto Sans"/>
              </a:rPr>
              <a:t>Κάθε νέα κατάσταση μας προκαλεί φόβο και ελπίδαταυτόχρονα.</a:t>
            </a:r>
          </a:p>
          <a:p>
            <a:pPr algn="ctr">
              <a:lnSpc>
                <a:spcPts val="2239"/>
              </a:lnSpc>
              <a:spcBef>
                <a:spcPct val="0"/>
              </a:spcBef>
            </a:pPr>
            <a:r>
              <a:rPr lang="en-US" sz="1599">
                <a:solidFill>
                  <a:srgbClr val="000000"/>
                </a:solidFill>
                <a:latin typeface="Noto Sans"/>
                <a:ea typeface="Noto Sans"/>
                <a:cs typeface="Noto Sans"/>
                <a:sym typeface="Noto Sans"/>
              </a:rPr>
              <a:t> Φόβο για το άγνωστο και ελπίδα ότι το νέο θα φέρει κάτι καλό.</a:t>
            </a:r>
          </a:p>
          <a:p>
            <a:pPr algn="ctr">
              <a:lnSpc>
                <a:spcPts val="2239"/>
              </a:lnSpc>
              <a:spcBef>
                <a:spcPct val="0"/>
              </a:spcBef>
            </a:pPr>
            <a:r>
              <a:rPr lang="en-US" sz="1599">
                <a:solidFill>
                  <a:srgbClr val="000000"/>
                </a:solidFill>
                <a:latin typeface="Noto Sans"/>
                <a:ea typeface="Noto Sans"/>
                <a:cs typeface="Noto Sans"/>
                <a:sym typeface="Noto Sans"/>
              </a:rPr>
              <a:t> Μοιάζει με ταξίδι σε έναν καινούριο τόπο,</a:t>
            </a:r>
          </a:p>
          <a:p>
            <a:pPr algn="ctr">
              <a:lnSpc>
                <a:spcPts val="2239"/>
              </a:lnSpc>
              <a:spcBef>
                <a:spcPct val="0"/>
              </a:spcBef>
            </a:pPr>
            <a:r>
              <a:rPr lang="en-US" sz="1599">
                <a:solidFill>
                  <a:srgbClr val="000000"/>
                </a:solidFill>
                <a:latin typeface="Noto Sans"/>
                <a:ea typeface="Noto Sans"/>
                <a:cs typeface="Noto Sans"/>
                <a:sym typeface="Noto Sans"/>
              </a:rPr>
              <a:t> το οποίο προσφέρει τη χαρά της ανακάλυψης των πραγμάτων που θα μας χαρίσουν νέα βιώματα,</a:t>
            </a:r>
          </a:p>
          <a:p>
            <a:pPr algn="ctr">
              <a:lnSpc>
                <a:spcPts val="2239"/>
              </a:lnSpc>
              <a:spcBef>
                <a:spcPct val="0"/>
              </a:spcBef>
            </a:pPr>
            <a:r>
              <a:rPr lang="en-US" sz="1599">
                <a:solidFill>
                  <a:srgbClr val="000000"/>
                </a:solidFill>
                <a:latin typeface="Noto Sans"/>
                <a:ea typeface="Noto Sans"/>
                <a:cs typeface="Noto Sans"/>
                <a:sym typeface="Noto Sans"/>
              </a:rPr>
              <a:t> θα μας γνωρίσουν νέα πρόσωπα και συγκινήσεις, που ενέχουν την ελπίδα ενός εσωτερικούανοίγματος.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TextBox 3"/>
          <p:cNvSpPr txBox="1"/>
          <p:nvPr/>
        </p:nvSpPr>
        <p:spPr>
          <a:xfrm>
            <a:off x="4401904" y="1794826"/>
            <a:ext cx="9763840" cy="2763520"/>
          </a:xfrm>
          <a:prstGeom prst="rect">
            <a:avLst/>
          </a:prstGeom>
        </p:spPr>
        <p:txBody>
          <a:bodyPr lIns="0" tIns="0" rIns="0" bIns="0" rtlCol="0" anchor="t">
            <a:spAutoFit/>
          </a:bodyPr>
          <a:lstStyle/>
          <a:p>
            <a:pPr algn="ctr">
              <a:lnSpc>
                <a:spcPts val="3919"/>
              </a:lnSpc>
              <a:spcBef>
                <a:spcPct val="0"/>
              </a:spcBef>
            </a:pPr>
            <a:endParaRPr/>
          </a:p>
          <a:p>
            <a:pPr algn="ctr">
              <a:lnSpc>
                <a:spcPts val="2659"/>
              </a:lnSpc>
              <a:spcBef>
                <a:spcPct val="0"/>
              </a:spcBef>
            </a:pPr>
            <a:r>
              <a:rPr lang="en-US" sz="1899" b="1">
                <a:solidFill>
                  <a:srgbClr val="000000"/>
                </a:solidFill>
                <a:latin typeface="Noto Sans Bold"/>
                <a:ea typeface="Noto Sans Bold"/>
                <a:cs typeface="Noto Sans Bold"/>
                <a:sym typeface="Noto Sans Bold"/>
              </a:rPr>
              <a:t> Το πρόγραμμα στοχεύει οι μαθητές:</a:t>
            </a:r>
          </a:p>
          <a:p>
            <a:pPr algn="ctr">
              <a:lnSpc>
                <a:spcPts val="2239"/>
              </a:lnSpc>
              <a:spcBef>
                <a:spcPct val="0"/>
              </a:spcBef>
            </a:pPr>
            <a:r>
              <a:rPr lang="en-US" sz="1599">
                <a:solidFill>
                  <a:srgbClr val="000000"/>
                </a:solidFill>
                <a:latin typeface="Noto Sans"/>
                <a:ea typeface="Noto Sans"/>
                <a:cs typeface="Noto Sans"/>
                <a:sym typeface="Noto Sans"/>
              </a:rPr>
              <a:t>· Να εκφράσουν σκέψεις, ανησυχίες και συναισθήματα σχετικά με το μεγάλωμά τους</a:t>
            </a:r>
          </a:p>
          <a:p>
            <a:pPr algn="ctr">
              <a:lnSpc>
                <a:spcPts val="2239"/>
              </a:lnSpc>
              <a:spcBef>
                <a:spcPct val="0"/>
              </a:spcBef>
            </a:pPr>
            <a:r>
              <a:rPr lang="en-US" sz="1599">
                <a:solidFill>
                  <a:srgbClr val="000000"/>
                </a:solidFill>
                <a:latin typeface="Noto Sans"/>
                <a:ea typeface="Noto Sans"/>
                <a:cs typeface="Noto Sans"/>
                <a:sym typeface="Noto Sans"/>
              </a:rPr>
              <a:t> και το πέρασμα στο γυμνάσιο.</a:t>
            </a:r>
          </a:p>
          <a:p>
            <a:pPr algn="ctr">
              <a:lnSpc>
                <a:spcPts val="2239"/>
              </a:lnSpc>
              <a:spcBef>
                <a:spcPct val="0"/>
              </a:spcBef>
            </a:pPr>
            <a:r>
              <a:rPr lang="en-US" sz="1599">
                <a:solidFill>
                  <a:srgbClr val="000000"/>
                </a:solidFill>
                <a:latin typeface="Noto Sans"/>
                <a:ea typeface="Noto Sans"/>
                <a:cs typeface="Noto Sans"/>
                <a:sym typeface="Noto Sans"/>
              </a:rPr>
              <a:t>· Να ευαισθητοποιηθούν σε δεξιότητες που μπορούν να δράσουν προστατευτικά στο μεγάλωμά τους.</a:t>
            </a:r>
          </a:p>
          <a:p>
            <a:pPr algn="ctr">
              <a:lnSpc>
                <a:spcPts val="2239"/>
              </a:lnSpc>
              <a:spcBef>
                <a:spcPct val="0"/>
              </a:spcBef>
            </a:pPr>
            <a:r>
              <a:rPr lang="en-US" sz="1599">
                <a:solidFill>
                  <a:srgbClr val="000000"/>
                </a:solidFill>
                <a:latin typeface="Noto Sans"/>
                <a:ea typeface="Noto Sans"/>
                <a:cs typeface="Noto Sans"/>
                <a:sym typeface="Noto Sans"/>
              </a:rPr>
              <a:t>· Να μάθουν χρήσιμες πληροφορίες για το νέο τους σχολείο</a:t>
            </a:r>
          </a:p>
          <a:p>
            <a:pPr algn="ctr">
              <a:lnSpc>
                <a:spcPts val="2239"/>
              </a:lnSpc>
              <a:spcBef>
                <a:spcPct val="0"/>
              </a:spcBef>
            </a:pPr>
            <a:r>
              <a:rPr lang="en-US" sz="1599">
                <a:solidFill>
                  <a:srgbClr val="000000"/>
                </a:solidFill>
                <a:latin typeface="Noto Sans"/>
                <a:ea typeface="Noto Sans"/>
                <a:cs typeface="Noto Sans"/>
                <a:sym typeface="Noto Sans"/>
              </a:rPr>
              <a:t>· Να τους δοθεί η δυνατότητα να αποχαιρετήσουν το δημοτικό.</a:t>
            </a:r>
          </a:p>
          <a:p>
            <a:pPr algn="ctr">
              <a:lnSpc>
                <a:spcPts val="2239"/>
              </a:lnSpc>
              <a:spcBef>
                <a:spcPct val="0"/>
              </a:spcBef>
            </a:pPr>
            <a:r>
              <a:rPr lang="en-US" sz="1599">
                <a:solidFill>
                  <a:srgbClr val="000000"/>
                </a:solidFill>
                <a:latin typeface="Noto Sans"/>
                <a:ea typeface="Noto Sans"/>
                <a:cs typeface="Noto Sans"/>
                <a:sym typeface="Noto Sans"/>
              </a:rPr>
              <a:t> </a:t>
            </a:r>
          </a:p>
          <a:p>
            <a:pPr algn="ctr">
              <a:lnSpc>
                <a:spcPts val="2239"/>
              </a:lnSpc>
              <a:spcBef>
                <a:spcPct val="0"/>
              </a:spcBef>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TextBox 3"/>
          <p:cNvSpPr txBox="1"/>
          <p:nvPr/>
        </p:nvSpPr>
        <p:spPr>
          <a:xfrm>
            <a:off x="5265539" y="1679162"/>
            <a:ext cx="7756922" cy="3364896"/>
          </a:xfrm>
          <a:prstGeom prst="rect">
            <a:avLst/>
          </a:prstGeom>
        </p:spPr>
        <p:txBody>
          <a:bodyPr lIns="0" tIns="0" rIns="0" bIns="0" rtlCol="0" anchor="t">
            <a:spAutoFit/>
          </a:bodyPr>
          <a:lstStyle/>
          <a:p>
            <a:pPr algn="ctr">
              <a:lnSpc>
                <a:spcPts val="2380"/>
              </a:lnSpc>
            </a:pPr>
            <a:r>
              <a:rPr lang="en-US" sz="1700" b="1" dirty="0">
                <a:solidFill>
                  <a:srgbClr val="000000"/>
                </a:solidFill>
                <a:latin typeface="Noto Sans Bold"/>
                <a:ea typeface="Noto Sans Bold"/>
                <a:cs typeface="Noto Sans Bold"/>
                <a:sym typeface="Noto Sans Bold"/>
              </a:rPr>
              <a:t>ΟΙ ΔΡΑΣΕΙΣ ΜΑΣ</a:t>
            </a:r>
          </a:p>
          <a:p>
            <a:pPr algn="ctr">
              <a:lnSpc>
                <a:spcPts val="2380"/>
              </a:lnSpc>
              <a:spcBef>
                <a:spcPct val="0"/>
              </a:spcBef>
            </a:pPr>
            <a:r>
              <a:rPr lang="en-US" sz="1700" dirty="0">
                <a:solidFill>
                  <a:srgbClr val="000000"/>
                </a:solidFill>
                <a:latin typeface="Noto Sans"/>
                <a:ea typeface="Noto Sans"/>
                <a:cs typeface="Noto Sans"/>
                <a:sym typeface="Noto Sans"/>
              </a:rPr>
              <a:t>Ξεκινήσαμε με το συμβόλαιο της τάξης χωριστήκαμε σε ομαδες </a:t>
            </a:r>
          </a:p>
          <a:p>
            <a:pPr algn="ctr">
              <a:lnSpc>
                <a:spcPts val="2380"/>
              </a:lnSpc>
              <a:spcBef>
                <a:spcPct val="0"/>
              </a:spcBef>
            </a:pPr>
            <a:r>
              <a:rPr lang="en-US" sz="1700" dirty="0">
                <a:solidFill>
                  <a:srgbClr val="000000"/>
                </a:solidFill>
                <a:latin typeface="Noto Sans"/>
                <a:ea typeface="Noto Sans"/>
                <a:cs typeface="Noto Sans"/>
                <a:sym typeface="Noto Sans"/>
              </a:rPr>
              <a:t> Οι συναντησεις μας ήταν πραγματικά ενδιαφέρουσες.</a:t>
            </a:r>
          </a:p>
          <a:p>
            <a:pPr algn="ctr">
              <a:lnSpc>
                <a:spcPts val="2380"/>
              </a:lnSpc>
              <a:spcBef>
                <a:spcPct val="0"/>
              </a:spcBef>
            </a:pPr>
            <a:r>
              <a:rPr lang="en-US" sz="1700" dirty="0">
                <a:solidFill>
                  <a:srgbClr val="000000"/>
                </a:solidFill>
                <a:latin typeface="Noto Sans"/>
                <a:ea typeface="Noto Sans"/>
                <a:cs typeface="Noto Sans"/>
                <a:sym typeface="Noto Sans"/>
              </a:rPr>
              <a:t> Μιλήσαμε για τους πειρασμούς και τις επιρροές,</a:t>
            </a:r>
          </a:p>
          <a:p>
            <a:pPr algn="ctr">
              <a:lnSpc>
                <a:spcPts val="2380"/>
              </a:lnSpc>
              <a:spcBef>
                <a:spcPct val="0"/>
              </a:spcBef>
            </a:pPr>
            <a:r>
              <a:rPr lang="en-US" sz="1700" dirty="0">
                <a:solidFill>
                  <a:srgbClr val="000000"/>
                </a:solidFill>
                <a:latin typeface="Noto Sans"/>
                <a:ea typeface="Noto Sans"/>
                <a:cs typeface="Noto Sans"/>
                <a:sym typeface="Noto Sans"/>
              </a:rPr>
              <a:t>για την φιλία,παίξαμε παιχνίδι ρόλων ,</a:t>
            </a:r>
          </a:p>
          <a:p>
            <a:pPr algn="ctr">
              <a:lnSpc>
                <a:spcPts val="2380"/>
              </a:lnSpc>
              <a:spcBef>
                <a:spcPct val="0"/>
              </a:spcBef>
            </a:pPr>
            <a:r>
              <a:rPr lang="en-US" sz="1700" dirty="0">
                <a:solidFill>
                  <a:srgbClr val="000000"/>
                </a:solidFill>
                <a:latin typeface="Noto Sans"/>
                <a:ea typeface="Noto Sans"/>
                <a:cs typeface="Noto Sans"/>
                <a:sym typeface="Noto Sans"/>
              </a:rPr>
              <a:t>μιλήσαμε για τις αλλαγές στο σώμα </a:t>
            </a:r>
            <a:r>
              <a:rPr lang="el-GR" sz="1700" dirty="0" smtClean="0">
                <a:solidFill>
                  <a:srgbClr val="000000"/>
                </a:solidFill>
                <a:latin typeface="Noto Sans"/>
                <a:ea typeface="Noto Sans"/>
                <a:cs typeface="Noto Sans"/>
                <a:sym typeface="Noto Sans"/>
              </a:rPr>
              <a:t>,</a:t>
            </a:r>
            <a:endParaRPr lang="en-US" sz="1700" dirty="0">
              <a:solidFill>
                <a:srgbClr val="000000"/>
              </a:solidFill>
              <a:latin typeface="Noto Sans"/>
              <a:ea typeface="Noto Sans"/>
              <a:cs typeface="Noto Sans"/>
              <a:sym typeface="Noto Sans"/>
            </a:endParaRPr>
          </a:p>
          <a:p>
            <a:pPr algn="ctr">
              <a:lnSpc>
                <a:spcPts val="2380"/>
              </a:lnSpc>
              <a:spcBef>
                <a:spcPct val="0"/>
              </a:spcBef>
            </a:pPr>
            <a:r>
              <a:rPr lang="en-US" sz="1700" dirty="0">
                <a:solidFill>
                  <a:srgbClr val="000000"/>
                </a:solidFill>
                <a:latin typeface="Noto Sans"/>
                <a:ea typeface="Noto Sans"/>
                <a:cs typeface="Noto Sans"/>
                <a:sym typeface="Noto Sans"/>
              </a:rPr>
              <a:t>επισκεφθήκαμε το γυμνάσιο </a:t>
            </a:r>
          </a:p>
          <a:p>
            <a:pPr algn="ctr">
              <a:lnSpc>
                <a:spcPts val="2380"/>
              </a:lnSpc>
              <a:spcBef>
                <a:spcPct val="0"/>
              </a:spcBef>
            </a:pPr>
            <a:r>
              <a:rPr lang="en-US" sz="1700" dirty="0" smtClean="0">
                <a:solidFill>
                  <a:srgbClr val="000000"/>
                </a:solidFill>
                <a:latin typeface="Noto Sans"/>
                <a:ea typeface="Noto Sans"/>
                <a:cs typeface="Noto Sans"/>
                <a:sym typeface="Noto Sans"/>
              </a:rPr>
              <a:t> </a:t>
            </a:r>
            <a:r>
              <a:rPr lang="el-GR" sz="1700" dirty="0" smtClean="0">
                <a:solidFill>
                  <a:srgbClr val="000000"/>
                </a:solidFill>
                <a:latin typeface="Noto Sans"/>
                <a:ea typeface="Noto Sans"/>
                <a:cs typeface="Noto Sans"/>
                <a:sym typeface="Noto Sans"/>
              </a:rPr>
              <a:t>Δ</a:t>
            </a:r>
            <a:r>
              <a:rPr lang="en-US" sz="1700" dirty="0" smtClean="0">
                <a:solidFill>
                  <a:srgbClr val="000000"/>
                </a:solidFill>
                <a:latin typeface="Noto Sans"/>
                <a:ea typeface="Noto Sans"/>
                <a:cs typeface="Noto Sans"/>
                <a:sym typeface="Noto Sans"/>
              </a:rPr>
              <a:t>ημιουργήσαμε </a:t>
            </a:r>
            <a:r>
              <a:rPr lang="en-US" sz="1700" dirty="0">
                <a:solidFill>
                  <a:srgbClr val="000000"/>
                </a:solidFill>
                <a:latin typeface="Noto Sans"/>
                <a:ea typeface="Noto Sans"/>
                <a:cs typeface="Noto Sans"/>
                <a:sym typeface="Noto Sans"/>
              </a:rPr>
              <a:t>με canva την αφισα για την μεταβαση μας στο γυμνάσιο</a:t>
            </a:r>
          </a:p>
          <a:p>
            <a:pPr algn="ctr">
              <a:lnSpc>
                <a:spcPts val="2380"/>
              </a:lnSpc>
              <a:spcBef>
                <a:spcPct val="0"/>
              </a:spcBef>
            </a:pPr>
            <a:r>
              <a:rPr lang="en-US" sz="1700" dirty="0">
                <a:solidFill>
                  <a:srgbClr val="000000"/>
                </a:solidFill>
                <a:latin typeface="Noto Sans"/>
                <a:ea typeface="Noto Sans"/>
                <a:cs typeface="Noto Sans"/>
                <a:sym typeface="Noto Sans"/>
              </a:rPr>
              <a:t> και τέλος κλείσαμε με την γιορτή αποχαιρετισμού. </a:t>
            </a:r>
          </a:p>
          <a:p>
            <a:pPr algn="ctr">
              <a:lnSpc>
                <a:spcPts val="2380"/>
              </a:lnSpc>
              <a:spcBef>
                <a:spcPct val="0"/>
              </a:spcBef>
            </a:pPr>
            <a:r>
              <a:rPr lang="en-US" sz="1700" dirty="0">
                <a:solidFill>
                  <a:srgbClr val="000000"/>
                </a:solidFill>
                <a:latin typeface="Noto Sans"/>
                <a:ea typeface="Noto Sans"/>
                <a:cs typeface="Noto Sans"/>
                <a:sym typeface="Noto Sans"/>
              </a:rPr>
              <a:t>Είπαμε αντίο στο δημοτικό και ένα γεια στο γυμνάσιο.</a:t>
            </a:r>
          </a:p>
          <a:p>
            <a:pPr algn="ctr">
              <a:lnSpc>
                <a:spcPts val="2380"/>
              </a:lnSpc>
              <a:spcBef>
                <a:spcPct val="0"/>
              </a:spcBef>
            </a:pPr>
            <a:r>
              <a:rPr lang="en-US" sz="1700" dirty="0">
                <a:solidFill>
                  <a:srgbClr val="000000"/>
                </a:solidFill>
                <a:latin typeface="Noto Sans"/>
                <a:ea typeface="Noto Sans"/>
                <a:cs typeface="Noto Sans"/>
                <a:sym typeface="Noto Sans"/>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Freeform 3"/>
          <p:cNvSpPr/>
          <p:nvPr/>
        </p:nvSpPr>
        <p:spPr>
          <a:xfrm>
            <a:off x="6676330" y="1554233"/>
            <a:ext cx="2972804" cy="3296559"/>
          </a:xfrm>
          <a:custGeom>
            <a:avLst/>
            <a:gdLst/>
            <a:ahLst/>
            <a:cxnLst/>
            <a:rect l="l" t="t" r="r" b="b"/>
            <a:pathLst>
              <a:path w="2972804" h="3296559">
                <a:moveTo>
                  <a:pt x="0" y="0"/>
                </a:moveTo>
                <a:lnTo>
                  <a:pt x="2972803" y="0"/>
                </a:lnTo>
                <a:lnTo>
                  <a:pt x="2972803" y="3296558"/>
                </a:lnTo>
                <a:lnTo>
                  <a:pt x="0" y="3296558"/>
                </a:lnTo>
                <a:lnTo>
                  <a:pt x="0" y="0"/>
                </a:lnTo>
                <a:close/>
              </a:path>
            </a:pathLst>
          </a:custGeom>
          <a:blipFill>
            <a:blip r:embed="rId3" cstate="print"/>
            <a:stretch>
              <a:fillRect t="-44778" r="-20236"/>
            </a:stretch>
          </a:blipFill>
        </p:spPr>
      </p:sp>
      <p:sp>
        <p:nvSpPr>
          <p:cNvPr id="4" name="3 - TextBox"/>
          <p:cNvSpPr txBox="1"/>
          <p:nvPr/>
        </p:nvSpPr>
        <p:spPr>
          <a:xfrm>
            <a:off x="5943600" y="952500"/>
            <a:ext cx="4953087" cy="369332"/>
          </a:xfrm>
          <a:prstGeom prst="rect">
            <a:avLst/>
          </a:prstGeom>
          <a:noFill/>
        </p:spPr>
        <p:txBody>
          <a:bodyPr wrap="none" rtlCol="0">
            <a:spAutoFit/>
          </a:bodyPr>
          <a:lstStyle/>
          <a:p>
            <a:r>
              <a:rPr lang="el-GR" dirty="0" smtClean="0"/>
              <a:t>ΔΗΜΙΟΥΡΓΗΣΑΜΕ ΤΟ ΣΥΜΒΟΛΑΙΟ ΤΗΣ ΟΜΑΔΑΣ!!!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Freeform 3"/>
          <p:cNvSpPr/>
          <p:nvPr/>
        </p:nvSpPr>
        <p:spPr>
          <a:xfrm>
            <a:off x="6147545" y="1573532"/>
            <a:ext cx="4550876" cy="3418846"/>
          </a:xfrm>
          <a:custGeom>
            <a:avLst/>
            <a:gdLst/>
            <a:ahLst/>
            <a:cxnLst/>
            <a:rect l="l" t="t" r="r" b="b"/>
            <a:pathLst>
              <a:path w="4550876" h="3418846">
                <a:moveTo>
                  <a:pt x="0" y="0"/>
                </a:moveTo>
                <a:lnTo>
                  <a:pt x="4550876" y="0"/>
                </a:lnTo>
                <a:lnTo>
                  <a:pt x="4550876" y="3418846"/>
                </a:lnTo>
                <a:lnTo>
                  <a:pt x="0" y="3418846"/>
                </a:lnTo>
                <a:lnTo>
                  <a:pt x="0" y="0"/>
                </a:lnTo>
                <a:close/>
              </a:path>
            </a:pathLst>
          </a:custGeom>
          <a:blipFill>
            <a:blip r:embed="rId3" cstate="print"/>
            <a:stretch>
              <a:fillRect/>
            </a:stretch>
          </a:blipFill>
        </p:spPr>
      </p:sp>
      <p:sp>
        <p:nvSpPr>
          <p:cNvPr id="4" name="3 - TextBox"/>
          <p:cNvSpPr txBox="1"/>
          <p:nvPr/>
        </p:nvSpPr>
        <p:spPr>
          <a:xfrm>
            <a:off x="7696200" y="800100"/>
            <a:ext cx="2973891" cy="461665"/>
          </a:xfrm>
          <a:prstGeom prst="rect">
            <a:avLst/>
          </a:prstGeom>
          <a:noFill/>
        </p:spPr>
        <p:txBody>
          <a:bodyPr wrap="none" rtlCol="0">
            <a:spAutoFit/>
          </a:bodyPr>
          <a:lstStyle/>
          <a:p>
            <a:r>
              <a:rPr lang="el-GR" sz="2400" b="1" i="1" dirty="0" smtClean="0"/>
              <a:t>ΟΙ ΣΥΝΑΝΤΗΣΕΙΣ ΜΑΣ</a:t>
            </a:r>
            <a:endParaRPr lang="el-GR" sz="24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Freeform 3"/>
          <p:cNvSpPr/>
          <p:nvPr/>
        </p:nvSpPr>
        <p:spPr>
          <a:xfrm>
            <a:off x="6854291" y="1751152"/>
            <a:ext cx="4579418" cy="3167431"/>
          </a:xfrm>
          <a:custGeom>
            <a:avLst/>
            <a:gdLst/>
            <a:ahLst/>
            <a:cxnLst/>
            <a:rect l="l" t="t" r="r" b="b"/>
            <a:pathLst>
              <a:path w="4579418" h="3167431">
                <a:moveTo>
                  <a:pt x="0" y="0"/>
                </a:moveTo>
                <a:lnTo>
                  <a:pt x="4579418" y="0"/>
                </a:lnTo>
                <a:lnTo>
                  <a:pt x="4579418" y="3167431"/>
                </a:lnTo>
                <a:lnTo>
                  <a:pt x="0" y="3167431"/>
                </a:lnTo>
                <a:lnTo>
                  <a:pt x="0" y="0"/>
                </a:lnTo>
                <a:close/>
              </a:path>
            </a:pathLst>
          </a:custGeom>
          <a:blipFill>
            <a:blip r:embed="rId3" cstate="print"/>
            <a:stretch>
              <a:fillRect/>
            </a:stretch>
          </a:blipFill>
        </p:spPr>
      </p:sp>
      <p:sp>
        <p:nvSpPr>
          <p:cNvPr id="4" name="3 - TextBox"/>
          <p:cNvSpPr txBox="1"/>
          <p:nvPr/>
        </p:nvSpPr>
        <p:spPr>
          <a:xfrm>
            <a:off x="3505200" y="876300"/>
            <a:ext cx="10544233" cy="369332"/>
          </a:xfrm>
          <a:prstGeom prst="rect">
            <a:avLst/>
          </a:prstGeom>
          <a:noFill/>
        </p:spPr>
        <p:txBody>
          <a:bodyPr wrap="none" rtlCol="0">
            <a:spAutoFit/>
          </a:bodyPr>
          <a:lstStyle/>
          <a:p>
            <a:r>
              <a:rPr lang="el-GR" dirty="0" smtClean="0"/>
              <a:t>ΤΑ ΠΑΙΧΝΙΔΙΑ ΜΑΣ ΜΕΣΩ ΤΩΝ ΟΠΟΙΩΝ ΓΝΩΡΙΣΑΜΕ ΚΑΛΥΤΕΡΑ ΤΟ ΠΩΣ ΝΑ ΠΑΤΑΜΕ ΚΑΛΥΤΕΡΑ ΣΤΑ ΠΟΔΙΑ ΜΑΣ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stretch>
              <a:fillRect t="-9313" b="-9313"/>
            </a:stretch>
          </a:blipFill>
        </p:spPr>
      </p:sp>
      <p:sp>
        <p:nvSpPr>
          <p:cNvPr id="3" name="Freeform 3"/>
          <p:cNvSpPr/>
          <p:nvPr/>
        </p:nvSpPr>
        <p:spPr>
          <a:xfrm>
            <a:off x="6606606" y="1558009"/>
            <a:ext cx="5006290" cy="3585491"/>
          </a:xfrm>
          <a:custGeom>
            <a:avLst/>
            <a:gdLst/>
            <a:ahLst/>
            <a:cxnLst/>
            <a:rect l="l" t="t" r="r" b="b"/>
            <a:pathLst>
              <a:path w="5006290" h="3585491">
                <a:moveTo>
                  <a:pt x="0" y="0"/>
                </a:moveTo>
                <a:lnTo>
                  <a:pt x="5006289" y="0"/>
                </a:lnTo>
                <a:lnTo>
                  <a:pt x="5006289" y="3585491"/>
                </a:lnTo>
                <a:lnTo>
                  <a:pt x="0" y="3585491"/>
                </a:lnTo>
                <a:lnTo>
                  <a:pt x="0" y="0"/>
                </a:lnTo>
                <a:close/>
              </a:path>
            </a:pathLst>
          </a:custGeom>
          <a:blipFill>
            <a:blip r:embed="rId3" cstate="print"/>
            <a:stretch>
              <a:fillRect t="-3751" r="-114952" b="-56335"/>
            </a:stretch>
          </a:blipFill>
        </p:spPr>
      </p:sp>
      <p:sp>
        <p:nvSpPr>
          <p:cNvPr id="4" name="3 - TextBox"/>
          <p:cNvSpPr txBox="1"/>
          <p:nvPr/>
        </p:nvSpPr>
        <p:spPr>
          <a:xfrm>
            <a:off x="6705600" y="571500"/>
            <a:ext cx="4561762" cy="369332"/>
          </a:xfrm>
          <a:prstGeom prst="rect">
            <a:avLst/>
          </a:prstGeom>
          <a:noFill/>
        </p:spPr>
        <p:txBody>
          <a:bodyPr wrap="none" rtlCol="0">
            <a:spAutoFit/>
          </a:bodyPr>
          <a:lstStyle/>
          <a:p>
            <a:r>
              <a:rPr lang="el-GR" dirty="0" smtClean="0"/>
              <a:t>ΕΠΙΣΚΕΨΗ ΣΤΟΝ ΧΩΡΟ ΤΟΥ ΓΥΜΝΑΣΙΟΥ ΑΕΤΟΥ</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526</Words>
  <Application>Microsoft Office PowerPoint</Application>
  <PresentationFormat>Προσαρμογή</PresentationFormat>
  <Paragraphs>66</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Noto Sans Bold</vt:lpstr>
      <vt:lpstr>AC Soft Icecream</vt:lpstr>
      <vt:lpstr>Calibri</vt:lpstr>
      <vt:lpstr>Noto Sans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ΜΑΘΗΤΕΣ ΤΗΣ ΣΤ΄ΤΑΞΗΣ ΤΟΥ ΔΗΜΟΤΙΚΟΥ ΣΧΟΛΕΙΟΥ ΑΕΤΟΥ ΥΛΟΠΟΙΗΣΑΝ ΤΟ ΠΡΟΓΡΑΜΜΑ «ΓΥΜΝΑΣΙΟ ΕΡΧΟΜΑΣΤΕ» ,ΓΙΑ ΤΗΝ ΟΜΑΛΗ ΜΕΤΑΒΑΣΗ ΣΤΟ ΓΥΜΝΑΣΙΟ. ΣΚΟΠΟΣ ΤΟΥ ΠΡΟΓΡΑΜΜΑΤΟΣ Το συγκεκριμένο υλικό αποτελεί ένα πλήρες εγχειρίδιο για τον εκπαιδευτικό, ένα υλικό γνώσης και</dc:title>
  <dc:creator>User</dc:creator>
  <cp:lastModifiedBy>User</cp:lastModifiedBy>
  <cp:revision>8</cp:revision>
  <dcterms:created xsi:type="dcterms:W3CDTF">2006-08-16T00:00:00Z</dcterms:created>
  <dcterms:modified xsi:type="dcterms:W3CDTF">2026-06-16T08:23:35Z</dcterms:modified>
  <dc:identifier>DAHMq1O2hQ8</dc:identifier>
</cp:coreProperties>
</file>