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9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07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18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0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14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59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62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7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01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23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D1C035-C917-43F5-8C58-B805409ADA2E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7D32C-9E99-4E21-A3A1-8B88676F3D63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E1F4C2E-2876-F266-089B-7F1353D1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53"/>
            <a:ext cx="11951208" cy="21214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br>
              <a:rPr lang="el-GR" dirty="0"/>
            </a:br>
            <a:r>
              <a:rPr lang="en-US" sz="2700" b="1" dirty="0">
                <a:solidFill>
                  <a:srgbClr val="7030A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International Symposium “CREATIVITY AND INNOVATION, CHALLENGES IN TEACHING PRACTICES”</a:t>
            </a:r>
            <a:br>
              <a:rPr lang="en-US" sz="2700" b="1" dirty="0">
                <a:solidFill>
                  <a:srgbClr val="7030A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2700" b="1" dirty="0">
                <a:solidFill>
                  <a:srgbClr val="7030A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   </a:t>
            </a:r>
            <a:r>
              <a:rPr lang="en-US" sz="2700" b="1" dirty="0">
                <a:solidFill>
                  <a:srgbClr val="7030A0"/>
                </a:solidFill>
              </a:rPr>
              <a:t>November 21</a:t>
            </a:r>
            <a:r>
              <a:rPr lang="ro-RO" sz="2700" b="1" dirty="0">
                <a:solidFill>
                  <a:srgbClr val="7030A0"/>
                </a:solidFill>
              </a:rPr>
              <a:t>st</a:t>
            </a:r>
            <a:r>
              <a:rPr lang="en-US" sz="2700" b="1" dirty="0">
                <a:solidFill>
                  <a:srgbClr val="7030A0"/>
                </a:solidFill>
              </a:rPr>
              <a:t>-22</a:t>
            </a:r>
            <a:r>
              <a:rPr lang="ro-RO" sz="2700" b="1" dirty="0">
                <a:solidFill>
                  <a:srgbClr val="7030A0"/>
                </a:solidFill>
              </a:rPr>
              <a:t>nd</a:t>
            </a:r>
            <a:r>
              <a:rPr lang="en-US" sz="2700" b="1" dirty="0">
                <a:solidFill>
                  <a:srgbClr val="7030A0"/>
                </a:solidFill>
              </a:rPr>
              <a:t>, 2025 , Jibou, Romania</a:t>
            </a:r>
            <a:br>
              <a:rPr lang="en-US" sz="1800" b="1" dirty="0">
                <a:solidFill>
                  <a:srgbClr val="7030A0"/>
                </a:solidFill>
              </a:rPr>
            </a:br>
            <a:br>
              <a:rPr lang="el-GR" sz="2700" dirty="0"/>
            </a:br>
            <a:r>
              <a:rPr lang="en-US" sz="2700" dirty="0"/>
              <a:t>                    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Experiential Learning Hive: A Project-Based Utilization of the School Library</a:t>
            </a:r>
            <a:b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400" b="1" dirty="0"/>
              <a:t>                                                                                           </a:t>
            </a:r>
            <a:r>
              <a:rPr lang="en-US" sz="1300" b="1" dirty="0">
                <a:latin typeface="Comic Sans MS" panose="030F0702030302020204" pitchFamily="66" charset="0"/>
              </a:rPr>
              <a:t>Author: Kalliopi </a:t>
            </a:r>
            <a:r>
              <a:rPr lang="en-US" sz="1300" b="1" dirty="0" err="1">
                <a:latin typeface="Comic Sans MS" panose="030F0702030302020204" pitchFamily="66" charset="0"/>
              </a:rPr>
              <a:t>Kokla</a:t>
            </a:r>
            <a:r>
              <a:rPr lang="en-US" sz="1300" b="1" dirty="0">
                <a:latin typeface="Comic Sans MS" panose="030F0702030302020204" pitchFamily="66" charset="0"/>
              </a:rPr>
              <a:t>, English Teacher and Principal, </a:t>
            </a:r>
            <a:r>
              <a:rPr lang="en-US" sz="1300" b="1" dirty="0" err="1">
                <a:latin typeface="Comic Sans MS" panose="030F0702030302020204" pitchFamily="66" charset="0"/>
              </a:rPr>
              <a:t>Lithakia</a:t>
            </a:r>
            <a:r>
              <a:rPr lang="en-US" sz="1300" b="1" dirty="0">
                <a:latin typeface="Comic Sans MS" panose="030F0702030302020204" pitchFamily="66" charset="0"/>
              </a:rPr>
              <a:t> Primary School, Zakynthos, Greece</a:t>
            </a:r>
            <a:endParaRPr lang="el-GR" sz="1300" b="1" dirty="0">
              <a:latin typeface="Comic Sans MS" panose="030F0702030302020204" pitchFamily="66" charset="0"/>
            </a:endParaRPr>
          </a:p>
        </p:txBody>
      </p:sp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8663B982-FE90-0C6C-8907-3BC149CEB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15" y="4425440"/>
            <a:ext cx="2750208" cy="1858430"/>
          </a:xfr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4FB6F22-945D-414E-4727-694FCD3EB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2" y="2194560"/>
            <a:ext cx="3346479" cy="366674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38BCDF4-7BFF-4643-15BF-9BFA85C09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14" y="2282729"/>
            <a:ext cx="2750209" cy="194244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741AF77-6893-E793-2713-535FC36C6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41" y="1788953"/>
            <a:ext cx="2535022" cy="25635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A23425-C14C-A79A-908F-E98F5CBF5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352"/>
            <a:ext cx="2535022" cy="31762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552C99-41A9-9496-7E78-C5F596F1D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15" y="4425440"/>
            <a:ext cx="2441874" cy="18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00E814-F999-A579-8E18-C5631AB7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956981"/>
          </a:xfrm>
        </p:spPr>
        <p:txBody>
          <a:bodyPr>
            <a:normAutofit/>
          </a:bodyPr>
          <a:lstStyle/>
          <a:p>
            <a:r>
              <a:rPr lang="en-US" sz="3600" b="1" dirty="0"/>
              <a:t>             D. Creative Writing and Community Outreach</a:t>
            </a:r>
            <a:endParaRPr lang="el-GR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6F6F61-2C6C-9594-0A8D-BB0F0C71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845734"/>
            <a:ext cx="12082272" cy="4454482"/>
          </a:xfrm>
        </p:spPr>
        <p:txBody>
          <a:bodyPr/>
          <a:lstStyle/>
          <a:p>
            <a:r>
              <a:rPr lang="en-US" b="1" dirty="0"/>
              <a:t>Student Writing and Donation</a:t>
            </a:r>
          </a:p>
          <a:p>
            <a:r>
              <a:rPr lang="en-US" dirty="0"/>
              <a:t>Inspired by their readings, students wrote and illustrated their own short stories. These were compiled into handmade books and donated to the library, giving students a </a:t>
            </a:r>
            <a:r>
              <a:rPr lang="en-US" b="1" dirty="0"/>
              <a:t>sense of contribution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English Fairytale on Local Radio</a:t>
            </a:r>
          </a:p>
          <a:p>
            <a:r>
              <a:rPr lang="en-US" dirty="0"/>
              <a:t>Sixth-grade students dramatized an English fairytale and broadcast it live on local radio. This promoted </a:t>
            </a:r>
            <a:r>
              <a:rPr lang="en-US" b="1" dirty="0"/>
              <a:t>English language learning</a:t>
            </a:r>
            <a:r>
              <a:rPr lang="en-US" dirty="0"/>
              <a:t>, </a:t>
            </a:r>
            <a:r>
              <a:rPr lang="en-US" b="1" dirty="0"/>
              <a:t>media literacy</a:t>
            </a:r>
            <a:r>
              <a:rPr lang="en-US" dirty="0"/>
              <a:t>, and </a:t>
            </a:r>
            <a:r>
              <a:rPr lang="en-US" b="1" dirty="0"/>
              <a:t>public communication.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80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F80235-CE5F-B187-E623-E3A73FAB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286603"/>
            <a:ext cx="10863072" cy="1450757"/>
          </a:xfrm>
        </p:spPr>
        <p:txBody>
          <a:bodyPr/>
          <a:lstStyle/>
          <a:p>
            <a:r>
              <a:rPr lang="en-US" b="1" dirty="0"/>
              <a:t>                      Photo Material (3)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2325AE-05DE-604C-0DAE-8C416EA77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3" y="1831749"/>
            <a:ext cx="3226004" cy="145075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03920C-7B84-BB01-E9EA-48AF6105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" y="3600612"/>
            <a:ext cx="1308997" cy="24505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A70DF05-0712-CDED-B02A-E8E6C450C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1831749"/>
            <a:ext cx="3096768" cy="232257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9A974FF-D4A1-D069-4ED8-9015A84BC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7" y="3539085"/>
            <a:ext cx="1182381" cy="262922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FA1FD13-CE71-4292-4B1B-F928B2B5F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55" y="1843916"/>
            <a:ext cx="2721864" cy="251179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B360783-0B0A-67B6-37B4-2F8B1AF8F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9" y="3600612"/>
            <a:ext cx="1541604" cy="271366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77598A3-525F-9988-2A7E-4A9288950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33" y="1946049"/>
            <a:ext cx="1501902" cy="200253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06B55057-E0F1-4E9D-BCE7-6A117966EC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2226" y="4462271"/>
            <a:ext cx="2334769" cy="175107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A60DA4D6-D502-2A2B-D52D-32C75EB3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6" y="4417233"/>
            <a:ext cx="2334769" cy="175107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20095351-F5D7-B1DE-2B7E-2B4EE8089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69" y="4222347"/>
            <a:ext cx="2796528" cy="20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BC721-B3C0-9420-61D1-28F31ACA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109414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Pedagogical Foundations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of the Project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3939CA-02C5-0D26-38F8-9ECC69D1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4544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1. Experiential Learning</a:t>
            </a:r>
          </a:p>
          <a:p>
            <a:r>
              <a:rPr lang="en-US" dirty="0">
                <a:solidFill>
                  <a:srgbClr val="FF0000"/>
                </a:solidFill>
              </a:rPr>
              <a:t>Dewey's concept</a:t>
            </a:r>
            <a:r>
              <a:rPr lang="en-US" dirty="0"/>
              <a:t>: Students learn by doing, organizing, dramatizing, collaborating,  and critically thinking </a:t>
            </a:r>
            <a:r>
              <a:rPr lang="el-GR" dirty="0"/>
              <a:t> </a:t>
            </a:r>
            <a:r>
              <a:rPr lang="en-US" dirty="0"/>
              <a:t>with the teacher as a facilitator.</a:t>
            </a:r>
          </a:p>
          <a:p>
            <a:r>
              <a:rPr lang="en-US" b="1" dirty="0"/>
              <a:t>2. Free Voluntary Reading</a:t>
            </a:r>
          </a:p>
          <a:p>
            <a:r>
              <a:rPr lang="en-US" dirty="0">
                <a:solidFill>
                  <a:srgbClr val="FF0000"/>
                </a:solidFill>
              </a:rPr>
              <a:t>Krashen's theory</a:t>
            </a:r>
            <a:r>
              <a:rPr lang="en-US" dirty="0"/>
              <a:t>: Enjoyable, self-selected reading for pleasure develops literacy (vocabulary, grammar, writing) naturally and can lead to greater school success for children.</a:t>
            </a:r>
          </a:p>
          <a:p>
            <a:r>
              <a:rPr lang="en-US" b="1" dirty="0"/>
              <a:t>3. Multiple Intelligences</a:t>
            </a:r>
          </a:p>
          <a:p>
            <a:r>
              <a:rPr lang="en-US" dirty="0">
                <a:solidFill>
                  <a:srgbClr val="FF0000"/>
                </a:solidFill>
              </a:rPr>
              <a:t>Gardner's theory</a:t>
            </a:r>
            <a:r>
              <a:rPr lang="en-US" dirty="0"/>
              <a:t>: Variety of activities (linguistic, musical, visual, bodily-kinesthetic </a:t>
            </a:r>
            <a:r>
              <a:rPr lang="en-US" dirty="0" err="1"/>
              <a:t>e.t.c</a:t>
            </a:r>
            <a:r>
              <a:rPr lang="en-US" dirty="0"/>
              <a:t> ) ensures participation by all learners.</a:t>
            </a:r>
          </a:p>
          <a:p>
            <a:r>
              <a:rPr lang="en-US" b="1" dirty="0"/>
              <a:t>4. Motivation &amp; Engagement</a:t>
            </a:r>
          </a:p>
          <a:p>
            <a:r>
              <a:rPr lang="en-US" dirty="0">
                <a:solidFill>
                  <a:srgbClr val="FF0000"/>
                </a:solidFill>
              </a:rPr>
              <a:t>Guthrie and Wigfield</a:t>
            </a:r>
            <a:r>
              <a:rPr lang="en-US" dirty="0"/>
              <a:t>: Highly motivated readers who enjoy reading for its own sake and active participation is the key to nurturing lifelong readers in the end.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543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E4B58-50C9-344D-F39D-471D2D79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286603"/>
            <a:ext cx="11082528" cy="114900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Impact of the Project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3E5819-1370-3EF1-5EC5-7AD1C7C5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472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A. </a:t>
            </a:r>
            <a:r>
              <a:rPr lang="en-US" b="1" dirty="0"/>
              <a:t>Active Citizens</a:t>
            </a:r>
          </a:p>
          <a:p>
            <a:r>
              <a:rPr lang="en-US" dirty="0"/>
              <a:t>The project shapes active, empathetic, and </a:t>
            </a:r>
            <a:r>
              <a:rPr lang="en-US" b="1" dirty="0"/>
              <a:t>lifelong learners </a:t>
            </a:r>
            <a:r>
              <a:rPr lang="en-US" dirty="0"/>
              <a:t>for the 21st century.</a:t>
            </a:r>
          </a:p>
          <a:p>
            <a:r>
              <a:rPr lang="en-US" dirty="0"/>
              <a:t>B. </a:t>
            </a:r>
            <a:r>
              <a:rPr lang="en-US" b="1" dirty="0"/>
              <a:t>Reading Enthusiasm</a:t>
            </a:r>
          </a:p>
          <a:p>
            <a:r>
              <a:rPr lang="en-US" dirty="0"/>
              <a:t>Students showed improved </a:t>
            </a:r>
            <a:r>
              <a:rPr lang="en-US" b="1" dirty="0"/>
              <a:t>fluency</a:t>
            </a:r>
            <a:r>
              <a:rPr lang="en-US" dirty="0"/>
              <a:t> and greater </a:t>
            </a:r>
            <a:r>
              <a:rPr lang="en-US" b="1" dirty="0"/>
              <a:t>confidence</a:t>
            </a:r>
            <a:r>
              <a:rPr lang="en-US" dirty="0"/>
              <a:t> in expressing opinions. They realized that substituting screen time with reading has a lot of mental and emotional benefits.</a:t>
            </a:r>
          </a:p>
          <a:p>
            <a:r>
              <a:rPr lang="en-US" dirty="0"/>
              <a:t>C. </a:t>
            </a:r>
            <a:r>
              <a:rPr lang="en-US" b="1" dirty="0"/>
              <a:t>Teamwork Skills</a:t>
            </a:r>
          </a:p>
          <a:p>
            <a:r>
              <a:rPr lang="en-US" dirty="0"/>
              <a:t>Students learned organizational and </a:t>
            </a:r>
            <a:r>
              <a:rPr lang="en-US" b="1" dirty="0"/>
              <a:t>teamwork skills </a:t>
            </a:r>
            <a:r>
              <a:rPr lang="en-US" dirty="0"/>
              <a:t>through library management and collaboration.</a:t>
            </a:r>
          </a:p>
          <a:p>
            <a:r>
              <a:rPr lang="en-US" dirty="0"/>
              <a:t>D. </a:t>
            </a:r>
            <a:r>
              <a:rPr lang="en-US" b="1" dirty="0"/>
              <a:t>Community Ties</a:t>
            </a:r>
          </a:p>
          <a:p>
            <a:r>
              <a:rPr lang="en-US" dirty="0"/>
              <a:t>Partnership with local libraries and parental involvement reinforced lifelong learning.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The library is now a space of </a:t>
            </a:r>
            <a:r>
              <a:rPr lang="en-US" i="1" dirty="0">
                <a:solidFill>
                  <a:srgbClr val="FF0000"/>
                </a:solidFill>
              </a:rPr>
              <a:t>imagination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cooperation</a:t>
            </a:r>
            <a:r>
              <a:rPr lang="en-US" i="1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growth</a:t>
            </a:r>
            <a:r>
              <a:rPr lang="en-US" i="1" dirty="0">
                <a:solidFill>
                  <a:schemeClr val="tx1"/>
                </a:solidFill>
              </a:rPr>
              <a:t>, proving that </a:t>
            </a:r>
            <a:r>
              <a:rPr lang="en-US" i="1" dirty="0">
                <a:solidFill>
                  <a:srgbClr val="FF0000"/>
                </a:solidFill>
              </a:rPr>
              <a:t>creativity</a:t>
            </a:r>
            <a:r>
              <a:rPr lang="en-US" i="1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literacy</a:t>
            </a:r>
            <a:r>
              <a:rPr lang="en-US" i="1" dirty="0">
                <a:solidFill>
                  <a:schemeClr val="tx1"/>
                </a:solidFill>
              </a:rPr>
              <a:t> go hand in hand.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597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>
            <a:extLst>
              <a:ext uri="{FF2B5EF4-FFF2-40B4-BE49-F238E27FC236}">
                <a16:creationId xmlns:a16="http://schemas.microsoft.com/office/drawing/2014/main" id="{E7EA877F-BAB4-E70C-D0DF-1FD25681F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8952"/>
            <a:ext cx="12124944" cy="4910328"/>
          </a:xfrm>
        </p:spPr>
        <p:txBody>
          <a:bodyPr/>
          <a:lstStyle/>
          <a:p>
            <a:r>
              <a:rPr lang="en-US" i="1" dirty="0">
                <a:latin typeface="Brush Script MT" panose="03060802040406070304" pitchFamily="66" charset="0"/>
              </a:rPr>
              <a:t>    </a:t>
            </a:r>
            <a:r>
              <a:rPr lang="en-US" i="1" dirty="0">
                <a:solidFill>
                  <a:schemeClr val="accent2"/>
                </a:solidFill>
                <a:latin typeface="Brush Script MT" panose="03060802040406070304" pitchFamily="66" charset="0"/>
              </a:rPr>
              <a:t>Thank you for your attention!</a:t>
            </a:r>
            <a:endParaRPr lang="el-GR" i="1" dirty="0">
              <a:solidFill>
                <a:schemeClr val="accent2"/>
              </a:solidFill>
            </a:endParaRPr>
          </a:p>
        </p:txBody>
      </p:sp>
      <p:sp>
        <p:nvSpPr>
          <p:cNvPr id="23" name="Υπότιτλος 22">
            <a:extLst>
              <a:ext uri="{FF2B5EF4-FFF2-40B4-BE49-F238E27FC236}">
                <a16:creationId xmlns:a16="http://schemas.microsoft.com/office/drawing/2014/main" id="{9E92DC32-4D5C-A275-A2DF-B57F46E0F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5468112"/>
            <a:ext cx="12033504" cy="850392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C76085F-A0CB-6697-3163-CE7D2713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3" y="365052"/>
            <a:ext cx="4129113" cy="358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FFF69-BDB5-3565-1755-85DE9775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286603"/>
            <a:ext cx="11713464" cy="145075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Evolving Role of the Modern School Library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CAA966-779B-848E-E1DD-9F2F165F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864022"/>
            <a:ext cx="11640312" cy="4023360"/>
          </a:xfrm>
        </p:spPr>
        <p:txBody>
          <a:bodyPr/>
          <a:lstStyle/>
          <a:p>
            <a:r>
              <a:rPr lang="en-US" b="1" dirty="0"/>
              <a:t>The 21st-century school library is a dynamic center for creativity, literacy growth, and community partnerships.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It serves as a </a:t>
            </a:r>
            <a:r>
              <a:rPr lang="en-US" b="1" dirty="0"/>
              <a:t>protective factor </a:t>
            </a:r>
            <a:r>
              <a:rPr lang="en-US" dirty="0"/>
              <a:t>against excessive screen time.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a platform for </a:t>
            </a:r>
            <a:r>
              <a:rPr lang="en-US" b="1" dirty="0"/>
              <a:t>project-based learning </a:t>
            </a:r>
            <a:r>
              <a:rPr lang="en-US" dirty="0"/>
              <a:t>and </a:t>
            </a:r>
            <a:r>
              <a:rPr lang="en-US" b="1" dirty="0"/>
              <a:t>interdisciplinary teaching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supports students' </a:t>
            </a:r>
            <a:r>
              <a:rPr lang="en-US" b="1" dirty="0"/>
              <a:t>cognitive,</a:t>
            </a:r>
            <a:r>
              <a:rPr lang="en-US" dirty="0"/>
              <a:t> </a:t>
            </a:r>
            <a:r>
              <a:rPr lang="en-US" b="1" dirty="0"/>
              <a:t>emotional</a:t>
            </a:r>
            <a:r>
              <a:rPr lang="en-US" dirty="0"/>
              <a:t>, and </a:t>
            </a:r>
            <a:r>
              <a:rPr lang="en-US" b="1" dirty="0"/>
              <a:t>social balance </a:t>
            </a:r>
            <a:r>
              <a:rPr lang="en-US" dirty="0"/>
              <a:t>through meaningful book engagement.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fosters </a:t>
            </a:r>
            <a:r>
              <a:rPr lang="en-US" b="1" dirty="0"/>
              <a:t>collaboration </a:t>
            </a:r>
            <a:r>
              <a:rPr lang="en-US" dirty="0"/>
              <a:t>with families, teachers, and the local community.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35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A1B55-DB8F-8600-8A9E-6A982E9F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286603"/>
            <a:ext cx="12118848" cy="11077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Library as a Lively Learning Centre at </a:t>
            </a:r>
            <a:r>
              <a:rPr lang="en-US" sz="3200" b="1" dirty="0" err="1">
                <a:solidFill>
                  <a:srgbClr val="7030A0"/>
                </a:solidFill>
              </a:rPr>
              <a:t>Lithakia</a:t>
            </a:r>
            <a:r>
              <a:rPr lang="en-US" sz="3200" b="1" dirty="0">
                <a:solidFill>
                  <a:srgbClr val="7030A0"/>
                </a:solidFill>
              </a:rPr>
              <a:t> Primary School of Zakynthos, Greece</a:t>
            </a:r>
            <a:endParaRPr lang="el-GR" sz="3200" b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544A8F-3463-424B-0597-18D1A86A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828800"/>
            <a:ext cx="11887200" cy="4067726"/>
          </a:xfrm>
        </p:spPr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Lithakia</a:t>
            </a:r>
            <a:r>
              <a:rPr lang="en-US" dirty="0"/>
              <a:t> Primary School, the library has transformed from a quiet reading space into a </a:t>
            </a:r>
            <a:r>
              <a:rPr lang="en-US" b="1" dirty="0"/>
              <a:t>vibrant hive for literacy, creativity, and collaboration.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Holistic Engagement Activities </a:t>
            </a:r>
            <a:r>
              <a:rPr lang="en-US" dirty="0"/>
              <a:t>: reading, writing, dramatization, creativity, and community engagement.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Reading Resilience</a:t>
            </a:r>
            <a:r>
              <a:rPr lang="en-US" dirty="0"/>
              <a:t>: reading alternatives to counteract dependency on social media and video games.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Collaborative Learning </a:t>
            </a:r>
            <a:r>
              <a:rPr lang="en-US" dirty="0"/>
              <a:t>:  Students work in groups, sharing ideas and expressing understanding through art and writing.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13D9671-724E-67A3-C4EF-4E567849B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7" y="4050792"/>
            <a:ext cx="2157985" cy="228020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7795E12-7115-6253-E74D-3ECFFE80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59" y="4007012"/>
            <a:ext cx="3432459" cy="23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2B8D06-9E2E-A0AC-7C86-DE807613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10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Key Objectives of the Project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Θέση περιεχομένου 22">
            <a:extLst>
              <a:ext uri="{FF2B5EF4-FFF2-40B4-BE49-F238E27FC236}">
                <a16:creationId xmlns:a16="http://schemas.microsoft.com/office/drawing/2014/main" id="{3B17C88D-12A4-48BC-1F67-55D97CFE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792224"/>
            <a:ext cx="10305288" cy="4270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Responsibility</a:t>
            </a:r>
          </a:p>
          <a:p>
            <a:pPr>
              <a:buNone/>
            </a:pPr>
            <a:r>
              <a:rPr lang="en-US" dirty="0"/>
              <a:t>Through donation, borrowing, and organization of books.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Holistic Education</a:t>
            </a:r>
          </a:p>
          <a:p>
            <a:pPr>
              <a:buNone/>
            </a:pPr>
            <a:r>
              <a:rPr lang="en-US" dirty="0"/>
              <a:t>Integrating Art, Drama, Music, ICT, and languages into literacy projects.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Lifelong Learning</a:t>
            </a:r>
          </a:p>
          <a:p>
            <a:pPr>
              <a:buNone/>
            </a:pPr>
            <a:r>
              <a:rPr lang="en-US" dirty="0"/>
              <a:t>Aligning activities with </a:t>
            </a:r>
            <a:r>
              <a:rPr lang="en-US" b="1" i="1" dirty="0">
                <a:solidFill>
                  <a:srgbClr val="FF0000"/>
                </a:solidFill>
              </a:rPr>
              <a:t>Key Competences for Lifelong Learning in the European Schools </a:t>
            </a:r>
            <a:r>
              <a:rPr lang="en-US" dirty="0"/>
              <a:t>(</a:t>
            </a:r>
            <a:r>
              <a:rPr lang="en-US" i="1" dirty="0"/>
              <a:t>literacy, multilingual, digital , cultural awareness and expression competences)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Critical Skills</a:t>
            </a:r>
          </a:p>
          <a:p>
            <a:pPr>
              <a:buNone/>
            </a:pPr>
            <a:r>
              <a:rPr lang="en-US" dirty="0"/>
              <a:t>Cultivating critical thinking, imagination, and creative writing.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57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E9F49-882C-70F6-AD12-FF87751A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86603"/>
            <a:ext cx="11667744" cy="1450757"/>
          </a:xfrm>
        </p:spPr>
        <p:txBody>
          <a:bodyPr/>
          <a:lstStyle/>
          <a:p>
            <a:r>
              <a:rPr lang="en-US" b="1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Core Activities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 the Project</a:t>
            </a:r>
            <a:br>
              <a:rPr lang="en-US" b="1" dirty="0"/>
            </a:br>
            <a:r>
              <a:rPr lang="en-US" sz="3600" b="1" dirty="0"/>
              <a:t>A. Building Ownership and Routine</a:t>
            </a:r>
            <a:endParaRPr lang="el-GR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AB1CFD-6C11-EBB3-BC83-ACA580E8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45734"/>
            <a:ext cx="11393424" cy="4023360"/>
          </a:xfrm>
        </p:spPr>
        <p:txBody>
          <a:bodyPr/>
          <a:lstStyle/>
          <a:p>
            <a:r>
              <a:rPr lang="en-US" b="1" dirty="0"/>
              <a:t>1. Donating and Borrowing Books</a:t>
            </a:r>
          </a:p>
          <a:p>
            <a:r>
              <a:rPr lang="en-US" dirty="0"/>
              <a:t>Students regularly donated books, enriching the collection and encouraging empathy and sustainability. Teachers guided discussions on book choices to develop self-reflection.</a:t>
            </a:r>
          </a:p>
          <a:p>
            <a:endParaRPr lang="en-US" dirty="0"/>
          </a:p>
          <a:p>
            <a:r>
              <a:rPr lang="en-US" b="1" dirty="0"/>
              <a:t>2. Library Organization</a:t>
            </a:r>
          </a:p>
          <a:p>
            <a:r>
              <a:rPr lang="en-US" dirty="0"/>
              <a:t>A teacher and student assistants designed simple </a:t>
            </a:r>
            <a:r>
              <a:rPr lang="en-US" dirty="0" err="1"/>
              <a:t>colour</a:t>
            </a:r>
            <a:r>
              <a:rPr lang="en-US" dirty="0"/>
              <a:t>-coded classification systems and created Library cards. Weekly "Library Hour" sessions established routine and discipline.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38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8B127D-1416-5B36-2626-BE03AFF9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286603"/>
            <a:ext cx="11631168" cy="865541"/>
          </a:xfrm>
        </p:spPr>
        <p:txBody>
          <a:bodyPr>
            <a:normAutofit/>
          </a:bodyPr>
          <a:lstStyle/>
          <a:p>
            <a:r>
              <a:rPr lang="en-US" sz="3600" b="1" dirty="0"/>
              <a:t>B. Creative Engagement with Authors and Stories</a:t>
            </a:r>
            <a:endParaRPr lang="el-GR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AC747B-6D9E-7BC4-F423-D0EC4CCF9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45734"/>
            <a:ext cx="10927080" cy="4491058"/>
          </a:xfrm>
        </p:spPr>
        <p:txBody>
          <a:bodyPr/>
          <a:lstStyle/>
          <a:p>
            <a:r>
              <a:rPr lang="en-US" b="1" dirty="0"/>
              <a:t>Local Author Visit</a:t>
            </a:r>
          </a:p>
          <a:p>
            <a:r>
              <a:rPr lang="en-US" dirty="0"/>
              <a:t>Students prepared questions, illustrated scenes, and created story maps with the author of the Christmas story </a:t>
            </a:r>
            <a:r>
              <a:rPr lang="en-US" b="1" i="1" dirty="0"/>
              <a:t>"The Tree of Wishes.“</a:t>
            </a:r>
          </a:p>
          <a:p>
            <a:endParaRPr lang="en-US" dirty="0"/>
          </a:p>
          <a:p>
            <a:r>
              <a:rPr lang="en-US" b="1" dirty="0"/>
              <a:t>Family Dramatization</a:t>
            </a:r>
          </a:p>
          <a:p>
            <a:r>
              <a:rPr lang="en-US" dirty="0"/>
              <a:t>Parents and children dramatized scenes from the children’s book </a:t>
            </a:r>
            <a:r>
              <a:rPr lang="en-US" b="1" i="1" dirty="0"/>
              <a:t>"Speak to me" </a:t>
            </a:r>
            <a:r>
              <a:rPr lang="en-US" dirty="0"/>
              <a:t>at the historic Public Library, integrating Music and Drama.</a:t>
            </a:r>
          </a:p>
          <a:p>
            <a:endParaRPr lang="en-US" dirty="0"/>
          </a:p>
          <a:p>
            <a:r>
              <a:rPr lang="en-US" b="1" dirty="0"/>
              <a:t>Local History Exploration</a:t>
            </a:r>
          </a:p>
          <a:p>
            <a:r>
              <a:rPr lang="en-US" dirty="0"/>
              <a:t>Visits to local libraries to discover how stories connect to Zakynthos’s cultural identity.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238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26B4C-93FF-131F-2D94-4F7F824F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               Photo Material (1)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DE90AE-8493-7DA8-04ED-2C130D5F4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" y="2038808"/>
            <a:ext cx="1439271" cy="191902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469B16-8D4F-A3B0-6B3A-BB505A0B9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51" y="2061809"/>
            <a:ext cx="1950720" cy="14630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52C6D0E-97D7-69BC-5172-134D5613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827" y="2038808"/>
            <a:ext cx="1194054" cy="159207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E729F62-ECD5-0480-8BE4-32105F8C9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68" y="2079129"/>
            <a:ext cx="1384600" cy="194821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E61DF7C-5D66-D76A-DD78-4F28ABF5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09" y="2079129"/>
            <a:ext cx="2300438" cy="187870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EDD3CF7-A794-4510-1FFA-093254167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96" y="4218682"/>
            <a:ext cx="3823716" cy="1862541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9626456-6B3B-BCBF-72DA-2992B4E31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4109148"/>
            <a:ext cx="1599438" cy="213258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CE00CEE-8ACF-7E23-B3E5-76FBA57C6C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05" y="4364091"/>
            <a:ext cx="1717132" cy="1717132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06EBDC66-CD63-9D60-FC08-C48BD3251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47" y="3621378"/>
            <a:ext cx="1997729" cy="2669188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BDC5F7B9-C90A-5E69-51A0-947C9E3595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1525" y="2200383"/>
            <a:ext cx="2861833" cy="1717132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ADCB8997-DF06-8B85-BADC-364DCBB06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50" y="4286778"/>
            <a:ext cx="1947672" cy="1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A63BCF-3D43-726C-7FAC-C6A5EC88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286603"/>
            <a:ext cx="11045952" cy="938693"/>
          </a:xfrm>
        </p:spPr>
        <p:txBody>
          <a:bodyPr>
            <a:normAutofit/>
          </a:bodyPr>
          <a:lstStyle/>
          <a:p>
            <a:r>
              <a:rPr lang="en-US" sz="3600" b="1" dirty="0"/>
              <a:t>    C. Peer-to-Peer Learning and Public Speaking</a:t>
            </a:r>
            <a:endParaRPr lang="el-GR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D2EE0C-F142-7A16-6438-E463552F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28216"/>
            <a:ext cx="11878056" cy="4581144"/>
          </a:xfrm>
        </p:spPr>
        <p:txBody>
          <a:bodyPr/>
          <a:lstStyle/>
          <a:p>
            <a:r>
              <a:rPr lang="en-US" b="1" dirty="0"/>
              <a:t>Peer Reading</a:t>
            </a:r>
          </a:p>
          <a:p>
            <a:r>
              <a:rPr lang="en-US" dirty="0"/>
              <a:t>Sixth Graders prepared and read short stories to First Graders, strengthening </a:t>
            </a:r>
            <a:r>
              <a:rPr lang="en-US" b="1" dirty="0"/>
              <a:t>reading fluency</a:t>
            </a:r>
            <a:r>
              <a:rPr lang="en-US" dirty="0"/>
              <a:t>, </a:t>
            </a:r>
            <a:r>
              <a:rPr lang="en-US" b="1" dirty="0"/>
              <a:t>empathy,</a:t>
            </a:r>
            <a:r>
              <a:rPr lang="en-US" dirty="0"/>
              <a:t> and </a:t>
            </a:r>
            <a:r>
              <a:rPr lang="en-US" b="1" dirty="0"/>
              <a:t>leadership skills </a:t>
            </a:r>
            <a:r>
              <a:rPr lang="en-US" dirty="0"/>
              <a:t>for the older students. </a:t>
            </a:r>
          </a:p>
          <a:p>
            <a:r>
              <a:rPr lang="en-US" b="1" dirty="0"/>
              <a:t>Book Presentations</a:t>
            </a:r>
          </a:p>
          <a:p>
            <a:r>
              <a:rPr lang="en-US" dirty="0"/>
              <a:t>Classes presented selected books during a "Reading Marathon" day. Preparation involved plot </a:t>
            </a:r>
            <a:r>
              <a:rPr lang="en-US" dirty="0" err="1"/>
              <a:t>summarisation</a:t>
            </a:r>
            <a:r>
              <a:rPr lang="en-US" dirty="0"/>
              <a:t> and author research, improving </a:t>
            </a:r>
            <a:r>
              <a:rPr lang="en-US" b="1" dirty="0"/>
              <a:t>speaking skills </a:t>
            </a:r>
            <a:r>
              <a:rPr lang="en-US" dirty="0"/>
              <a:t>and </a:t>
            </a:r>
            <a:r>
              <a:rPr lang="en-US" b="1" dirty="0"/>
              <a:t>confidence.</a:t>
            </a:r>
          </a:p>
          <a:p>
            <a:r>
              <a:rPr lang="en-US" b="1" dirty="0"/>
              <a:t>Digital Library Creation</a:t>
            </a:r>
          </a:p>
          <a:p>
            <a:r>
              <a:rPr lang="en-US" dirty="0"/>
              <a:t>Second Graders created recorded narrations of books with artistic creations, fostering </a:t>
            </a:r>
            <a:r>
              <a:rPr lang="en-US" b="1" dirty="0"/>
              <a:t>collaboration,</a:t>
            </a:r>
            <a:r>
              <a:rPr lang="en-US" dirty="0"/>
              <a:t> </a:t>
            </a:r>
            <a:r>
              <a:rPr lang="en-US" b="1" dirty="0"/>
              <a:t>inclusion, </a:t>
            </a:r>
            <a:r>
              <a:rPr lang="en-US" dirty="0"/>
              <a:t>and improved </a:t>
            </a:r>
            <a:r>
              <a:rPr lang="en-US" b="1" dirty="0"/>
              <a:t>speaking skills.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38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7012F6-9938-591B-1177-AB116A0D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86603"/>
            <a:ext cx="10835640" cy="1450757"/>
          </a:xfrm>
        </p:spPr>
        <p:txBody>
          <a:bodyPr/>
          <a:lstStyle/>
          <a:p>
            <a:r>
              <a:rPr lang="en-US" b="1" dirty="0"/>
              <a:t>                     Photo Material (2)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45B8571-93D1-94A1-76C0-161B13E91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" y="1737360"/>
            <a:ext cx="2119740" cy="282632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D46F8A-AE10-CD88-7761-5FD7EB647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65960"/>
            <a:ext cx="2577084" cy="188778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6533C8-673F-3C24-ECF1-2AD19EB90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8" y="3990229"/>
            <a:ext cx="2875771" cy="214884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91AC87B-8AAC-6434-464F-5060D2732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04" y="1873842"/>
            <a:ext cx="4399788" cy="197990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34EEB4F-C0DA-57C5-1B11-667E8C5F8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7" y="2120959"/>
            <a:ext cx="2041638" cy="346557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FF86ACE-7D4A-677F-0DDC-1C43535A3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34" y="3853747"/>
            <a:ext cx="2041638" cy="2382461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C2A021B-126D-0354-8498-4F020E049E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9" y="4563681"/>
            <a:ext cx="3556703" cy="16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6442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Πορτοκαλί κίτρινο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687</TotalTime>
  <Words>885</Words>
  <Application>Microsoft Office PowerPoint</Application>
  <PresentationFormat>Ευρεία οθόνη</PresentationFormat>
  <Paragraphs>79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Brush Script MT</vt:lpstr>
      <vt:lpstr>Calibri</vt:lpstr>
      <vt:lpstr>Calibri Light</vt:lpstr>
      <vt:lpstr>Comic Sans MS</vt:lpstr>
      <vt:lpstr>Wingdings</vt:lpstr>
      <vt:lpstr>Ανασκόπηση</vt:lpstr>
      <vt:lpstr>  International Symposium “CREATIVITY AND INNOVATION, CHALLENGES IN TEACHING PRACTICES”                                                  November 21st-22nd, 2025 , Jibou, Romania                       The Experiential Learning Hive: A Project-Based Utilization of the School Library                                                                                             Author: Kalliopi Kokla, English Teacher and Principal, Lithakia Primary School, Zakynthos, Greece</vt:lpstr>
      <vt:lpstr>The Evolving Role of the Modern School Library</vt:lpstr>
      <vt:lpstr>The Library as a Lively Learning Centre at Lithakia Primary School of Zakynthos, Greece</vt:lpstr>
      <vt:lpstr>Key Objectives of the Project</vt:lpstr>
      <vt:lpstr>          Core Activities of the Project A. Building Ownership and Routine</vt:lpstr>
      <vt:lpstr>B. Creative Engagement with Authors and Stories</vt:lpstr>
      <vt:lpstr>                              Photo Material (1)</vt:lpstr>
      <vt:lpstr>    C. Peer-to-Peer Learning and Public Speaking</vt:lpstr>
      <vt:lpstr>                     Photo Material (2)</vt:lpstr>
      <vt:lpstr>             D. Creative Writing and Community Outreach</vt:lpstr>
      <vt:lpstr>                      Photo Material (3)</vt:lpstr>
      <vt:lpstr>Pedagogical Foundations of the Project</vt:lpstr>
      <vt:lpstr>Impact of the Project</vt:lpstr>
      <vt:lpstr>  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87</cp:revision>
  <dcterms:created xsi:type="dcterms:W3CDTF">2025-11-10T09:14:44Z</dcterms:created>
  <dcterms:modified xsi:type="dcterms:W3CDTF">2025-11-20T07:08:55Z</dcterms:modified>
</cp:coreProperties>
</file>