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7" r:id="rId1"/>
  </p:sldMasterIdLst>
  <p:sldIdLst>
    <p:sldId id="256" r:id="rId2"/>
    <p:sldId id="276" r:id="rId3"/>
    <p:sldId id="277" r:id="rId4"/>
    <p:sldId id="279" r:id="rId5"/>
    <p:sldId id="280" r:id="rId6"/>
    <p:sldId id="278" r:id="rId7"/>
    <p:sldId id="257" r:id="rId8"/>
    <p:sldId id="261" r:id="rId9"/>
    <p:sldId id="283" r:id="rId10"/>
    <p:sldId id="262" r:id="rId11"/>
    <p:sldId id="281" r:id="rId12"/>
    <p:sldId id="284" r:id="rId13"/>
    <p:sldId id="282" r:id="rId14"/>
    <p:sldId id="272" r:id="rId15"/>
    <p:sldId id="274"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09240"/>
    <a:srgbClr val="A10F9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3886" autoAdjust="0"/>
  </p:normalViewPr>
  <p:slideViewPr>
    <p:cSldViewPr snapToGrid="0">
      <p:cViewPr varScale="1">
        <p:scale>
          <a:sx n="111" d="100"/>
          <a:sy n="111" d="100"/>
        </p:scale>
        <p:origin x="-540"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2524936952"/>
      </p:ext>
    </p:extLst>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1047931307"/>
      </p:ext>
    </p:extLst>
  </p:cSld>
  <p:clrMapOvr>
    <a:masterClrMapping/>
  </p:clrMapOvr>
  <p:transition spd="med">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722D03-B7D0-4F40-9AFB-05420E163D79}"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133311154"/>
      </p:ext>
    </p:extLst>
  </p:cSld>
  <p:clrMapOvr>
    <a:masterClrMapping/>
  </p:clrMapOvr>
  <p:transition spd="med">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3155657256"/>
      </p:ext>
    </p:extLst>
  </p:cSld>
  <p:clrMapOvr>
    <a:masterClrMapping/>
  </p:clrMapOvr>
  <p:transition spd="med">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722D03-B7D0-4F40-9AFB-05420E163D79}"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436266162"/>
      </p:ext>
    </p:extLst>
  </p:cSld>
  <p:clrMapOvr>
    <a:masterClrMapping/>
  </p:clrMapOvr>
  <p:transition spd="med">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2021390806"/>
      </p:ext>
    </p:extLst>
  </p:cSld>
  <p:clrMapOvr>
    <a:masterClrMapping/>
  </p:clrMapOvr>
  <p:transition spd="med">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425653656"/>
      </p:ext>
    </p:extLst>
  </p:cSld>
  <p:clrMapOvr>
    <a:masterClrMapping/>
  </p:clrMapOvr>
  <p:transition spd="med">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3319619702"/>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2311023069"/>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674010311"/>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661992497"/>
      </p:ext>
    </p:extLst>
  </p:cSld>
  <p:clrMapOvr>
    <a:masterClrMapping/>
  </p:clrMapOvr>
  <p:transition spd="med">
    <p:pull dir="d"/>
  </p:transition>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2084912816"/>
      </p:ext>
    </p:extLst>
  </p:cSld>
  <p:clrMapOvr>
    <a:masterClrMapping/>
  </p:clrMapOvr>
  <p:transition spd="med">
    <p:pull dir="d"/>
  </p:transition>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726785083"/>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1511615358"/>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1592509926"/>
      </p:ext>
    </p:extLst>
  </p:cSld>
  <p:clrMapOvr>
    <a:masterClrMapping/>
  </p:clrMapOvr>
  <p:transition spd="med">
    <p:pull dir="d"/>
  </p:transition>
  <p:extLst mod="1">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672C2D5-EBFE-4E50-B662-880E324E5263}" type="datetimeFigureOut">
              <a:rPr lang="el-GR" smtClean="0"/>
              <a:pPr/>
              <a:t>26/09/2023</a:t>
            </a:fld>
            <a:endParaRPr lang="el-G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2549116022"/>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672C2D5-EBFE-4E50-B662-880E324E5263}" type="datetimeFigureOut">
              <a:rPr lang="el-GR" smtClean="0"/>
              <a:pPr/>
              <a:t>26/09/2023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4722D03-B7D0-4F40-9AFB-05420E163D79}" type="slidenum">
              <a:rPr lang="el-GR" smtClean="0"/>
              <a:pPr/>
              <a:t>‹#›</a:t>
            </a:fld>
            <a:endParaRPr lang="el-GR"/>
          </a:p>
        </p:txBody>
      </p:sp>
    </p:spTree>
    <p:extLst>
      <p:ext uri="{BB962C8B-B14F-4D97-AF65-F5344CB8AC3E}">
        <p14:creationId xmlns="" xmlns:p14="http://schemas.microsoft.com/office/powerpoint/2010/main" val="3978397383"/>
      </p:ext>
    </p:extLst>
  </p:cSld>
  <p:clrMap bg1="lt1" tx1="dk1" bg2="lt2" tx2="dk2" accent1="accent1" accent2="accent2" accent3="accent3" accent4="accent4" accent5="accent5" accent6="accent6" hlink="hlink" folHlink="folHlink"/>
  <p:sldLayoutIdLst>
    <p:sldLayoutId id="2147484378" r:id="rId1"/>
    <p:sldLayoutId id="2147484379" r:id="rId2"/>
    <p:sldLayoutId id="2147484380" r:id="rId3"/>
    <p:sldLayoutId id="2147484381" r:id="rId4"/>
    <p:sldLayoutId id="2147484382" r:id="rId5"/>
    <p:sldLayoutId id="2147484383" r:id="rId6"/>
    <p:sldLayoutId id="2147484384" r:id="rId7"/>
    <p:sldLayoutId id="2147484385" r:id="rId8"/>
    <p:sldLayoutId id="2147484386" r:id="rId9"/>
    <p:sldLayoutId id="2147484387" r:id="rId10"/>
    <p:sldLayoutId id="2147484388" r:id="rId11"/>
    <p:sldLayoutId id="2147484389" r:id="rId12"/>
    <p:sldLayoutId id="2147484390" r:id="rId13"/>
    <p:sldLayoutId id="2147484391" r:id="rId14"/>
    <p:sldLayoutId id="2147484392" r:id="rId15"/>
    <p:sldLayoutId id="2147484393" r:id="rId16"/>
  </p:sldLayoutIdLst>
  <p:transition spd="med">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logs.sch.gr/dilit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AFAC41F-7E17-4A88-B960-AF844174F2F1}"/>
              </a:ext>
            </a:extLst>
          </p:cNvPr>
          <p:cNvSpPr>
            <a:spLocks noGrp="1"/>
          </p:cNvSpPr>
          <p:nvPr>
            <p:ph type="title"/>
          </p:nvPr>
        </p:nvSpPr>
        <p:spPr>
          <a:xfrm>
            <a:off x="1611920" y="172278"/>
            <a:ext cx="10261212" cy="1726860"/>
          </a:xfrm>
        </p:spPr>
        <p:txBody>
          <a:bodyPr>
            <a:normAutofit fontScale="90000"/>
          </a:bodyPr>
          <a:lstStyle/>
          <a:p>
            <a:r>
              <a:rPr lang="el-GR" b="1" dirty="0">
                <a:solidFill>
                  <a:srgbClr val="FF0000"/>
                </a:solidFill>
                <a:latin typeface="Comic Sans MS" panose="030F0702030302020204" pitchFamily="66" charset="0"/>
              </a:rPr>
              <a:t>    </a:t>
            </a:r>
            <a:r>
              <a:rPr lang="el-GR" sz="3100" b="1" dirty="0">
                <a:solidFill>
                  <a:schemeClr val="accent1">
                    <a:lumMod val="75000"/>
                  </a:schemeClr>
                </a:solidFill>
                <a:latin typeface="Comic Sans MS" panose="030F0702030302020204" pitchFamily="66" charset="0"/>
              </a:rPr>
              <a:t>ΔΗΜΟΤΙΚΟ ΣΧΟΛΕΙΟ ΛΙΘΑΚΙΑΣ ΖΑΚΥΝΘΟΥ</a:t>
            </a:r>
            <a:r>
              <a:rPr lang="el-GR" sz="3600" b="1" dirty="0">
                <a:solidFill>
                  <a:srgbClr val="FF0000"/>
                </a:solidFill>
                <a:latin typeface="Comic Sans MS" panose="030F0702030302020204" pitchFamily="66" charset="0"/>
              </a:rPr>
              <a:t/>
            </a:r>
            <a:br>
              <a:rPr lang="el-GR" sz="3600" b="1" dirty="0">
                <a:solidFill>
                  <a:srgbClr val="FF0000"/>
                </a:solidFill>
                <a:latin typeface="Comic Sans MS" panose="030F0702030302020204" pitchFamily="66" charset="0"/>
              </a:rPr>
            </a:br>
            <a:r>
              <a:rPr lang="el-GR" sz="3600" b="1" dirty="0">
                <a:solidFill>
                  <a:srgbClr val="FF0000"/>
                </a:solidFill>
                <a:latin typeface="Comic Sans MS" panose="030F0702030302020204" pitchFamily="66" charset="0"/>
              </a:rPr>
              <a:t>    </a:t>
            </a:r>
            <a:r>
              <a:rPr lang="el-GR" sz="2800" b="1" dirty="0">
                <a:solidFill>
                  <a:schemeClr val="tx2"/>
                </a:solidFill>
                <a:latin typeface="Comic Sans MS" panose="030F0702030302020204" pitchFamily="66" charset="0"/>
              </a:rPr>
              <a:t>Καλώς ορίσατε στην Παιδαγωγική μας συνάντηση!</a:t>
            </a:r>
            <a:br>
              <a:rPr lang="el-GR" sz="2800" b="1" dirty="0">
                <a:solidFill>
                  <a:schemeClr val="tx2"/>
                </a:solidFill>
                <a:latin typeface="Comic Sans MS" panose="030F0702030302020204" pitchFamily="66" charset="0"/>
              </a:rPr>
            </a:br>
            <a:r>
              <a:rPr lang="el-GR" sz="2800" b="1" dirty="0">
                <a:solidFill>
                  <a:srgbClr val="00B050"/>
                </a:solidFill>
                <a:latin typeface="Comic Sans MS" panose="030F0702030302020204" pitchFamily="66" charset="0"/>
              </a:rPr>
              <a:t>                                                   </a:t>
            </a:r>
            <a:r>
              <a:rPr lang="el-GR" sz="2000" b="1" dirty="0" err="1">
                <a:solidFill>
                  <a:schemeClr val="accent1">
                    <a:lumMod val="75000"/>
                  </a:schemeClr>
                </a:solidFill>
                <a:latin typeface="Comic Sans MS" panose="030F0702030302020204" pitchFamily="66" charset="0"/>
              </a:rPr>
              <a:t>Λιθακιά</a:t>
            </a:r>
            <a:r>
              <a:rPr lang="el-GR" sz="2000" b="1" dirty="0">
                <a:solidFill>
                  <a:schemeClr val="accent1">
                    <a:lumMod val="75000"/>
                  </a:schemeClr>
                </a:solidFill>
                <a:latin typeface="Comic Sans MS" panose="030F0702030302020204" pitchFamily="66" charset="0"/>
              </a:rPr>
              <a:t>, </a:t>
            </a:r>
            <a:r>
              <a:rPr lang="el-GR" sz="2000" b="1" i="1" dirty="0">
                <a:solidFill>
                  <a:schemeClr val="accent1">
                    <a:lumMod val="75000"/>
                  </a:schemeClr>
                </a:solidFill>
                <a:latin typeface="Comic Sans MS" panose="030F0702030302020204" pitchFamily="66" charset="0"/>
              </a:rPr>
              <a:t>27-9-2023</a:t>
            </a:r>
            <a:r>
              <a:rPr lang="el-GR" sz="2800" b="1" dirty="0">
                <a:solidFill>
                  <a:srgbClr val="00B050"/>
                </a:solidFill>
                <a:latin typeface="Comic Sans MS" panose="030F0702030302020204" pitchFamily="66" charset="0"/>
              </a:rPr>
              <a:t/>
            </a:r>
            <a:br>
              <a:rPr lang="el-GR" sz="2800" b="1" dirty="0">
                <a:solidFill>
                  <a:srgbClr val="00B050"/>
                </a:solidFill>
                <a:latin typeface="Comic Sans MS" panose="030F0702030302020204" pitchFamily="66" charset="0"/>
              </a:rPr>
            </a:br>
            <a:endParaRPr lang="el-GR" sz="2800" b="1" dirty="0">
              <a:solidFill>
                <a:srgbClr val="00B050"/>
              </a:solidFill>
              <a:latin typeface="Comic Sans MS" panose="030F0702030302020204" pitchFamily="66" charset="0"/>
            </a:endParaRPr>
          </a:p>
        </p:txBody>
      </p:sp>
      <p:pic>
        <p:nvPicPr>
          <p:cNvPr id="6" name="Θέση περιεχομένου 5">
            <a:extLst>
              <a:ext uri="{FF2B5EF4-FFF2-40B4-BE49-F238E27FC236}">
                <a16:creationId xmlns="" xmlns:a16="http://schemas.microsoft.com/office/drawing/2014/main" id="{B3D2DE4E-5E6A-460E-B157-8009F808AC68}"/>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657600" y="1294228"/>
            <a:ext cx="4107766" cy="5563772"/>
          </a:xfrm>
        </p:spPr>
      </p:pic>
    </p:spTree>
    <p:extLst>
      <p:ext uri="{BB962C8B-B14F-4D97-AF65-F5344CB8AC3E}">
        <p14:creationId xmlns="" xmlns:p14="http://schemas.microsoft.com/office/powerpoint/2010/main" val="27644450"/>
      </p:ext>
    </p:extLst>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7635E8D-3D6A-4E6E-BFA3-89128FC7839C}"/>
              </a:ext>
            </a:extLst>
          </p:cNvPr>
          <p:cNvSpPr>
            <a:spLocks noGrp="1"/>
          </p:cNvSpPr>
          <p:nvPr>
            <p:ph type="title"/>
          </p:nvPr>
        </p:nvSpPr>
        <p:spPr>
          <a:xfrm>
            <a:off x="1688124" y="755374"/>
            <a:ext cx="10325686" cy="1149626"/>
          </a:xfrm>
        </p:spPr>
        <p:txBody>
          <a:bodyPr>
            <a:normAutofit/>
          </a:bodyPr>
          <a:lstStyle/>
          <a:p>
            <a:pPr marL="457200" indent="-457200">
              <a:buFont typeface="Wingdings" panose="05000000000000000000" pitchFamily="2" charset="2"/>
              <a:buChar char="Ø"/>
            </a:pPr>
            <a:r>
              <a:rPr lang="el-GR" sz="2800" b="1" dirty="0">
                <a:solidFill>
                  <a:srgbClr val="FF0000"/>
                </a:solidFill>
                <a:latin typeface="Comic Sans MS" panose="030F0702030302020204" pitchFamily="66" charset="0"/>
              </a:rPr>
              <a:t>Συναντήσεις εκπαιδευτικών με γονείς/κηδεμόνες</a:t>
            </a:r>
          </a:p>
        </p:txBody>
      </p:sp>
      <p:sp>
        <p:nvSpPr>
          <p:cNvPr id="3" name="Θέση περιεχομένου 2">
            <a:extLst>
              <a:ext uri="{FF2B5EF4-FFF2-40B4-BE49-F238E27FC236}">
                <a16:creationId xmlns="" xmlns:a16="http://schemas.microsoft.com/office/drawing/2014/main" id="{F35D0E84-B0D0-4A38-B5B1-B0A87D863DF6}"/>
              </a:ext>
            </a:extLst>
          </p:cNvPr>
          <p:cNvSpPr>
            <a:spLocks noGrp="1"/>
          </p:cNvSpPr>
          <p:nvPr>
            <p:ph idx="1"/>
          </p:nvPr>
        </p:nvSpPr>
        <p:spPr>
          <a:xfrm>
            <a:off x="901149" y="1772529"/>
            <a:ext cx="10603464" cy="4754879"/>
          </a:xfrm>
        </p:spPr>
        <p:txBody>
          <a:bodyPr>
            <a:normAutofit lnSpcReduction="10000"/>
          </a:bodyPr>
          <a:lstStyle/>
          <a:p>
            <a:r>
              <a:rPr lang="el-GR" sz="2800" b="1" dirty="0">
                <a:latin typeface="Calibri" panose="020F0502020204030204" pitchFamily="34" charset="0"/>
                <a:cs typeface="Calibri" panose="020F0502020204030204" pitchFamily="34" charset="0"/>
              </a:rPr>
              <a:t>Στην Παιδαγωγική Συνάντηση στην αρχή του σχολικού έτους</a:t>
            </a:r>
          </a:p>
          <a:p>
            <a:pPr marL="0" indent="0">
              <a:buNone/>
            </a:pPr>
            <a:endParaRPr lang="el-GR" sz="2800" b="1" dirty="0">
              <a:latin typeface="Calibri" panose="020F0502020204030204" pitchFamily="34" charset="0"/>
              <a:cs typeface="Calibri" panose="020F0502020204030204" pitchFamily="34" charset="0"/>
            </a:endParaRPr>
          </a:p>
          <a:p>
            <a:r>
              <a:rPr lang="el-GR" sz="2800" b="1" dirty="0">
                <a:latin typeface="Calibri" panose="020F0502020204030204" pitchFamily="34" charset="0"/>
                <a:cs typeface="Calibri" panose="020F0502020204030204" pitchFamily="34" charset="0"/>
              </a:rPr>
              <a:t>Την πρώτη εβδομάδα κάθε μήνα τη μέρα που θα καθορίσει ο εκπαιδευτικός από 1.15 </a:t>
            </a:r>
            <a:r>
              <a:rPr lang="el-GR" sz="2800" b="1" dirty="0" err="1">
                <a:latin typeface="Calibri" panose="020F0502020204030204" pitchFamily="34" charset="0"/>
                <a:cs typeface="Calibri" panose="020F0502020204030204" pitchFamily="34" charset="0"/>
              </a:rPr>
              <a:t>μ.μ</a:t>
            </a:r>
            <a:r>
              <a:rPr lang="en-US" sz="2800" b="1" dirty="0">
                <a:latin typeface="Calibri" panose="020F0502020204030204" pitchFamily="34" charset="0"/>
                <a:cs typeface="Calibri" panose="020F0502020204030204" pitchFamily="34" charset="0"/>
              </a:rPr>
              <a:t>.</a:t>
            </a:r>
            <a:r>
              <a:rPr lang="el-GR" sz="2800" b="1" dirty="0">
                <a:latin typeface="Calibri" panose="020F0502020204030204" pitchFamily="34" charset="0"/>
                <a:cs typeface="Calibri" panose="020F0502020204030204" pitchFamily="34" charset="0"/>
              </a:rPr>
              <a:t> – 2.00 </a:t>
            </a:r>
            <a:r>
              <a:rPr lang="el-GR" sz="2800" b="1" dirty="0" err="1">
                <a:latin typeface="Calibri" panose="020F0502020204030204" pitchFamily="34" charset="0"/>
                <a:cs typeface="Calibri" panose="020F0502020204030204" pitchFamily="34" charset="0"/>
              </a:rPr>
              <a:t>μ.μ</a:t>
            </a:r>
            <a:r>
              <a:rPr lang="en-US" sz="2800" b="1">
                <a:latin typeface="Calibri" panose="020F0502020204030204" pitchFamily="34" charset="0"/>
                <a:cs typeface="Calibri" panose="020F0502020204030204" pitchFamily="34" charset="0"/>
              </a:rPr>
              <a:t>.</a:t>
            </a:r>
            <a:r>
              <a:rPr lang="el-GR" sz="2800" b="1">
                <a:latin typeface="Calibri" panose="020F0502020204030204" pitchFamily="34" charset="0"/>
                <a:cs typeface="Calibri" panose="020F0502020204030204" pitchFamily="34" charset="0"/>
              </a:rPr>
              <a:t> </a:t>
            </a:r>
            <a:endParaRPr lang="el-GR" sz="2800" b="1" dirty="0">
              <a:latin typeface="Calibri" panose="020F0502020204030204" pitchFamily="34" charset="0"/>
              <a:cs typeface="Calibri" panose="020F0502020204030204" pitchFamily="34" charset="0"/>
            </a:endParaRPr>
          </a:p>
          <a:p>
            <a:pPr marL="0" indent="0">
              <a:buNone/>
            </a:pPr>
            <a:endParaRPr lang="el-GR" sz="2800" b="1" dirty="0">
              <a:latin typeface="Calibri" panose="020F0502020204030204" pitchFamily="34" charset="0"/>
              <a:cs typeface="Calibri" panose="020F0502020204030204" pitchFamily="34" charset="0"/>
            </a:endParaRPr>
          </a:p>
          <a:p>
            <a:r>
              <a:rPr lang="el-GR" sz="2800" b="1" dirty="0">
                <a:latin typeface="Calibri" panose="020F0502020204030204" pitchFamily="34" charset="0"/>
                <a:cs typeface="Calibri" panose="020F0502020204030204" pitchFamily="34" charset="0"/>
              </a:rPr>
              <a:t>Τις ημέρες επίδοσης βαθμολογιών</a:t>
            </a:r>
          </a:p>
          <a:p>
            <a:pPr marL="0" indent="0">
              <a:buNone/>
            </a:pPr>
            <a:endParaRPr lang="el-GR" sz="2800" b="1" dirty="0">
              <a:latin typeface="Calibri" panose="020F0502020204030204" pitchFamily="34" charset="0"/>
              <a:cs typeface="Calibri" panose="020F0502020204030204" pitchFamily="34" charset="0"/>
            </a:endParaRPr>
          </a:p>
          <a:p>
            <a:r>
              <a:rPr lang="el-GR" sz="2800" b="1" dirty="0">
                <a:latin typeface="Calibri" panose="020F0502020204030204" pitchFamily="34" charset="0"/>
                <a:cs typeface="Calibri" panose="020F0502020204030204" pitchFamily="34" charset="0"/>
              </a:rPr>
              <a:t> Όποτε κριθεί απαραίτητο , μετά από </a:t>
            </a:r>
            <a:r>
              <a:rPr lang="el-GR" sz="2800" b="1" u="sng" dirty="0">
                <a:latin typeface="Calibri" panose="020F0502020204030204" pitchFamily="34" charset="0"/>
                <a:cs typeface="Calibri" panose="020F0502020204030204" pitchFamily="34" charset="0"/>
              </a:rPr>
              <a:t>αίτημα</a:t>
            </a:r>
            <a:r>
              <a:rPr lang="el-GR" sz="2800" b="1" dirty="0">
                <a:latin typeface="Calibri" panose="020F0502020204030204" pitchFamily="34" charset="0"/>
                <a:cs typeface="Calibri" panose="020F0502020204030204" pitchFamily="34" charset="0"/>
              </a:rPr>
              <a:t> του/των  γονέα-ων/κηδεμόνα-ων ή </a:t>
            </a:r>
            <a:r>
              <a:rPr lang="el-GR" sz="2800" b="1" u="sng" dirty="0">
                <a:latin typeface="Calibri" panose="020F0502020204030204" pitchFamily="34" charset="0"/>
                <a:cs typeface="Calibri" panose="020F0502020204030204" pitchFamily="34" charset="0"/>
              </a:rPr>
              <a:t>πρόσκληση</a:t>
            </a:r>
            <a:r>
              <a:rPr lang="el-GR" sz="2800" b="1" dirty="0">
                <a:latin typeface="Calibri" panose="020F0502020204030204" pitchFamily="34" charset="0"/>
                <a:cs typeface="Calibri" panose="020F0502020204030204" pitchFamily="34" charset="0"/>
              </a:rPr>
              <a:t> του/των εκπαιδευτικού/</a:t>
            </a:r>
            <a:r>
              <a:rPr lang="el-GR" sz="2800" b="1" dirty="0" err="1">
                <a:latin typeface="Calibri" panose="020F0502020204030204" pitchFamily="34" charset="0"/>
                <a:cs typeface="Calibri" panose="020F0502020204030204" pitchFamily="34" charset="0"/>
              </a:rPr>
              <a:t>ών</a:t>
            </a:r>
            <a:r>
              <a:rPr lang="el-GR" sz="2800" b="1" dirty="0">
                <a:latin typeface="Calibri" panose="020F0502020204030204" pitchFamily="34" charset="0"/>
                <a:cs typeface="Calibri" panose="020F0502020204030204" pitchFamily="34" charset="0"/>
              </a:rPr>
              <a:t> και κατόπιν (τηλεφωνικού) ραντεβού.</a:t>
            </a:r>
          </a:p>
        </p:txBody>
      </p:sp>
    </p:spTree>
    <p:extLst>
      <p:ext uri="{BB962C8B-B14F-4D97-AF65-F5344CB8AC3E}">
        <p14:creationId xmlns="" xmlns:p14="http://schemas.microsoft.com/office/powerpoint/2010/main" val="1349955599"/>
      </p:ext>
    </p:extLst>
  </p:cSld>
  <p:clrMapOvr>
    <a:masterClrMapping/>
  </p:clrMapOvr>
  <p:transition spd="med">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77C4DD9-0C10-4B80-BC9A-49D17F448FA7}"/>
              </a:ext>
            </a:extLst>
          </p:cNvPr>
          <p:cNvSpPr>
            <a:spLocks noGrp="1"/>
          </p:cNvSpPr>
          <p:nvPr>
            <p:ph type="title"/>
          </p:nvPr>
        </p:nvSpPr>
        <p:spPr/>
        <p:txBody>
          <a:bodyPr/>
          <a:lstStyle/>
          <a:p>
            <a:r>
              <a:rPr lang="el-GR" b="1" dirty="0">
                <a:latin typeface="Comic Sans MS" panose="030F0702030302020204" pitchFamily="66" charset="0"/>
              </a:rPr>
              <a:t>5. ΠΟΙΟΤΗΤΑ ΣΧΟΛΙΚΟΥ ΧΩΡΟΥ</a:t>
            </a:r>
          </a:p>
        </p:txBody>
      </p:sp>
      <p:sp>
        <p:nvSpPr>
          <p:cNvPr id="3" name="Θέση περιεχομένου 2">
            <a:extLst>
              <a:ext uri="{FF2B5EF4-FFF2-40B4-BE49-F238E27FC236}">
                <a16:creationId xmlns="" xmlns:a16="http://schemas.microsoft.com/office/drawing/2014/main" id="{5768A1F0-68B9-483F-94EA-CF8C2C73803E}"/>
              </a:ext>
            </a:extLst>
          </p:cNvPr>
          <p:cNvSpPr>
            <a:spLocks noGrp="1"/>
          </p:cNvSpPr>
          <p:nvPr>
            <p:ph idx="1"/>
          </p:nvPr>
        </p:nvSpPr>
        <p:spPr>
          <a:xfrm>
            <a:off x="1020417" y="1749287"/>
            <a:ext cx="10484195" cy="4651513"/>
          </a:xfrm>
        </p:spPr>
        <p:txBody>
          <a:bodyPr>
            <a:normAutofit lnSpcReduction="10000"/>
          </a:bodyPr>
          <a:lstStyle/>
          <a:p>
            <a:pPr algn="just"/>
            <a:r>
              <a:rPr lang="el-GR" sz="2400" b="1" dirty="0">
                <a:latin typeface="Calibri" panose="020F0502020204030204" pitchFamily="34" charset="0"/>
                <a:cs typeface="Calibri" panose="020F0502020204030204" pitchFamily="34" charset="0"/>
              </a:rPr>
              <a:t>Άριστη καθαριότητα και συνθήκες Υγιεινής σε όλους τους χώρους του σχολείου</a:t>
            </a:r>
          </a:p>
          <a:p>
            <a:pPr marL="0" indent="0" algn="just">
              <a:buNone/>
            </a:pPr>
            <a:endParaRPr lang="el-GR" sz="2400" b="1" dirty="0">
              <a:latin typeface="Calibri" panose="020F0502020204030204" pitchFamily="34" charset="0"/>
              <a:cs typeface="Calibri" panose="020F0502020204030204" pitchFamily="34" charset="0"/>
            </a:endParaRPr>
          </a:p>
          <a:p>
            <a:pPr algn="just"/>
            <a:r>
              <a:rPr lang="el-GR" sz="2400" b="1" dirty="0">
                <a:latin typeface="Calibri" panose="020F0502020204030204" pitchFamily="34" charset="0"/>
                <a:cs typeface="Calibri" panose="020F0502020204030204" pitchFamily="34" charset="0"/>
              </a:rPr>
              <a:t>Πλήρως εξοπλισμένες και λειτουργικές αίθουσες </a:t>
            </a:r>
            <a:r>
              <a:rPr lang="el-GR" sz="2400" b="1" dirty="0" smtClean="0">
                <a:latin typeface="Calibri" panose="020F0502020204030204" pitchFamily="34" charset="0"/>
                <a:cs typeface="Calibri" panose="020F0502020204030204" pitchFamily="34" charset="0"/>
              </a:rPr>
              <a:t>διδασκαλίας </a:t>
            </a:r>
            <a:endParaRPr lang="el-GR" sz="1700" b="1" dirty="0">
              <a:latin typeface="Calibri" panose="020F0502020204030204" pitchFamily="34" charset="0"/>
              <a:cs typeface="Calibri" panose="020F0502020204030204" pitchFamily="34" charset="0"/>
            </a:endParaRPr>
          </a:p>
          <a:p>
            <a:pPr marL="0" indent="0" algn="just">
              <a:buNone/>
            </a:pPr>
            <a:endParaRPr lang="el-GR" sz="2400" b="1" dirty="0">
              <a:latin typeface="Calibri" panose="020F0502020204030204" pitchFamily="34" charset="0"/>
              <a:cs typeface="Calibri" panose="020F0502020204030204" pitchFamily="34" charset="0"/>
            </a:endParaRPr>
          </a:p>
          <a:p>
            <a:pPr algn="just"/>
            <a:r>
              <a:rPr lang="el-GR" sz="2400" b="1" dirty="0">
                <a:latin typeface="Calibri" panose="020F0502020204030204" pitchFamily="34" charset="0"/>
                <a:cs typeface="Calibri" panose="020F0502020204030204" pitchFamily="34" charset="0"/>
              </a:rPr>
              <a:t>Πλήρως εξοπλισμένη αίθουσα Ολοήμερου Προγράμματος</a:t>
            </a:r>
          </a:p>
          <a:p>
            <a:pPr marL="0" indent="0" algn="just">
              <a:buNone/>
            </a:pPr>
            <a:endParaRPr lang="el-GR" sz="2400" b="1" dirty="0">
              <a:latin typeface="Calibri" panose="020F0502020204030204" pitchFamily="34" charset="0"/>
              <a:cs typeface="Calibri" panose="020F0502020204030204" pitchFamily="34" charset="0"/>
            </a:endParaRPr>
          </a:p>
          <a:p>
            <a:pPr algn="just"/>
            <a:r>
              <a:rPr lang="el-GR" sz="2400" b="1" dirty="0">
                <a:latin typeface="Calibri" panose="020F0502020204030204" pitchFamily="34" charset="0"/>
                <a:cs typeface="Calibri" panose="020F0502020204030204" pitchFamily="34" charset="0"/>
              </a:rPr>
              <a:t>Φροντισμένος </a:t>
            </a:r>
            <a:r>
              <a:rPr lang="el-GR" sz="2400" b="1" dirty="0" err="1">
                <a:latin typeface="Calibri" panose="020F0502020204030204" pitchFamily="34" charset="0"/>
                <a:cs typeface="Calibri" panose="020F0502020204030204" pitchFamily="34" charset="0"/>
              </a:rPr>
              <a:t>προαύλιος</a:t>
            </a:r>
            <a:r>
              <a:rPr lang="el-GR" sz="2400" b="1" dirty="0">
                <a:latin typeface="Calibri" panose="020F0502020204030204" pitchFamily="34" charset="0"/>
                <a:cs typeface="Calibri" panose="020F0502020204030204" pitchFamily="34" charset="0"/>
              </a:rPr>
              <a:t> χώρος</a:t>
            </a:r>
          </a:p>
          <a:p>
            <a:pPr marL="0" indent="0" algn="just">
              <a:buNone/>
            </a:pPr>
            <a:endParaRPr lang="el-GR" sz="2400" b="1" dirty="0">
              <a:latin typeface="Calibri" panose="020F0502020204030204" pitchFamily="34" charset="0"/>
              <a:cs typeface="Calibri" panose="020F0502020204030204" pitchFamily="34" charset="0"/>
            </a:endParaRPr>
          </a:p>
          <a:p>
            <a:pPr algn="just"/>
            <a:r>
              <a:rPr lang="el-GR" sz="2400" b="1" dirty="0">
                <a:latin typeface="Calibri" panose="020F0502020204030204" pitchFamily="34" charset="0"/>
                <a:cs typeface="Calibri" panose="020F0502020204030204" pitchFamily="34" charset="0"/>
              </a:rPr>
              <a:t>Χώροι άθλησης – συνεχής ανανέωση αθλητικού υλικού</a:t>
            </a:r>
          </a:p>
          <a:p>
            <a:endParaRPr lang="el-GR" dirty="0"/>
          </a:p>
        </p:txBody>
      </p:sp>
    </p:spTree>
    <p:extLst>
      <p:ext uri="{BB962C8B-B14F-4D97-AF65-F5344CB8AC3E}">
        <p14:creationId xmlns="" xmlns:p14="http://schemas.microsoft.com/office/powerpoint/2010/main" val="2173992176"/>
      </p:ext>
    </p:extLst>
  </p:cSld>
  <p:clrMapOvr>
    <a:masterClrMapping/>
  </p:clrMapOvr>
  <p:transition spd="med">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692067" y="624110"/>
            <a:ext cx="9812545" cy="657760"/>
          </a:xfrm>
        </p:spPr>
        <p:txBody>
          <a:bodyPr>
            <a:noAutofit/>
          </a:bodyPr>
          <a:lstStyle/>
          <a:p>
            <a:r>
              <a:rPr lang="el-GR" sz="1600" b="1" dirty="0" smtClean="0">
                <a:solidFill>
                  <a:srgbClr val="7030A0"/>
                </a:solidFill>
                <a:latin typeface="Comic Sans MS" pitchFamily="66" charset="0"/>
              </a:rPr>
              <a:t>ΕΡΓΑ /ΑΓΟΡΕΣ/ΕΞΟΠΛΙΣΜΟΣ ΣΤΟΝ ΣΧΟΛΙΚΟ ΧΩΡΟ ΑΠΟ ΤΗ ΔΝΣΗ ΤΟΥ ΣΧΟΛΕΙΟΥ</a:t>
            </a:r>
            <a:r>
              <a:rPr lang="en-US" sz="1600" b="1" dirty="0" smtClean="0">
                <a:solidFill>
                  <a:srgbClr val="7030A0"/>
                </a:solidFill>
                <a:latin typeface="Comic Sans MS" pitchFamily="66" charset="0"/>
              </a:rPr>
              <a:t> </a:t>
            </a:r>
            <a:r>
              <a:rPr lang="el-GR" sz="1600" b="1" dirty="0" smtClean="0">
                <a:solidFill>
                  <a:srgbClr val="7030A0"/>
                </a:solidFill>
                <a:latin typeface="Comic Sans MS" pitchFamily="66" charset="0"/>
              </a:rPr>
              <a:t> ΑΠΟ ΤΟΝ </a:t>
            </a:r>
            <a:r>
              <a:rPr lang="el-GR" sz="1600" b="1" u="sng" dirty="0" smtClean="0">
                <a:solidFill>
                  <a:srgbClr val="7030A0"/>
                </a:solidFill>
                <a:latin typeface="Comic Sans MS" pitchFamily="66" charset="0"/>
              </a:rPr>
              <a:t>ΣΕΠΤΕΜΒΡΙΟ ΤΟΥ 2021 ΜΕΧΡΙ ΣΗΜΕΡΑ </a:t>
            </a:r>
            <a:r>
              <a:rPr lang="el-GR" sz="1600" b="1" dirty="0" smtClean="0">
                <a:solidFill>
                  <a:srgbClr val="7030A0"/>
                </a:solidFill>
                <a:latin typeface="Comic Sans MS" pitchFamily="66" charset="0"/>
              </a:rPr>
              <a:t>ΥΨΟΥΣ </a:t>
            </a:r>
            <a:r>
              <a:rPr lang="en-US" sz="1600" b="1" dirty="0" smtClean="0">
                <a:solidFill>
                  <a:srgbClr val="7030A0"/>
                </a:solidFill>
                <a:latin typeface="Comic Sans MS" pitchFamily="66" charset="0"/>
              </a:rPr>
              <a:t> </a:t>
            </a:r>
            <a:r>
              <a:rPr lang="el-GR" sz="1600" b="1" dirty="0" smtClean="0">
                <a:solidFill>
                  <a:srgbClr val="00B050"/>
                </a:solidFill>
                <a:latin typeface="Comic Sans MS" pitchFamily="66" charset="0"/>
              </a:rPr>
              <a:t>*</a:t>
            </a:r>
            <a:r>
              <a:rPr lang="en-US" sz="1600" b="1" u="sng" dirty="0" smtClean="0">
                <a:solidFill>
                  <a:srgbClr val="FF0000"/>
                </a:solidFill>
                <a:latin typeface="Comic Sans MS" pitchFamily="66" charset="0"/>
              </a:rPr>
              <a:t>11</a:t>
            </a:r>
            <a:r>
              <a:rPr lang="el-GR" sz="1600" b="1" u="sng" dirty="0" smtClean="0">
                <a:solidFill>
                  <a:srgbClr val="FF0000"/>
                </a:solidFill>
                <a:latin typeface="Comic Sans MS" pitchFamily="66" charset="0"/>
              </a:rPr>
              <a:t>.</a:t>
            </a:r>
            <a:r>
              <a:rPr lang="en-US" sz="1600" b="1" u="sng" dirty="0" smtClean="0">
                <a:solidFill>
                  <a:srgbClr val="FF0000"/>
                </a:solidFill>
                <a:latin typeface="Comic Sans MS" pitchFamily="66" charset="0"/>
              </a:rPr>
              <a:t>833 €</a:t>
            </a:r>
            <a:r>
              <a:rPr lang="el-GR" sz="1800" b="1" dirty="0" smtClean="0">
                <a:solidFill>
                  <a:srgbClr val="FF0000"/>
                </a:solidFill>
                <a:latin typeface="Comic Sans MS" pitchFamily="66" charset="0"/>
              </a:rPr>
              <a:t/>
            </a:r>
            <a:br>
              <a:rPr lang="el-GR" sz="1800" b="1" dirty="0" smtClean="0">
                <a:solidFill>
                  <a:srgbClr val="FF0000"/>
                </a:solidFill>
                <a:latin typeface="Comic Sans MS" pitchFamily="66" charset="0"/>
              </a:rPr>
            </a:br>
            <a:endParaRPr lang="el-GR" sz="1800" b="1" dirty="0">
              <a:solidFill>
                <a:srgbClr val="FF0000"/>
              </a:solidFill>
              <a:latin typeface="Comic Sans MS" pitchFamily="66" charset="0"/>
            </a:endParaRPr>
          </a:p>
        </p:txBody>
      </p:sp>
      <p:sp>
        <p:nvSpPr>
          <p:cNvPr id="3" name="2 - Θέση περιεχομένου"/>
          <p:cNvSpPr>
            <a:spLocks noGrp="1"/>
          </p:cNvSpPr>
          <p:nvPr>
            <p:ph idx="1"/>
          </p:nvPr>
        </p:nvSpPr>
        <p:spPr>
          <a:xfrm>
            <a:off x="1145136" y="1307507"/>
            <a:ext cx="10359476" cy="5550493"/>
          </a:xfrm>
        </p:spPr>
        <p:txBody>
          <a:bodyPr>
            <a:normAutofit fontScale="92500" lnSpcReduction="20000"/>
          </a:bodyPr>
          <a:lstStyle/>
          <a:p>
            <a:pPr algn="just"/>
            <a:r>
              <a:rPr lang="el-GR" sz="1600" b="1" dirty="0" smtClean="0"/>
              <a:t>Εγκατάσταση </a:t>
            </a:r>
            <a:r>
              <a:rPr lang="el-GR" sz="1600" b="1" dirty="0" smtClean="0"/>
              <a:t>συστήματος συναγερμού τελευταίας </a:t>
            </a:r>
            <a:r>
              <a:rPr lang="el-GR" sz="1600" b="1" dirty="0" smtClean="0"/>
              <a:t>τεχνολογίας     </a:t>
            </a:r>
            <a:r>
              <a:rPr lang="en-US" sz="1600" b="1" dirty="0" smtClean="0"/>
              <a:t>: </a:t>
            </a:r>
            <a:r>
              <a:rPr lang="en-US" sz="1600" b="1" dirty="0" smtClean="0">
                <a:solidFill>
                  <a:srgbClr val="FF0000"/>
                </a:solidFill>
              </a:rPr>
              <a:t>1</a:t>
            </a:r>
            <a:r>
              <a:rPr lang="el-GR" sz="1600" b="1" dirty="0" smtClean="0">
                <a:solidFill>
                  <a:srgbClr val="FF0000"/>
                </a:solidFill>
              </a:rPr>
              <a:t>.</a:t>
            </a:r>
            <a:r>
              <a:rPr lang="en-US" sz="1600" b="1" dirty="0" smtClean="0">
                <a:solidFill>
                  <a:srgbClr val="FF0000"/>
                </a:solidFill>
              </a:rPr>
              <a:t>100 €</a:t>
            </a:r>
            <a:endParaRPr lang="el-GR" sz="1600" b="1" dirty="0" smtClean="0">
              <a:solidFill>
                <a:srgbClr val="FF0000"/>
              </a:solidFill>
            </a:endParaRPr>
          </a:p>
          <a:p>
            <a:pPr algn="just"/>
            <a:r>
              <a:rPr lang="el-GR" sz="1600" b="1" dirty="0" smtClean="0"/>
              <a:t>Αγορά </a:t>
            </a:r>
            <a:r>
              <a:rPr lang="en-US" sz="1600" b="1" dirty="0" smtClean="0"/>
              <a:t>2 (</a:t>
            </a:r>
            <a:r>
              <a:rPr lang="el-GR" sz="1600" b="1" dirty="0" smtClean="0"/>
              <a:t>δύο</a:t>
            </a:r>
            <a:r>
              <a:rPr lang="en-US" sz="1600" b="1" dirty="0" smtClean="0"/>
              <a:t>)</a:t>
            </a:r>
            <a:r>
              <a:rPr lang="el-GR" sz="1600" b="1" dirty="0" smtClean="0"/>
              <a:t> </a:t>
            </a:r>
            <a:r>
              <a:rPr lang="el-GR" sz="1600" b="1" dirty="0" err="1" smtClean="0"/>
              <a:t>βιντεοπροβολέων</a:t>
            </a:r>
            <a:r>
              <a:rPr lang="en-US" sz="1600" b="1" dirty="0" smtClean="0"/>
              <a:t> : </a:t>
            </a:r>
            <a:r>
              <a:rPr lang="en-US" sz="1600" b="1" dirty="0" smtClean="0">
                <a:solidFill>
                  <a:srgbClr val="FF0000"/>
                </a:solidFill>
              </a:rPr>
              <a:t>850 €</a:t>
            </a:r>
            <a:endParaRPr lang="el-GR" sz="1600" b="1" dirty="0" smtClean="0">
              <a:solidFill>
                <a:srgbClr val="FF0000"/>
              </a:solidFill>
            </a:endParaRPr>
          </a:p>
          <a:p>
            <a:pPr algn="just"/>
            <a:r>
              <a:rPr lang="el-GR" sz="1600" b="1" dirty="0" smtClean="0"/>
              <a:t>Εξοπλισμός όλων των αιθουσών διδασκαλίας με σταθερούς υπολογιστές και </a:t>
            </a:r>
            <a:r>
              <a:rPr lang="el-GR" sz="1600" b="1" dirty="0" err="1" smtClean="0"/>
              <a:t>βιντεοπροβολείς</a:t>
            </a:r>
            <a:r>
              <a:rPr lang="en-US" sz="1600" b="1" dirty="0" smtClean="0"/>
              <a:t> </a:t>
            </a:r>
            <a:r>
              <a:rPr lang="en-US" sz="1600" b="1" dirty="0" smtClean="0"/>
              <a:t>: </a:t>
            </a:r>
            <a:r>
              <a:rPr lang="en-US" sz="1600" b="1" dirty="0" smtClean="0">
                <a:solidFill>
                  <a:srgbClr val="FF0000"/>
                </a:solidFill>
              </a:rPr>
              <a:t>2</a:t>
            </a:r>
            <a:r>
              <a:rPr lang="el-GR" sz="1600" b="1" dirty="0" smtClean="0">
                <a:solidFill>
                  <a:srgbClr val="FF0000"/>
                </a:solidFill>
              </a:rPr>
              <a:t>.</a:t>
            </a:r>
            <a:r>
              <a:rPr lang="en-US" sz="1600" b="1" dirty="0" smtClean="0">
                <a:solidFill>
                  <a:srgbClr val="FF0000"/>
                </a:solidFill>
              </a:rPr>
              <a:t>720 </a:t>
            </a:r>
            <a:r>
              <a:rPr lang="en-US" sz="1600" b="1" dirty="0" smtClean="0">
                <a:solidFill>
                  <a:srgbClr val="FF0000"/>
                </a:solidFill>
              </a:rPr>
              <a:t>€</a:t>
            </a:r>
            <a:endParaRPr lang="el-GR" sz="1600" b="1" dirty="0" smtClean="0">
              <a:solidFill>
                <a:srgbClr val="FF0000"/>
              </a:solidFill>
            </a:endParaRPr>
          </a:p>
          <a:p>
            <a:pPr algn="just"/>
            <a:r>
              <a:rPr lang="el-GR" sz="1600" b="1" dirty="0" smtClean="0"/>
              <a:t>Εγκατάσταση ηλεκτρικής κλειδαριάς στην καγκελόπορτα και </a:t>
            </a:r>
            <a:r>
              <a:rPr lang="el-GR" sz="1600" b="1" dirty="0" smtClean="0"/>
              <a:t>θυροτηλέφωνου</a:t>
            </a:r>
            <a:r>
              <a:rPr lang="en-US" sz="1600" b="1" dirty="0" smtClean="0"/>
              <a:t> : </a:t>
            </a:r>
            <a:r>
              <a:rPr lang="en-US" sz="1600" b="1" dirty="0" smtClean="0">
                <a:solidFill>
                  <a:srgbClr val="FF0000"/>
                </a:solidFill>
              </a:rPr>
              <a:t>850 €</a:t>
            </a:r>
            <a:endParaRPr lang="el-GR" sz="1600" b="1" dirty="0" smtClean="0">
              <a:solidFill>
                <a:srgbClr val="FF0000"/>
              </a:solidFill>
            </a:endParaRPr>
          </a:p>
          <a:p>
            <a:pPr algn="just"/>
            <a:r>
              <a:rPr lang="el-GR" sz="1600" b="1" dirty="0" smtClean="0"/>
              <a:t>Αγορά μικροφωνικής εγκατάστασης</a:t>
            </a:r>
            <a:r>
              <a:rPr lang="en-US" sz="1600" b="1" dirty="0" smtClean="0"/>
              <a:t> : </a:t>
            </a:r>
            <a:r>
              <a:rPr lang="en-US" sz="1600" b="1" dirty="0" smtClean="0">
                <a:solidFill>
                  <a:srgbClr val="FF0000"/>
                </a:solidFill>
              </a:rPr>
              <a:t>280 </a:t>
            </a:r>
            <a:r>
              <a:rPr lang="en-US" sz="1600" b="1" dirty="0" smtClean="0">
                <a:solidFill>
                  <a:srgbClr val="FF0000"/>
                </a:solidFill>
              </a:rPr>
              <a:t>€</a:t>
            </a:r>
            <a:endParaRPr lang="el-GR" sz="1600" b="1" dirty="0" smtClean="0">
              <a:solidFill>
                <a:srgbClr val="FF0000"/>
              </a:solidFill>
            </a:endParaRPr>
          </a:p>
          <a:p>
            <a:pPr algn="just"/>
            <a:r>
              <a:rPr lang="el-GR" sz="1600" b="1" dirty="0" smtClean="0"/>
              <a:t>Εγκατάσταση εξωτερικών πινάκων </a:t>
            </a:r>
            <a:r>
              <a:rPr lang="el-GR" sz="1600" b="1" dirty="0" smtClean="0"/>
              <a:t>ανακοινώσεων</a:t>
            </a:r>
            <a:r>
              <a:rPr lang="en-US" sz="1600" b="1" dirty="0" smtClean="0"/>
              <a:t> : </a:t>
            </a:r>
            <a:r>
              <a:rPr lang="en-US" sz="1600" b="1" dirty="0" smtClean="0">
                <a:solidFill>
                  <a:srgbClr val="FF0000"/>
                </a:solidFill>
              </a:rPr>
              <a:t>228 €</a:t>
            </a:r>
            <a:endParaRPr lang="el-GR" sz="1600" b="1" dirty="0" smtClean="0">
              <a:solidFill>
                <a:srgbClr val="FF0000"/>
              </a:solidFill>
            </a:endParaRPr>
          </a:p>
          <a:p>
            <a:pPr algn="just"/>
            <a:r>
              <a:rPr lang="el-GR" sz="1600" b="1" dirty="0" smtClean="0"/>
              <a:t>Χλωρίωση δεξαμενής </a:t>
            </a:r>
            <a:r>
              <a:rPr lang="el-GR" sz="1600" b="1" dirty="0" smtClean="0"/>
              <a:t>νερού</a:t>
            </a:r>
            <a:r>
              <a:rPr lang="en-US" sz="1600" b="1" dirty="0" smtClean="0"/>
              <a:t> : </a:t>
            </a:r>
            <a:r>
              <a:rPr lang="en-US" sz="1600" b="1" dirty="0" smtClean="0">
                <a:solidFill>
                  <a:srgbClr val="FF0000"/>
                </a:solidFill>
              </a:rPr>
              <a:t>225 €</a:t>
            </a:r>
            <a:endParaRPr lang="el-GR" sz="1600" b="1" dirty="0" smtClean="0">
              <a:solidFill>
                <a:srgbClr val="FF0000"/>
              </a:solidFill>
            </a:endParaRPr>
          </a:p>
          <a:p>
            <a:pPr algn="just"/>
            <a:r>
              <a:rPr lang="el-GR" sz="1600" b="1" dirty="0" smtClean="0"/>
              <a:t>Συντήρηση καυστήρα </a:t>
            </a:r>
            <a:r>
              <a:rPr lang="el-GR" sz="1600" b="1" dirty="0" smtClean="0"/>
              <a:t>πετρελαίου</a:t>
            </a:r>
            <a:r>
              <a:rPr lang="en-US" sz="1600" b="1" dirty="0" smtClean="0"/>
              <a:t> : </a:t>
            </a:r>
            <a:r>
              <a:rPr lang="en-US" sz="1600" b="1" dirty="0" smtClean="0">
                <a:solidFill>
                  <a:srgbClr val="FF0000"/>
                </a:solidFill>
              </a:rPr>
              <a:t>300 €</a:t>
            </a:r>
            <a:endParaRPr lang="el-GR" sz="1600" b="1" dirty="0" smtClean="0">
              <a:solidFill>
                <a:srgbClr val="FF0000"/>
              </a:solidFill>
            </a:endParaRPr>
          </a:p>
          <a:p>
            <a:pPr algn="just"/>
            <a:r>
              <a:rPr lang="el-GR" sz="1600" b="1" dirty="0" smtClean="0"/>
              <a:t>Συντήρηση/επισκευή των υδραυλικών εγκαταστάσεων του </a:t>
            </a:r>
            <a:r>
              <a:rPr lang="el-GR" sz="1600" b="1" dirty="0" smtClean="0"/>
              <a:t>σχολείου</a:t>
            </a:r>
            <a:r>
              <a:rPr lang="en-US" sz="1600" b="1" dirty="0" smtClean="0"/>
              <a:t> : </a:t>
            </a:r>
            <a:r>
              <a:rPr lang="en-US" sz="1600" b="1" dirty="0" smtClean="0">
                <a:solidFill>
                  <a:srgbClr val="FF0000"/>
                </a:solidFill>
              </a:rPr>
              <a:t>840 €</a:t>
            </a:r>
            <a:endParaRPr lang="el-GR" sz="1600" b="1" dirty="0" smtClean="0">
              <a:solidFill>
                <a:srgbClr val="FF0000"/>
              </a:solidFill>
            </a:endParaRPr>
          </a:p>
          <a:p>
            <a:pPr algn="just"/>
            <a:r>
              <a:rPr lang="el-GR" sz="1600" b="1" dirty="0" smtClean="0"/>
              <a:t>Συντήρηση/επισκευή  των συστημάτων αλουμινίου του </a:t>
            </a:r>
            <a:r>
              <a:rPr lang="el-GR" sz="1600" b="1" dirty="0" smtClean="0"/>
              <a:t>σχολείου</a:t>
            </a:r>
            <a:r>
              <a:rPr lang="en-US" sz="1600" b="1" dirty="0" smtClean="0"/>
              <a:t> : </a:t>
            </a:r>
            <a:r>
              <a:rPr lang="en-US" sz="1600" b="1" dirty="0" smtClean="0">
                <a:solidFill>
                  <a:srgbClr val="FF0000"/>
                </a:solidFill>
              </a:rPr>
              <a:t>1</a:t>
            </a:r>
            <a:r>
              <a:rPr lang="el-GR" sz="1600" b="1" dirty="0" smtClean="0">
                <a:solidFill>
                  <a:srgbClr val="FF0000"/>
                </a:solidFill>
              </a:rPr>
              <a:t>.</a:t>
            </a:r>
            <a:r>
              <a:rPr lang="en-US" sz="1600" b="1" dirty="0" smtClean="0">
                <a:solidFill>
                  <a:srgbClr val="FF0000"/>
                </a:solidFill>
              </a:rPr>
              <a:t>660 </a:t>
            </a:r>
            <a:r>
              <a:rPr lang="en-US" sz="1600" b="1" dirty="0" smtClean="0">
                <a:solidFill>
                  <a:srgbClr val="FF0000"/>
                </a:solidFill>
              </a:rPr>
              <a:t>€</a:t>
            </a:r>
            <a:endParaRPr lang="el-GR" sz="1600" b="1" dirty="0" smtClean="0">
              <a:solidFill>
                <a:srgbClr val="FF0000"/>
              </a:solidFill>
            </a:endParaRPr>
          </a:p>
          <a:p>
            <a:pPr algn="just"/>
            <a:r>
              <a:rPr lang="el-GR" sz="1600" b="1" dirty="0" smtClean="0"/>
              <a:t>Αγορά ψυγείου και φούρνου για τις ανάγκες του Ολοήμερου</a:t>
            </a:r>
            <a:r>
              <a:rPr lang="en-US" sz="1600" b="1" dirty="0" smtClean="0"/>
              <a:t> : </a:t>
            </a:r>
            <a:r>
              <a:rPr lang="en-US" sz="1600" b="1" dirty="0" smtClean="0">
                <a:solidFill>
                  <a:srgbClr val="FF0000"/>
                </a:solidFill>
              </a:rPr>
              <a:t>480 </a:t>
            </a:r>
            <a:r>
              <a:rPr lang="en-US" sz="1600" b="1" dirty="0" smtClean="0">
                <a:solidFill>
                  <a:srgbClr val="FF0000"/>
                </a:solidFill>
              </a:rPr>
              <a:t>€</a:t>
            </a:r>
            <a:endParaRPr lang="el-GR" sz="1600" b="1" dirty="0" smtClean="0">
              <a:solidFill>
                <a:srgbClr val="FF0000"/>
              </a:solidFill>
            </a:endParaRPr>
          </a:p>
          <a:p>
            <a:pPr algn="just"/>
            <a:r>
              <a:rPr lang="el-GR" sz="1600" b="1" dirty="0" smtClean="0"/>
              <a:t>Τοποθέτηση </a:t>
            </a:r>
            <a:r>
              <a:rPr lang="en-US" sz="1600" b="1" dirty="0" smtClean="0"/>
              <a:t>rollers </a:t>
            </a:r>
            <a:r>
              <a:rPr lang="el-GR" sz="1600" b="1" dirty="0" smtClean="0"/>
              <a:t>στις αίθουσες διδασκαλίας στο επόμενο χρονικό </a:t>
            </a:r>
            <a:r>
              <a:rPr lang="el-GR" sz="1600" b="1" dirty="0" smtClean="0"/>
              <a:t>διάστημα</a:t>
            </a:r>
            <a:r>
              <a:rPr lang="en-US" sz="1600" b="1" dirty="0" smtClean="0"/>
              <a:t> : </a:t>
            </a:r>
            <a:r>
              <a:rPr lang="en-US" sz="1600" b="1" dirty="0" smtClean="0">
                <a:solidFill>
                  <a:srgbClr val="FF0000"/>
                </a:solidFill>
              </a:rPr>
              <a:t>1</a:t>
            </a:r>
            <a:r>
              <a:rPr lang="el-GR" sz="1600" b="1" dirty="0" smtClean="0">
                <a:solidFill>
                  <a:srgbClr val="FF0000"/>
                </a:solidFill>
              </a:rPr>
              <a:t>.</a:t>
            </a:r>
            <a:r>
              <a:rPr lang="en-US" sz="1600" b="1" dirty="0" smtClean="0">
                <a:solidFill>
                  <a:srgbClr val="FF0000"/>
                </a:solidFill>
              </a:rPr>
              <a:t>200 </a:t>
            </a:r>
            <a:r>
              <a:rPr lang="en-US" sz="1600" b="1" dirty="0" smtClean="0">
                <a:solidFill>
                  <a:srgbClr val="FF0000"/>
                </a:solidFill>
              </a:rPr>
              <a:t>€</a:t>
            </a:r>
            <a:endParaRPr lang="el-GR" sz="1600" b="1" dirty="0" smtClean="0">
              <a:solidFill>
                <a:srgbClr val="FF0000"/>
              </a:solidFill>
            </a:endParaRPr>
          </a:p>
          <a:p>
            <a:pPr algn="just">
              <a:buNone/>
            </a:pPr>
            <a:r>
              <a:rPr lang="el-GR" sz="1600" b="1" dirty="0" smtClean="0">
                <a:solidFill>
                  <a:srgbClr val="00B050"/>
                </a:solidFill>
              </a:rPr>
              <a:t>* Ή έκτακτη επιχορήγηση που πήραμε από τον Δήμο για αυτά κατόπιν αιτήματος ήταν 1000 </a:t>
            </a:r>
            <a:r>
              <a:rPr lang="en-US" sz="1600" b="1" dirty="0" smtClean="0">
                <a:solidFill>
                  <a:srgbClr val="00B050"/>
                </a:solidFill>
              </a:rPr>
              <a:t>€</a:t>
            </a:r>
            <a:endParaRPr lang="el-GR" sz="1600" b="1" dirty="0" smtClean="0">
              <a:solidFill>
                <a:srgbClr val="00B050"/>
              </a:solidFill>
            </a:endParaRPr>
          </a:p>
          <a:p>
            <a:pPr algn="just">
              <a:buNone/>
            </a:pPr>
            <a:r>
              <a:rPr lang="el-GR" sz="1600" b="1" u="sng" dirty="0" smtClean="0">
                <a:solidFill>
                  <a:srgbClr val="7030A0"/>
                </a:solidFill>
                <a:latin typeface="Comic Sans MS" pitchFamily="66" charset="0"/>
              </a:rPr>
              <a:t>ΤΙ ΕΥΕΛΠΙΣΤΟΥΜΕ ΝΑ ΓΙΝΕΙ ΑΚΟΜΑ</a:t>
            </a:r>
            <a:r>
              <a:rPr lang="en-US" sz="1600" b="1" dirty="0" smtClean="0">
                <a:latin typeface="Comic Sans MS" pitchFamily="66" charset="0"/>
              </a:rPr>
              <a:t>:</a:t>
            </a:r>
          </a:p>
          <a:p>
            <a:pPr algn="just">
              <a:buAutoNum type="arabicPeriod"/>
            </a:pPr>
            <a:r>
              <a:rPr lang="el-GR" sz="1600" b="1" dirty="0" smtClean="0"/>
              <a:t>Βάψιμο του σχολείου και των γηπέδων του προαυλίου</a:t>
            </a:r>
          </a:p>
          <a:p>
            <a:pPr algn="just">
              <a:buAutoNum type="arabicPeriod"/>
            </a:pPr>
            <a:r>
              <a:rPr lang="el-GR" sz="1600" b="1" dirty="0" smtClean="0"/>
              <a:t>Κατασκευή </a:t>
            </a:r>
            <a:r>
              <a:rPr lang="el-GR" sz="1600" b="1" dirty="0" err="1" smtClean="0"/>
              <a:t>στέγαστρου</a:t>
            </a:r>
            <a:r>
              <a:rPr lang="el-GR" sz="1600" b="1" dirty="0" smtClean="0"/>
              <a:t> για προστασία από τη βροχή και τον ήλιο</a:t>
            </a:r>
          </a:p>
          <a:p>
            <a:pPr algn="just">
              <a:buAutoNum type="arabicPeriod"/>
            </a:pPr>
            <a:r>
              <a:rPr lang="el-GR" sz="1600" b="1" dirty="0" smtClean="0"/>
              <a:t>Αγορά κλιματιστικών για τις αίθουσες διδασκαλίας λόγω της αυξανόμενης </a:t>
            </a:r>
            <a:r>
              <a:rPr lang="el-GR" sz="1600" b="1" dirty="0" smtClean="0"/>
              <a:t>ζέστης</a:t>
            </a:r>
            <a:endParaRPr lang="el-GR" sz="1600" b="1" dirty="0" smtClean="0"/>
          </a:p>
          <a:p>
            <a:pPr algn="just">
              <a:buAutoNum type="arabicPeriod"/>
            </a:pPr>
            <a:endParaRPr lang="el-GR" sz="1600" b="1" dirty="0" smtClean="0"/>
          </a:p>
          <a:p>
            <a:pPr algn="just">
              <a:buAutoNum type="arabicPeriod"/>
            </a:pPr>
            <a:endParaRPr lang="el-GR" sz="1600" b="1" dirty="0" smtClean="0"/>
          </a:p>
          <a:p>
            <a:pPr algn="just">
              <a:buAutoNum type="arabicPeriod"/>
            </a:pPr>
            <a:endParaRPr lang="el-GR" b="1" dirty="0" smtClean="0"/>
          </a:p>
          <a:p>
            <a:pPr algn="just"/>
            <a:endParaRPr lang="el-GR" b="1" dirty="0" smtClean="0"/>
          </a:p>
          <a:p>
            <a:pPr algn="just">
              <a:buNone/>
            </a:pPr>
            <a:endParaRPr lang="el-GR" b="1" dirty="0" smtClean="0"/>
          </a:p>
          <a:p>
            <a:endParaRPr lang="el-GR" dirty="0"/>
          </a:p>
        </p:txBody>
      </p:sp>
    </p:spTree>
  </p:cSld>
  <p:clrMapOvr>
    <a:masterClrMapping/>
  </p:clrMapOvr>
  <p:transition spd="med">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87DB7CD-B095-42C9-A9A2-2CBB2B4DEE7D}"/>
              </a:ext>
            </a:extLst>
          </p:cNvPr>
          <p:cNvSpPr>
            <a:spLocks noGrp="1"/>
          </p:cNvSpPr>
          <p:nvPr>
            <p:ph type="title"/>
          </p:nvPr>
        </p:nvSpPr>
        <p:spPr>
          <a:xfrm>
            <a:off x="1674055" y="624110"/>
            <a:ext cx="9830557" cy="1025228"/>
          </a:xfrm>
        </p:spPr>
        <p:txBody>
          <a:bodyPr>
            <a:normAutofit fontScale="90000"/>
          </a:bodyPr>
          <a:lstStyle/>
          <a:p>
            <a:r>
              <a:rPr lang="el-GR" sz="3200" b="1" dirty="0">
                <a:latin typeface="Comic Sans MS" panose="030F0702030302020204" pitchFamily="66" charset="0"/>
              </a:rPr>
              <a:t>6. ΣΥΛΛΟΓΟΣ ΓΟΝΕΩΝ ΚΑΙ </a:t>
            </a:r>
            <a:r>
              <a:rPr lang="el-GR" sz="3200" b="1" dirty="0" smtClean="0">
                <a:latin typeface="Comic Sans MS" panose="030F0702030302020204" pitchFamily="66" charset="0"/>
              </a:rPr>
              <a:t>ΚΗΔΕΜΟΝΩΝ</a:t>
            </a:r>
            <a:br>
              <a:rPr lang="el-GR" sz="3200" b="1" dirty="0" smtClean="0">
                <a:latin typeface="Comic Sans MS" panose="030F0702030302020204" pitchFamily="66" charset="0"/>
              </a:rPr>
            </a:br>
            <a:r>
              <a:rPr lang="el-GR" sz="3200" b="1" dirty="0" smtClean="0">
                <a:latin typeface="Comic Sans MS" panose="030F0702030302020204" pitchFamily="66" charset="0"/>
              </a:rPr>
              <a:t>               </a:t>
            </a:r>
            <a:r>
              <a:rPr lang="el-GR" sz="1800" b="1" dirty="0" smtClean="0">
                <a:latin typeface="Comic Sans MS" panose="030F0702030302020204" pitchFamily="66" charset="0"/>
              </a:rPr>
              <a:t>(Μέλη του ΔΣ και απλά μέλη)</a:t>
            </a:r>
            <a:endParaRPr lang="el-GR" sz="3200" b="1" dirty="0">
              <a:latin typeface="Comic Sans MS" panose="030F0702030302020204" pitchFamily="66" charset="0"/>
            </a:endParaRPr>
          </a:p>
        </p:txBody>
      </p:sp>
      <p:sp>
        <p:nvSpPr>
          <p:cNvPr id="3" name="Θέση περιεχομένου 2">
            <a:extLst>
              <a:ext uri="{FF2B5EF4-FFF2-40B4-BE49-F238E27FC236}">
                <a16:creationId xmlns="" xmlns:a16="http://schemas.microsoft.com/office/drawing/2014/main" id="{DEC96596-6169-4FE0-8E36-93EE703760EC}"/>
              </a:ext>
            </a:extLst>
          </p:cNvPr>
          <p:cNvSpPr>
            <a:spLocks noGrp="1"/>
          </p:cNvSpPr>
          <p:nvPr>
            <p:ph idx="1"/>
          </p:nvPr>
        </p:nvSpPr>
        <p:spPr>
          <a:xfrm>
            <a:off x="928468" y="1762539"/>
            <a:ext cx="10576144" cy="4797287"/>
          </a:xfrm>
        </p:spPr>
        <p:txBody>
          <a:bodyPr>
            <a:normAutofit fontScale="92500" lnSpcReduction="10000"/>
          </a:bodyPr>
          <a:lstStyle/>
          <a:p>
            <a:r>
              <a:rPr lang="el-GR" sz="2000" b="1" dirty="0">
                <a:solidFill>
                  <a:srgbClr val="FF0000"/>
                </a:solidFill>
                <a:latin typeface="Comic Sans MS" panose="030F0702030302020204" pitchFamily="66" charset="0"/>
              </a:rPr>
              <a:t>Αρωγός σε πολλές δράσεις</a:t>
            </a:r>
            <a:r>
              <a:rPr lang="en-US" sz="2000" b="1" dirty="0">
                <a:solidFill>
                  <a:srgbClr val="FF0000"/>
                </a:solidFill>
                <a:latin typeface="Comic Sans MS" panose="030F0702030302020204" pitchFamily="66" charset="0"/>
              </a:rPr>
              <a:t>:</a:t>
            </a:r>
            <a:endParaRPr lang="el-GR" sz="2000" b="1" dirty="0">
              <a:solidFill>
                <a:srgbClr val="FF0000"/>
              </a:solidFill>
              <a:latin typeface="Comic Sans MS" panose="030F0702030302020204" pitchFamily="66" charset="0"/>
            </a:endParaRPr>
          </a:p>
          <a:p>
            <a:pPr marL="0" indent="0">
              <a:buNone/>
            </a:pPr>
            <a:endParaRPr lang="en-US" b="1" dirty="0"/>
          </a:p>
          <a:p>
            <a:pPr>
              <a:buAutoNum type="arabicPeriod"/>
            </a:pPr>
            <a:r>
              <a:rPr lang="el-GR" b="1" dirty="0"/>
              <a:t>Οικονομική ενίσχυση του ταμείου του σχολείου (μεταφορά μαθητών/τριών, υπάλληλος καθαριότητας)</a:t>
            </a:r>
          </a:p>
          <a:p>
            <a:pPr>
              <a:buAutoNum type="arabicPeriod"/>
            </a:pPr>
            <a:r>
              <a:rPr lang="el-GR" b="1" dirty="0"/>
              <a:t>Οργάνωση εργαστηρίου Κεραμικής</a:t>
            </a:r>
          </a:p>
          <a:p>
            <a:pPr>
              <a:buAutoNum type="arabicPeriod"/>
            </a:pPr>
            <a:r>
              <a:rPr lang="el-GR" b="1" dirty="0"/>
              <a:t>Αγορά δώρων για μαθητές/</a:t>
            </a:r>
            <a:r>
              <a:rPr lang="el-GR" b="1" dirty="0" err="1"/>
              <a:t>τριες</a:t>
            </a:r>
            <a:r>
              <a:rPr lang="el-GR" b="1" dirty="0"/>
              <a:t> (Χριστούγεννα, καλοκαίρι)</a:t>
            </a:r>
          </a:p>
          <a:p>
            <a:pPr>
              <a:buAutoNum type="arabicPeriod"/>
            </a:pPr>
            <a:r>
              <a:rPr lang="el-GR" b="1" dirty="0"/>
              <a:t>Φωτογράφιση μαθητών/τριών για τις ανάγκες άλμπουμ των παιδιών της ΣΤ΄ Τάξης</a:t>
            </a:r>
          </a:p>
          <a:p>
            <a:pPr>
              <a:buAutoNum type="arabicPeriod"/>
            </a:pPr>
            <a:r>
              <a:rPr lang="el-GR" b="1" dirty="0"/>
              <a:t>Αγορά νερού για τα παιδιά</a:t>
            </a:r>
          </a:p>
          <a:p>
            <a:pPr>
              <a:buAutoNum type="arabicPeriod"/>
            </a:pPr>
            <a:r>
              <a:rPr lang="el-GR" b="1" dirty="0"/>
              <a:t>Κόψιμο χόρτων στον εξωτερικό χώρο του σχολείου και σκάψιμο κήπου</a:t>
            </a:r>
          </a:p>
          <a:p>
            <a:pPr>
              <a:buAutoNum type="arabicPeriod"/>
            </a:pPr>
            <a:r>
              <a:rPr lang="el-GR" b="1" dirty="0"/>
              <a:t>Βάψιμο ραμπών</a:t>
            </a:r>
          </a:p>
          <a:p>
            <a:pPr>
              <a:buAutoNum type="arabicPeriod"/>
            </a:pPr>
            <a:r>
              <a:rPr lang="el-GR" b="1" dirty="0"/>
              <a:t>Φύτεμα </a:t>
            </a:r>
          </a:p>
          <a:p>
            <a:pPr marL="0" indent="0">
              <a:buNone/>
            </a:pPr>
            <a:endParaRPr lang="el-GR" dirty="0"/>
          </a:p>
          <a:p>
            <a:pPr algn="just">
              <a:buFont typeface="Wingdings" panose="05000000000000000000" pitchFamily="2" charset="2"/>
              <a:buChar char="Ø"/>
            </a:pPr>
            <a:r>
              <a:rPr lang="el-GR" b="1" dirty="0">
                <a:solidFill>
                  <a:srgbClr val="FF0000"/>
                </a:solidFill>
              </a:rPr>
              <a:t>Για αυτό ο ρόλος του πρέπει να ενισχυθεί με τη συμμετοχή περισσότερων γονέων/κηδεμόνων για περισσότερες δράσεις και πρωτοβουλίες  προς όφελος των παιδιών σας/μας!</a:t>
            </a:r>
            <a:endParaRPr lang="en-US" b="1" dirty="0">
              <a:solidFill>
                <a:srgbClr val="FF0000"/>
              </a:solidFill>
              <a:latin typeface="Calisto MT" panose="02040603050505030304" pitchFamily="18" charset="0"/>
            </a:endParaRPr>
          </a:p>
        </p:txBody>
      </p:sp>
    </p:spTree>
    <p:extLst>
      <p:ext uri="{BB962C8B-B14F-4D97-AF65-F5344CB8AC3E}">
        <p14:creationId xmlns="" xmlns:p14="http://schemas.microsoft.com/office/powerpoint/2010/main" val="3688015680"/>
      </p:ext>
    </p:extLst>
  </p:cSld>
  <p:clrMapOvr>
    <a:masterClrMapping/>
  </p:clrMapOvr>
  <p:transition spd="med">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8EF7A2-6A76-4FA3-A119-47AE45DE76D0}"/>
              </a:ext>
            </a:extLst>
          </p:cNvPr>
          <p:cNvSpPr>
            <a:spLocks noGrp="1"/>
          </p:cNvSpPr>
          <p:nvPr>
            <p:ph type="title"/>
          </p:nvPr>
        </p:nvSpPr>
        <p:spPr>
          <a:xfrm>
            <a:off x="1645920" y="548641"/>
            <a:ext cx="10546080" cy="1575581"/>
          </a:xfrm>
        </p:spPr>
        <p:txBody>
          <a:bodyPr>
            <a:noAutofit/>
          </a:bodyPr>
          <a:lstStyle/>
          <a:p>
            <a:pPr algn="l"/>
            <a:r>
              <a:rPr lang="el-GR" sz="3200" b="1" dirty="0">
                <a:latin typeface="Comic Sans MS" panose="030F0702030302020204" pitchFamily="66" charset="0"/>
              </a:rPr>
              <a:t>Το όραμά μας είναι ένα σχολείο </a:t>
            </a:r>
            <a:r>
              <a:rPr lang="el-GR" sz="3200" b="1" u="sng" dirty="0">
                <a:latin typeface="Comic Sans MS" panose="030F0702030302020204" pitchFamily="66" charset="0"/>
              </a:rPr>
              <a:t>ανοιχτό</a:t>
            </a:r>
            <a:r>
              <a:rPr lang="el-GR" sz="3200" b="1" dirty="0">
                <a:latin typeface="Comic Sans MS" panose="030F0702030302020204" pitchFamily="66" charset="0"/>
              </a:rPr>
              <a:t> στην κοινωνία, όπου οι εκπαιδευτικοί  και οι γονείς/κηδεμόνες θα έχουν</a:t>
            </a:r>
            <a:r>
              <a:rPr lang="en-US" sz="3200" b="1" dirty="0">
                <a:latin typeface="Comic Sans MS" panose="030F0702030302020204" pitchFamily="66" charset="0"/>
              </a:rPr>
              <a:t>:</a:t>
            </a:r>
            <a:endParaRPr lang="el-GR" sz="3200" b="1" dirty="0">
              <a:latin typeface="Comic Sans MS" panose="030F0702030302020204" pitchFamily="66" charset="0"/>
            </a:endParaRPr>
          </a:p>
        </p:txBody>
      </p:sp>
      <p:sp>
        <p:nvSpPr>
          <p:cNvPr id="3" name="Θέση περιεχομένου 2">
            <a:extLst>
              <a:ext uri="{FF2B5EF4-FFF2-40B4-BE49-F238E27FC236}">
                <a16:creationId xmlns="" xmlns:a16="http://schemas.microsoft.com/office/drawing/2014/main" id="{207A384D-69C7-4094-81ED-2397BFC20F9D}"/>
              </a:ext>
            </a:extLst>
          </p:cNvPr>
          <p:cNvSpPr>
            <a:spLocks noGrp="1"/>
          </p:cNvSpPr>
          <p:nvPr>
            <p:ph idx="1"/>
          </p:nvPr>
        </p:nvSpPr>
        <p:spPr>
          <a:xfrm>
            <a:off x="1295401" y="2574388"/>
            <a:ext cx="9601196" cy="4037427"/>
          </a:xfrm>
        </p:spPr>
        <p:txBody>
          <a:bodyPr>
            <a:normAutofit/>
          </a:bodyPr>
          <a:lstStyle/>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Σχέση αμοιβαίας εμπιστοσύνης και σεβασμού</a:t>
            </a:r>
          </a:p>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Αμοιβαία κατανόηση</a:t>
            </a:r>
          </a:p>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Αποτελεσματική επικοινωνία</a:t>
            </a:r>
          </a:p>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Αρμονική συνεργασία σε θέματα που αφορούν στη σχολική κοινότητα</a:t>
            </a:r>
          </a:p>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Επίλυση συγκρούσεων με ειρηνικό τρόπο</a:t>
            </a:r>
          </a:p>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Κοινές δράσεις  </a:t>
            </a:r>
          </a:p>
        </p:txBody>
      </p:sp>
    </p:spTree>
    <p:extLst>
      <p:ext uri="{BB962C8B-B14F-4D97-AF65-F5344CB8AC3E}">
        <p14:creationId xmlns="" xmlns:p14="http://schemas.microsoft.com/office/powerpoint/2010/main" val="529514950"/>
      </p:ext>
    </p:extLst>
  </p:cSld>
  <p:clrMapOvr>
    <a:masterClrMapping/>
  </p:clrMapOvr>
  <p:transition spd="med">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1DAD5CE-57DF-4E91-B515-256186507687}"/>
              </a:ext>
            </a:extLst>
          </p:cNvPr>
          <p:cNvSpPr>
            <a:spLocks noGrp="1"/>
          </p:cNvSpPr>
          <p:nvPr>
            <p:ph type="title"/>
          </p:nvPr>
        </p:nvSpPr>
        <p:spPr>
          <a:xfrm>
            <a:off x="1533379" y="661182"/>
            <a:ext cx="10325686" cy="612573"/>
          </a:xfrm>
        </p:spPr>
        <p:txBody>
          <a:bodyPr>
            <a:normAutofit/>
          </a:bodyPr>
          <a:lstStyle/>
          <a:p>
            <a:r>
              <a:rPr lang="el-GR" sz="2800" b="1" dirty="0">
                <a:solidFill>
                  <a:srgbClr val="FF0000"/>
                </a:solidFill>
                <a:latin typeface="Comic Sans MS" panose="030F0702030302020204" pitchFamily="66" charset="0"/>
              </a:rPr>
              <a:t>Και πάνω από όλα κοινό στόχο και κοινές ανησυχίες…</a:t>
            </a:r>
          </a:p>
        </p:txBody>
      </p:sp>
      <p:sp>
        <p:nvSpPr>
          <p:cNvPr id="3" name="Θέση περιεχομένου 2">
            <a:extLst>
              <a:ext uri="{FF2B5EF4-FFF2-40B4-BE49-F238E27FC236}">
                <a16:creationId xmlns="" xmlns:a16="http://schemas.microsoft.com/office/drawing/2014/main" id="{89AAE000-95CF-4659-BEF4-6190E3AC44DC}"/>
              </a:ext>
            </a:extLst>
          </p:cNvPr>
          <p:cNvSpPr>
            <a:spLocks noGrp="1"/>
          </p:cNvSpPr>
          <p:nvPr>
            <p:ph idx="1"/>
          </p:nvPr>
        </p:nvSpPr>
        <p:spPr>
          <a:xfrm>
            <a:off x="1295401" y="2433711"/>
            <a:ext cx="9601196" cy="3442157"/>
          </a:xfrm>
        </p:spPr>
        <p:txBody>
          <a:bodyPr>
            <a:normAutofit/>
          </a:bodyPr>
          <a:lstStyle/>
          <a:p>
            <a:pPr marL="0" indent="0">
              <a:buNone/>
            </a:pPr>
            <a:endParaRPr lang="el-GR" sz="3600" dirty="0">
              <a:latin typeface="Comic Sans MS" panose="030F0702030302020204" pitchFamily="66" charset="0"/>
            </a:endParaRPr>
          </a:p>
          <a:p>
            <a:pPr marL="0" indent="0">
              <a:buNone/>
            </a:pPr>
            <a:endParaRPr lang="el-GR" sz="3600" dirty="0">
              <a:latin typeface="Comic Sans MS" panose="030F0702030302020204" pitchFamily="66" charset="0"/>
            </a:endParaRPr>
          </a:p>
          <a:p>
            <a:pPr marL="0" indent="0">
              <a:buNone/>
            </a:pPr>
            <a:endParaRPr lang="el-GR" sz="3600" dirty="0">
              <a:latin typeface="Comic Sans MS" panose="030F0702030302020204" pitchFamily="66" charset="0"/>
            </a:endParaRPr>
          </a:p>
        </p:txBody>
      </p:sp>
      <p:pic>
        <p:nvPicPr>
          <p:cNvPr id="6" name="Εικόνα 5">
            <a:extLst>
              <a:ext uri="{FF2B5EF4-FFF2-40B4-BE49-F238E27FC236}">
                <a16:creationId xmlns="" xmlns:a16="http://schemas.microsoft.com/office/drawing/2014/main" id="{EF177BCC-B3A1-4B77-B21B-EB7B97932D1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10677" y="1420837"/>
            <a:ext cx="5844209" cy="5064369"/>
          </a:xfrm>
          <a:prstGeom prst="rect">
            <a:avLst/>
          </a:prstGeom>
        </p:spPr>
      </p:pic>
    </p:spTree>
    <p:extLst>
      <p:ext uri="{BB962C8B-B14F-4D97-AF65-F5344CB8AC3E}">
        <p14:creationId xmlns="" xmlns:p14="http://schemas.microsoft.com/office/powerpoint/2010/main" val="3796433611"/>
      </p:ext>
    </p:extLst>
  </p:cSld>
  <p:clrMapOvr>
    <a:masterClrMapping/>
  </p:clrMapOvr>
  <p:transition spd="med">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844062" y="140678"/>
            <a:ext cx="11029070" cy="815926"/>
          </a:xfrm>
        </p:spPr>
        <p:txBody>
          <a:bodyPr>
            <a:normAutofit fontScale="90000"/>
          </a:bodyPr>
          <a:lstStyle/>
          <a:p>
            <a:endParaRPr lang="el-GR" b="1" dirty="0">
              <a:latin typeface="HP Simplified Light" panose="020B0406020204020204" pitchFamily="34" charset="0"/>
            </a:endParaRPr>
          </a:p>
        </p:txBody>
      </p:sp>
      <p:sp>
        <p:nvSpPr>
          <p:cNvPr id="5" name="4 - Θέση κειμένου"/>
          <p:cNvSpPr>
            <a:spLocks noGrp="1"/>
          </p:cNvSpPr>
          <p:nvPr>
            <p:ph type="body" idx="1"/>
          </p:nvPr>
        </p:nvSpPr>
        <p:spPr>
          <a:xfrm>
            <a:off x="2025748" y="1955409"/>
            <a:ext cx="8197752" cy="5190979"/>
          </a:xfrm>
        </p:spPr>
        <p:txBody>
          <a:bodyPr>
            <a:normAutofit/>
          </a:bodyPr>
          <a:lstStyle/>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endParaRPr lang="en-US" b="1" dirty="0">
              <a:solidFill>
                <a:schemeClr val="tx1"/>
              </a:solidFill>
              <a:latin typeface="Comic Sans MS" pitchFamily="66" charset="0"/>
            </a:endParaRPr>
          </a:p>
          <a:p>
            <a:r>
              <a:rPr lang="en-US" b="1" dirty="0">
                <a:solidFill>
                  <a:schemeClr val="tx1"/>
                </a:solidFill>
                <a:latin typeface="Comic Sans MS" pitchFamily="66" charset="0"/>
              </a:rPr>
              <a:t> </a:t>
            </a:r>
            <a:r>
              <a:rPr lang="el-GR" b="1" i="1" u="sng" dirty="0">
                <a:solidFill>
                  <a:schemeClr val="tx1"/>
                </a:solidFill>
                <a:latin typeface="Calibri" panose="020F0502020204030204" pitchFamily="34" charset="0"/>
                <a:cs typeface="Calibri" panose="020F0502020204030204" pitchFamily="34" charset="0"/>
              </a:rPr>
              <a:t>Επιμέλεια – Παρουσίαση </a:t>
            </a:r>
            <a:r>
              <a:rPr lang="en-US" b="1" dirty="0">
                <a:solidFill>
                  <a:schemeClr val="tx1"/>
                </a:solidFill>
                <a:latin typeface="Calibri" panose="020F0502020204030204" pitchFamily="34" charset="0"/>
                <a:cs typeface="Calibri" panose="020F0502020204030204" pitchFamily="34" charset="0"/>
              </a:rPr>
              <a:t>: </a:t>
            </a:r>
            <a:r>
              <a:rPr lang="el-GR" b="1" i="1" dirty="0">
                <a:solidFill>
                  <a:schemeClr val="tx1"/>
                </a:solidFill>
                <a:latin typeface="Calibri" panose="020F0502020204030204" pitchFamily="34" charset="0"/>
                <a:cs typeface="Calibri" panose="020F0502020204030204" pitchFamily="34" charset="0"/>
              </a:rPr>
              <a:t>Κόκλα Καλλιόπη , εκπαιδευτικός ΠΕ06</a:t>
            </a:r>
            <a:r>
              <a:rPr lang="en-US" b="1" i="1" dirty="0">
                <a:solidFill>
                  <a:schemeClr val="tx1"/>
                </a:solidFill>
                <a:latin typeface="Calibri" panose="020F0502020204030204" pitchFamily="34" charset="0"/>
                <a:cs typeface="Calibri" panose="020F0502020204030204" pitchFamily="34" charset="0"/>
              </a:rPr>
              <a:t>-MA</a:t>
            </a:r>
            <a:r>
              <a:rPr lang="el-GR" b="1" i="1" dirty="0">
                <a:solidFill>
                  <a:schemeClr val="tx1"/>
                </a:solidFill>
                <a:latin typeface="Calibri" panose="020F0502020204030204" pitchFamily="34" charset="0"/>
                <a:cs typeface="Calibri" panose="020F0502020204030204" pitchFamily="34" charset="0"/>
              </a:rPr>
              <a:t> </a:t>
            </a:r>
          </a:p>
          <a:p>
            <a:r>
              <a:rPr lang="el-GR" b="1" i="1" dirty="0">
                <a:solidFill>
                  <a:schemeClr val="tx1"/>
                </a:solidFill>
                <a:latin typeface="Calibri" panose="020F0502020204030204" pitchFamily="34" charset="0"/>
                <a:cs typeface="Calibri" panose="020F0502020204030204" pitchFamily="34" charset="0"/>
              </a:rPr>
              <a:t>                         </a:t>
            </a:r>
            <a:r>
              <a:rPr lang="en-US" b="1" i="1" dirty="0">
                <a:solidFill>
                  <a:schemeClr val="tx1"/>
                </a:solidFill>
                <a:latin typeface="Calibri" panose="020F0502020204030204" pitchFamily="34" charset="0"/>
                <a:cs typeface="Calibri" panose="020F0502020204030204" pitchFamily="34" charset="0"/>
              </a:rPr>
              <a:t>                      </a:t>
            </a:r>
            <a:r>
              <a:rPr lang="el-GR" b="1" i="1" dirty="0">
                <a:solidFill>
                  <a:schemeClr val="tx1"/>
                </a:solidFill>
                <a:latin typeface="Calibri" panose="020F0502020204030204" pitchFamily="34" charset="0"/>
                <a:cs typeface="Calibri" panose="020F0502020204030204" pitchFamily="34" charset="0"/>
              </a:rPr>
              <a:t>   Διευθύντρια Δημοτικού Σχολείου </a:t>
            </a:r>
            <a:r>
              <a:rPr lang="el-GR" b="1" i="1" dirty="0" err="1">
                <a:solidFill>
                  <a:schemeClr val="tx1"/>
                </a:solidFill>
                <a:latin typeface="Calibri" panose="020F0502020204030204" pitchFamily="34" charset="0"/>
                <a:cs typeface="Calibri" panose="020F0502020204030204" pitchFamily="34" charset="0"/>
              </a:rPr>
              <a:t>Λιθακιάς</a:t>
            </a:r>
            <a:endParaRPr lang="el-GR" b="1" i="1" dirty="0">
              <a:solidFill>
                <a:schemeClr val="tx1"/>
              </a:solidFill>
              <a:latin typeface="Calibri" panose="020F0502020204030204" pitchFamily="34" charset="0"/>
              <a:cs typeface="Calibri" panose="020F0502020204030204" pitchFamily="34" charset="0"/>
            </a:endParaRPr>
          </a:p>
        </p:txBody>
      </p:sp>
      <p:pic>
        <p:nvPicPr>
          <p:cNvPr id="3" name="Εικόνα 2">
            <a:extLst>
              <a:ext uri="{FF2B5EF4-FFF2-40B4-BE49-F238E27FC236}">
                <a16:creationId xmlns="" xmlns:a16="http://schemas.microsoft.com/office/drawing/2014/main" id="{6B33D85B-A0D2-4917-85F4-999F524D6B1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716696" y="1153550"/>
            <a:ext cx="6089679" cy="4487595"/>
          </a:xfrm>
          <a:prstGeom prst="rect">
            <a:avLst/>
          </a:prstGeom>
        </p:spPr>
      </p:pic>
    </p:spTree>
  </p:cSld>
  <p:clrMapOvr>
    <a:masterClrMapping/>
  </p:clrMapOvr>
  <p:transition spd="med">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8CBDDFA-20CB-484E-8D25-721A96319344}"/>
              </a:ext>
            </a:extLst>
          </p:cNvPr>
          <p:cNvSpPr>
            <a:spLocks noGrp="1"/>
          </p:cNvSpPr>
          <p:nvPr>
            <p:ph type="title"/>
          </p:nvPr>
        </p:nvSpPr>
        <p:spPr>
          <a:xfrm>
            <a:off x="1889871" y="624110"/>
            <a:ext cx="9380389" cy="1280889"/>
          </a:xfrm>
        </p:spPr>
        <p:txBody>
          <a:bodyPr>
            <a:normAutofit fontScale="90000"/>
          </a:bodyPr>
          <a:lstStyle/>
          <a:p>
            <a:r>
              <a:rPr lang="el-GR" sz="3100" b="1" dirty="0">
                <a:latin typeface="Comic Sans MS" panose="030F0702030302020204" pitchFamily="66" charset="0"/>
                <a:cs typeface="Calibri" panose="020F0502020204030204" pitchFamily="34" charset="0"/>
              </a:rPr>
              <a:t>ΕΣΩΤΕΡΙΚΟΣ ΚΑΝΟΝΙΣΜΟΣ ΛΕΙΤΟΥΡΓΙΑΣ ΤΗΣ ΣΧΟΛΙΚΗΣ ΜΑΣ ΜΟΝΑΔΑΣ</a:t>
            </a:r>
            <a:r>
              <a:rPr lang="el-GR" b="1" dirty="0"/>
              <a:t/>
            </a:r>
            <a:br>
              <a:rPr lang="el-GR" b="1" dirty="0"/>
            </a:br>
            <a:r>
              <a:rPr lang="el-GR" b="1" dirty="0"/>
              <a:t/>
            </a:r>
            <a:br>
              <a:rPr lang="el-GR" b="1" dirty="0"/>
            </a:br>
            <a:endParaRPr lang="el-GR" b="1" dirty="0"/>
          </a:p>
        </p:txBody>
      </p:sp>
      <p:sp>
        <p:nvSpPr>
          <p:cNvPr id="3" name="Θέση περιεχομένου 2">
            <a:extLst>
              <a:ext uri="{FF2B5EF4-FFF2-40B4-BE49-F238E27FC236}">
                <a16:creationId xmlns="" xmlns:a16="http://schemas.microsoft.com/office/drawing/2014/main" id="{20C4D88D-3082-4E67-9420-A6EC703AAE10}"/>
              </a:ext>
            </a:extLst>
          </p:cNvPr>
          <p:cNvSpPr>
            <a:spLocks noGrp="1"/>
          </p:cNvSpPr>
          <p:nvPr>
            <p:ph idx="1"/>
          </p:nvPr>
        </p:nvSpPr>
        <p:spPr>
          <a:xfrm>
            <a:off x="2124222" y="1904999"/>
            <a:ext cx="9380390" cy="4523935"/>
          </a:xfrm>
        </p:spPr>
        <p:txBody>
          <a:bodyPr>
            <a:normAutofit lnSpcReduction="10000"/>
          </a:bodyPr>
          <a:lstStyle/>
          <a:p>
            <a:pPr indent="0" algn="just" rtl="0">
              <a:spcBef>
                <a:spcPts val="600"/>
              </a:spcBef>
              <a:spcAft>
                <a:spcPts val="600"/>
              </a:spcAft>
              <a:buNone/>
            </a:pPr>
            <a:endParaRPr lang="el-GR" sz="2400" b="0" i="0" u="none" strike="noStrike" dirty="0">
              <a:solidFill>
                <a:srgbClr val="000000"/>
              </a:solidFill>
              <a:effectLst/>
              <a:latin typeface="Calibri" panose="020F0502020204030204" pitchFamily="34" charset="0"/>
            </a:endParaRPr>
          </a:p>
          <a:p>
            <a:pPr indent="0" algn="just" rtl="0">
              <a:spcBef>
                <a:spcPts val="600"/>
              </a:spcBef>
              <a:spcAft>
                <a:spcPts val="600"/>
              </a:spcAft>
              <a:buNone/>
            </a:pPr>
            <a:r>
              <a:rPr lang="el-GR" sz="2400" b="0" i="1" u="none" strike="noStrike" dirty="0">
                <a:solidFill>
                  <a:srgbClr val="000000"/>
                </a:solidFill>
                <a:effectLst/>
                <a:latin typeface="Calibri" panose="020F0502020204030204" pitchFamily="34" charset="0"/>
              </a:rPr>
              <a:t>«Με τον όρο  </a:t>
            </a:r>
            <a:r>
              <a:rPr lang="el-GR" sz="2400" b="1" i="1" u="none" strike="noStrike" dirty="0">
                <a:solidFill>
                  <a:srgbClr val="000000"/>
                </a:solidFill>
                <a:effectLst/>
                <a:latin typeface="Calibri" panose="020F0502020204030204" pitchFamily="34" charset="0"/>
              </a:rPr>
              <a:t>«σχολικός κανονισμός»</a:t>
            </a:r>
            <a:r>
              <a:rPr lang="el-GR" sz="2400" b="0" i="1" u="none" strike="noStrike" dirty="0">
                <a:solidFill>
                  <a:srgbClr val="000000"/>
                </a:solidFill>
                <a:effectLst/>
                <a:latin typeface="Calibri" panose="020F0502020204030204" pitchFamily="34" charset="0"/>
              </a:rPr>
              <a:t> εννοούμε το σύνολο των όρων και των κανόνων που αποτελούν προϋποθέσεις για να πραγματοποιείται ανενόχλητα, μεθοδικά και αποτελεσματικά το έργο του σχολείου. Οι συνθήκες αυτές πρέπει να αποβλέπουν στη διαμόρφωση ενός </a:t>
            </a:r>
            <a:r>
              <a:rPr lang="el-GR" sz="2400" b="1" i="1" u="none" strike="noStrike" dirty="0">
                <a:solidFill>
                  <a:srgbClr val="000000"/>
                </a:solidFill>
                <a:effectLst/>
                <a:latin typeface="Calibri" panose="020F0502020204030204" pitchFamily="34" charset="0"/>
              </a:rPr>
              <a:t>παιδαγωγικού</a:t>
            </a:r>
            <a:r>
              <a:rPr lang="el-GR" sz="2400" b="0" i="1" u="none" strike="noStrike" dirty="0">
                <a:solidFill>
                  <a:srgbClr val="000000"/>
                </a:solidFill>
                <a:effectLst/>
                <a:latin typeface="Calibri" panose="020F0502020204030204" pitchFamily="34" charset="0"/>
              </a:rPr>
              <a:t> και </a:t>
            </a:r>
            <a:r>
              <a:rPr lang="el-GR" sz="2400" b="1" i="1" u="none" strike="noStrike" dirty="0">
                <a:solidFill>
                  <a:srgbClr val="000000"/>
                </a:solidFill>
                <a:effectLst/>
                <a:latin typeface="Calibri" panose="020F0502020204030204" pitchFamily="34" charset="0"/>
              </a:rPr>
              <a:t>διδακτικού </a:t>
            </a:r>
            <a:r>
              <a:rPr lang="el-GR" sz="2400" b="0" i="1" u="none" strike="noStrike" dirty="0">
                <a:solidFill>
                  <a:srgbClr val="000000"/>
                </a:solidFill>
                <a:effectLst/>
                <a:latin typeface="Calibri" panose="020F0502020204030204" pitchFamily="34" charset="0"/>
              </a:rPr>
              <a:t>κλίματος το οποίο θα εξασφαλίζει τη </a:t>
            </a:r>
            <a:r>
              <a:rPr lang="el-GR" sz="2400" b="0" i="1" u="sng" strike="noStrike" dirty="0">
                <a:solidFill>
                  <a:srgbClr val="000000"/>
                </a:solidFill>
                <a:effectLst/>
                <a:latin typeface="Calibri" panose="020F0502020204030204" pitchFamily="34" charset="0"/>
              </a:rPr>
              <a:t>συνεργασία</a:t>
            </a:r>
            <a:r>
              <a:rPr lang="el-GR" sz="2400" b="0" i="1" u="none" strike="noStrike" dirty="0">
                <a:solidFill>
                  <a:srgbClr val="000000"/>
                </a:solidFill>
                <a:effectLst/>
                <a:latin typeface="Calibri" panose="020F0502020204030204" pitchFamily="34" charset="0"/>
              </a:rPr>
              <a:t> των μελών της σχολικής κοινότητας, χωρίς εντάσεις και συγκρούσεις, με αμοιβαίο </a:t>
            </a:r>
            <a:r>
              <a:rPr lang="el-GR" sz="2400" b="1" i="1" u="none" strike="noStrike" dirty="0">
                <a:solidFill>
                  <a:schemeClr val="accent1">
                    <a:lumMod val="75000"/>
                  </a:schemeClr>
                </a:solidFill>
                <a:effectLst/>
                <a:latin typeface="Calibri" panose="020F0502020204030204" pitchFamily="34" charset="0"/>
              </a:rPr>
              <a:t>σεβασμό</a:t>
            </a:r>
            <a:r>
              <a:rPr lang="el-GR" sz="2400" b="1" i="1" u="none" strike="noStrike" dirty="0">
                <a:solidFill>
                  <a:srgbClr val="000000"/>
                </a:solidFill>
                <a:effectLst/>
                <a:latin typeface="Calibri" panose="020F0502020204030204" pitchFamily="34" charset="0"/>
              </a:rPr>
              <a:t>,</a:t>
            </a:r>
            <a:r>
              <a:rPr lang="el-GR" sz="2400" b="0" i="1" u="none" strike="noStrike" dirty="0">
                <a:solidFill>
                  <a:srgbClr val="000000"/>
                </a:solidFill>
                <a:effectLst/>
                <a:latin typeface="Calibri" panose="020F0502020204030204" pitchFamily="34" charset="0"/>
              </a:rPr>
              <a:t> με </a:t>
            </a:r>
            <a:r>
              <a:rPr lang="el-GR" sz="2400" b="1" i="1" u="none" strike="noStrike" dirty="0">
                <a:solidFill>
                  <a:srgbClr val="FF0000"/>
                </a:solidFill>
                <a:effectLst/>
                <a:latin typeface="Calibri" panose="020F0502020204030204" pitchFamily="34" charset="0"/>
              </a:rPr>
              <a:t>ανοχή</a:t>
            </a:r>
            <a:r>
              <a:rPr lang="el-GR" sz="2400" b="0" i="1" u="none" strike="noStrike" dirty="0">
                <a:solidFill>
                  <a:srgbClr val="000000"/>
                </a:solidFill>
                <a:effectLst/>
                <a:latin typeface="Calibri" panose="020F0502020204030204" pitchFamily="34" charset="0"/>
              </a:rPr>
              <a:t> και </a:t>
            </a:r>
            <a:r>
              <a:rPr lang="el-GR" sz="2400" b="1" i="1" u="none" strike="noStrike" dirty="0">
                <a:solidFill>
                  <a:srgbClr val="00B050"/>
                </a:solidFill>
                <a:effectLst/>
                <a:latin typeface="Calibri" panose="020F0502020204030204" pitchFamily="34" charset="0"/>
              </a:rPr>
              <a:t>αναγνώριση</a:t>
            </a:r>
            <a:r>
              <a:rPr lang="el-GR" sz="2400" b="0" i="1" u="none" strike="noStrike" dirty="0">
                <a:solidFill>
                  <a:srgbClr val="000000"/>
                </a:solidFill>
                <a:effectLst/>
                <a:latin typeface="Calibri" panose="020F0502020204030204" pitchFamily="34" charset="0"/>
              </a:rPr>
              <a:t>….»</a:t>
            </a:r>
            <a:endParaRPr lang="el-GR" sz="2400" b="0" i="1" dirty="0">
              <a:effectLst/>
            </a:endParaRPr>
          </a:p>
          <a:p>
            <a:pPr marL="0" indent="0" algn="just">
              <a:buNone/>
            </a:pPr>
            <a:r>
              <a:rPr lang="el-GR" dirty="0"/>
              <a:t/>
            </a:r>
            <a:br>
              <a:rPr lang="el-GR" dirty="0"/>
            </a:br>
            <a:r>
              <a:rPr lang="el-GR" dirty="0"/>
              <a:t>                           </a:t>
            </a:r>
            <a:r>
              <a:rPr lang="el-GR" i="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Εσωτερικός κανονισμός Δημοτικού Σχολείου </a:t>
            </a:r>
            <a:r>
              <a:rPr lang="el-GR" i="1" dirty="0" err="1">
                <a:solidFill>
                  <a:srgbClr val="000000"/>
                </a:solidFill>
                <a:latin typeface="Comic Sans MS" panose="030F0702030302020204" pitchFamily="66" charset="0"/>
                <a:ea typeface="Calibri" panose="020F0502020204030204" pitchFamily="34" charset="0"/>
                <a:cs typeface="Times New Roman" panose="02020603050405020304" pitchFamily="18" charset="0"/>
              </a:rPr>
              <a:t>Λιθακιάς</a:t>
            </a:r>
            <a:r>
              <a:rPr lang="el-GR" i="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2023-24</a:t>
            </a:r>
          </a:p>
          <a:p>
            <a:pPr marL="0" indent="0">
              <a:buNone/>
            </a:pPr>
            <a:r>
              <a:rPr lang="el-GR" i="1" dirty="0">
                <a:latin typeface="Comic Sans MS" panose="030F0702030302020204" pitchFamily="66" charset="0"/>
                <a:ea typeface="Calibri" panose="020F0502020204030204" pitchFamily="34" charset="0"/>
                <a:cs typeface="Times New Roman" panose="02020603050405020304" pitchFamily="18" charset="0"/>
              </a:rPr>
              <a:t>                                                         </a:t>
            </a:r>
            <a:r>
              <a:rPr lang="el-GR" i="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r>
              <a:rPr lang="en-US" sz="1200" b="1" i="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a:t>
            </a:r>
            <a:r>
              <a:rPr lang="el-GR" sz="1200" b="1" i="1" dirty="0" err="1">
                <a:solidFill>
                  <a:srgbClr val="000000"/>
                </a:solidFill>
                <a:latin typeface="Comic Sans MS" panose="030F0702030302020204" pitchFamily="66" charset="0"/>
                <a:ea typeface="Calibri" panose="020F0502020204030204" pitchFamily="34" charset="0"/>
                <a:cs typeface="Times New Roman" panose="02020603050405020304" pitchFamily="18" charset="0"/>
              </a:rPr>
              <a:t>Υπ.Απόφ</a:t>
            </a:r>
            <a:r>
              <a:rPr lang="el-GR" sz="1200" b="1" i="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Αρ.13423/ΓΔ4, ΦΕΚ 491/Β 9/2/2021)</a:t>
            </a:r>
            <a:endParaRPr lang="el-GR" sz="1200" dirty="0"/>
          </a:p>
          <a:p>
            <a:pPr marL="0" indent="0">
              <a:buNone/>
            </a:pPr>
            <a:endParaRPr lang="el-GR" dirty="0"/>
          </a:p>
        </p:txBody>
      </p:sp>
    </p:spTree>
    <p:extLst>
      <p:ext uri="{BB962C8B-B14F-4D97-AF65-F5344CB8AC3E}">
        <p14:creationId xmlns="" xmlns:p14="http://schemas.microsoft.com/office/powerpoint/2010/main" val="1755083301"/>
      </p:ext>
    </p:extLst>
  </p:cSld>
  <p:clrMapOvr>
    <a:masterClrMapping/>
  </p:clrMapOvr>
  <p:transition spd="med">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201BFCC-AF04-4020-8DF4-42A4B278EAB0}"/>
              </a:ext>
            </a:extLst>
          </p:cNvPr>
          <p:cNvSpPr>
            <a:spLocks noGrp="1"/>
          </p:cNvSpPr>
          <p:nvPr>
            <p:ph type="title"/>
          </p:nvPr>
        </p:nvSpPr>
        <p:spPr>
          <a:xfrm>
            <a:off x="1391748" y="556591"/>
            <a:ext cx="10425113" cy="808383"/>
          </a:xfrm>
        </p:spPr>
        <p:txBody>
          <a:bodyPr>
            <a:noAutofit/>
          </a:bodyPr>
          <a:lstStyle/>
          <a:p>
            <a:r>
              <a:rPr lang="el-GR" sz="2000" b="1" dirty="0">
                <a:latin typeface="Comic Sans MS" panose="030F0702030302020204" pitchFamily="66" charset="0"/>
                <a:cs typeface="Calibri" panose="020F0502020204030204" pitchFamily="34" charset="0"/>
              </a:rPr>
              <a:t>1. ΠΡΟΣΕΛΕΥΣΗ – ΠΑΡΑΜΟΝΗ ΣΤΟ ΣΧΟΛΕΙΟ ΚΑΙ ΑΝΑΧΩΡΗΣΗ ΑΠΟ ΑΥΤΟ.</a:t>
            </a:r>
          </a:p>
        </p:txBody>
      </p:sp>
      <p:sp>
        <p:nvSpPr>
          <p:cNvPr id="3" name="Θέση περιεχομένου 2">
            <a:extLst>
              <a:ext uri="{FF2B5EF4-FFF2-40B4-BE49-F238E27FC236}">
                <a16:creationId xmlns="" xmlns:a16="http://schemas.microsoft.com/office/drawing/2014/main" id="{C2942913-1B26-43DD-9DF6-10AE3FF64621}"/>
              </a:ext>
            </a:extLst>
          </p:cNvPr>
          <p:cNvSpPr>
            <a:spLocks noGrp="1"/>
          </p:cNvSpPr>
          <p:nvPr>
            <p:ph idx="1"/>
          </p:nvPr>
        </p:nvSpPr>
        <p:spPr>
          <a:xfrm>
            <a:off x="1083212" y="1364974"/>
            <a:ext cx="10425113" cy="5493026"/>
          </a:xfrm>
        </p:spPr>
        <p:txBody>
          <a:bodyPr>
            <a:normAutofit fontScale="92500"/>
          </a:bodyPr>
          <a:lstStyle/>
          <a:p>
            <a:pPr algn="just"/>
            <a:r>
              <a:rPr lang="el-GR" sz="1900" b="1" dirty="0">
                <a:solidFill>
                  <a:srgbClr val="FF0000"/>
                </a:solidFill>
                <a:latin typeface="Calibri" panose="020F0502020204030204" pitchFamily="34" charset="0"/>
                <a:cs typeface="Calibri" panose="020F0502020204030204" pitchFamily="34" charset="0"/>
              </a:rPr>
              <a:t>ΠΡΩΙΝΟ ΠΡΟΓΡΑΜΜΑ</a:t>
            </a:r>
          </a:p>
          <a:p>
            <a:pPr marL="0" indent="0" algn="just">
              <a:buNone/>
            </a:pPr>
            <a:endParaRPr lang="el-GR" sz="1700" b="1" dirty="0">
              <a:latin typeface="Calibri" panose="020F0502020204030204" pitchFamily="34" charset="0"/>
              <a:cs typeface="Calibri" panose="020F0502020204030204" pitchFamily="34" charset="0"/>
            </a:endParaRPr>
          </a:p>
          <a:p>
            <a:pPr marL="0" indent="0" algn="just">
              <a:buNone/>
            </a:pPr>
            <a:r>
              <a:rPr lang="el-GR" sz="1700" b="1" u="sng" dirty="0">
                <a:latin typeface="Calibri" panose="020F0502020204030204" pitchFamily="34" charset="0"/>
                <a:cs typeface="Calibri" panose="020F0502020204030204" pitchFamily="34" charset="0"/>
              </a:rPr>
              <a:t>ΩΡΑ ΠΡΟΣΕΛΕΥΣΗΣ </a:t>
            </a:r>
            <a:r>
              <a:rPr lang="en-US" sz="1700" b="1" dirty="0">
                <a:latin typeface="Calibri" panose="020F0502020204030204" pitchFamily="34" charset="0"/>
                <a:cs typeface="Calibri" panose="020F0502020204030204" pitchFamily="34" charset="0"/>
              </a:rPr>
              <a:t>: 08.00-08.15 </a:t>
            </a:r>
            <a:r>
              <a:rPr lang="en-US" sz="1700" b="1" dirty="0" smtClean="0">
                <a:latin typeface="Calibri" panose="020F0502020204030204" pitchFamily="34" charset="0"/>
                <a:cs typeface="Calibri" panose="020F0502020204030204" pitchFamily="34" charset="0"/>
              </a:rPr>
              <a:t> </a:t>
            </a:r>
            <a:r>
              <a:rPr lang="en-US" sz="1700" b="1" dirty="0">
                <a:latin typeface="Calibri" panose="020F0502020204030204" pitchFamily="34" charset="0"/>
                <a:cs typeface="Calibri" panose="020F0502020204030204" pitchFamily="34" charset="0"/>
              </a:rPr>
              <a:t>: </a:t>
            </a:r>
            <a:r>
              <a:rPr lang="el-GR" sz="1700" b="1" dirty="0">
                <a:latin typeface="Calibri" panose="020F0502020204030204" pitchFamily="34" charset="0"/>
                <a:cs typeface="Calibri" panose="020F0502020204030204" pitchFamily="34" charset="0"/>
              </a:rPr>
              <a:t>οι γονείς/κηδεμόνες αφήνουν τα παιδιά στην είσοδο του σχολείου και αποχωρούν. </a:t>
            </a:r>
          </a:p>
          <a:p>
            <a:pPr marL="0" indent="0" algn="just">
              <a:buNone/>
            </a:pPr>
            <a:r>
              <a:rPr lang="el-GR" sz="1700" b="1" u="sng" dirty="0">
                <a:latin typeface="Calibri" panose="020F0502020204030204" pitchFamily="34" charset="0"/>
                <a:cs typeface="Calibri" panose="020F0502020204030204" pitchFamily="34" charset="0"/>
              </a:rPr>
              <a:t>ΩΡΑ ΑΠΟΧΩΡΗΣΗΣ </a:t>
            </a:r>
            <a:r>
              <a:rPr lang="en-US" sz="1700" b="1" dirty="0">
                <a:latin typeface="Calibri" panose="020F0502020204030204" pitchFamily="34" charset="0"/>
                <a:cs typeface="Calibri" panose="020F0502020204030204" pitchFamily="34" charset="0"/>
              </a:rPr>
              <a:t>: </a:t>
            </a:r>
            <a:r>
              <a:rPr lang="en-US" sz="1700" b="1" dirty="0" smtClean="0">
                <a:latin typeface="Calibri" panose="020F0502020204030204" pitchFamily="34" charset="0"/>
                <a:cs typeface="Calibri" panose="020F0502020204030204" pitchFamily="34" charset="0"/>
              </a:rPr>
              <a:t>13.15</a:t>
            </a:r>
            <a:r>
              <a:rPr lang="el-GR" sz="1700" b="1" dirty="0" smtClean="0">
                <a:latin typeface="Calibri" panose="020F0502020204030204" pitchFamily="34" charset="0"/>
                <a:cs typeface="Calibri" panose="020F0502020204030204" pitchFamily="34" charset="0"/>
              </a:rPr>
              <a:t> </a:t>
            </a:r>
            <a:r>
              <a:rPr lang="en-US" sz="1700" b="1" dirty="0">
                <a:latin typeface="Calibri" panose="020F0502020204030204" pitchFamily="34" charset="0"/>
                <a:cs typeface="Calibri" panose="020F0502020204030204" pitchFamily="34" charset="0"/>
              </a:rPr>
              <a:t>: </a:t>
            </a:r>
            <a:r>
              <a:rPr lang="el-GR" sz="1700" b="1" dirty="0">
                <a:latin typeface="Calibri" panose="020F0502020204030204" pitchFamily="34" charset="0"/>
                <a:cs typeface="Calibri" panose="020F0502020204030204" pitchFamily="34" charset="0"/>
              </a:rPr>
              <a:t>αποχωρούν πρώτα τα παιδιά που συνοδεύονται από γονείς/κηδεμόνες και μετά όσα επιβαίνουν στο σχολικό λεωφορείο.</a:t>
            </a:r>
          </a:p>
          <a:p>
            <a:pPr marL="0" indent="0" algn="just">
              <a:buNone/>
            </a:pPr>
            <a:endParaRPr lang="el-GR" sz="1700" b="1" dirty="0">
              <a:latin typeface="Calibri" panose="020F0502020204030204" pitchFamily="34" charset="0"/>
              <a:cs typeface="Calibri" panose="020F0502020204030204" pitchFamily="34" charset="0"/>
            </a:endParaRPr>
          </a:p>
          <a:p>
            <a:pPr algn="just"/>
            <a:r>
              <a:rPr lang="el-GR" sz="1900" b="1" dirty="0">
                <a:solidFill>
                  <a:srgbClr val="7030A0"/>
                </a:solidFill>
                <a:latin typeface="Calibri" panose="020F0502020204030204" pitchFamily="34" charset="0"/>
                <a:cs typeface="Calibri" panose="020F0502020204030204" pitchFamily="34" charset="0"/>
              </a:rPr>
              <a:t>ΟΛΟΗΜΕΡΟ ΠΡΟΓΡΑΜΜΑ</a:t>
            </a:r>
          </a:p>
          <a:p>
            <a:pPr marL="0" indent="0" algn="just">
              <a:buNone/>
            </a:pPr>
            <a:endParaRPr lang="el-GR" sz="1700" b="1" dirty="0">
              <a:latin typeface="Calibri" panose="020F0502020204030204" pitchFamily="34" charset="0"/>
              <a:cs typeface="Calibri" panose="020F0502020204030204" pitchFamily="34" charset="0"/>
            </a:endParaRPr>
          </a:p>
          <a:p>
            <a:pPr marL="0" indent="0" algn="just">
              <a:buNone/>
            </a:pPr>
            <a:r>
              <a:rPr lang="el-GR" sz="1700" b="1" u="sng" dirty="0">
                <a:latin typeface="Calibri" panose="020F0502020204030204" pitchFamily="34" charset="0"/>
                <a:cs typeface="Calibri" panose="020F0502020204030204" pitchFamily="34" charset="0"/>
              </a:rPr>
              <a:t>ΩΡΑ ΕΝΑΡΞΗΣ </a:t>
            </a:r>
            <a:r>
              <a:rPr lang="en-US" sz="1700" b="1" dirty="0">
                <a:latin typeface="Calibri" panose="020F0502020204030204" pitchFamily="34" charset="0"/>
                <a:cs typeface="Calibri" panose="020F0502020204030204" pitchFamily="34" charset="0"/>
              </a:rPr>
              <a:t>: </a:t>
            </a:r>
            <a:r>
              <a:rPr lang="en-US" sz="1700" b="1" dirty="0" smtClean="0">
                <a:latin typeface="Calibri" panose="020F0502020204030204" pitchFamily="34" charset="0"/>
                <a:cs typeface="Calibri" panose="020F0502020204030204" pitchFamily="34" charset="0"/>
              </a:rPr>
              <a:t>13.20</a:t>
            </a:r>
            <a:endParaRPr lang="el-GR" sz="1700" b="1" dirty="0">
              <a:latin typeface="Calibri" panose="020F0502020204030204" pitchFamily="34" charset="0"/>
              <a:cs typeface="Calibri" panose="020F0502020204030204" pitchFamily="34" charset="0"/>
            </a:endParaRPr>
          </a:p>
          <a:p>
            <a:pPr marL="0" indent="0" algn="just">
              <a:buNone/>
            </a:pPr>
            <a:r>
              <a:rPr lang="el-GR" sz="1700" b="1" u="sng" dirty="0">
                <a:latin typeface="Calibri" panose="020F0502020204030204" pitchFamily="34" charset="0"/>
                <a:cs typeface="Calibri" panose="020F0502020204030204" pitchFamily="34" charset="0"/>
              </a:rPr>
              <a:t>ΩΡΑ ΑΠΟΧΩΡΗΣΗΣ </a:t>
            </a:r>
            <a:r>
              <a:rPr lang="en-US" sz="1700" b="1" dirty="0">
                <a:latin typeface="Calibri" panose="020F0502020204030204" pitchFamily="34" charset="0"/>
                <a:cs typeface="Calibri" panose="020F0502020204030204" pitchFamily="34" charset="0"/>
              </a:rPr>
              <a:t>: </a:t>
            </a:r>
            <a:r>
              <a:rPr lang="en-US" sz="1700" b="1" dirty="0" smtClean="0">
                <a:latin typeface="Calibri" panose="020F0502020204030204" pitchFamily="34" charset="0"/>
                <a:cs typeface="Calibri" panose="020F0502020204030204" pitchFamily="34" charset="0"/>
              </a:rPr>
              <a:t>15.00</a:t>
            </a:r>
            <a:r>
              <a:rPr lang="el-GR" sz="1700" b="1" dirty="0" smtClean="0">
                <a:latin typeface="Calibri" panose="020F0502020204030204" pitchFamily="34" charset="0"/>
                <a:cs typeface="Calibri" panose="020F0502020204030204" pitchFamily="34" charset="0"/>
              </a:rPr>
              <a:t> ΠΡΟΣΩΡΙΝΑ </a:t>
            </a:r>
            <a:r>
              <a:rPr lang="el-GR" sz="1700" b="1" dirty="0">
                <a:latin typeface="Calibri" panose="020F0502020204030204" pitchFamily="34" charset="0"/>
                <a:cs typeface="Calibri" panose="020F0502020204030204" pitchFamily="34" charset="0"/>
              </a:rPr>
              <a:t>μέχρι να έλθουν όλοι οι εκπαιδευτικοί στο σχολείο, οπότε η ώρα αποχώρησης θα είναι η 16.00 </a:t>
            </a:r>
            <a:r>
              <a:rPr lang="el-GR" sz="1700" b="1" dirty="0" smtClean="0">
                <a:latin typeface="Calibri" panose="020F0502020204030204" pitchFamily="34" charset="0"/>
                <a:cs typeface="Calibri" panose="020F0502020204030204" pitchFamily="34" charset="0"/>
              </a:rPr>
              <a:t> </a:t>
            </a:r>
            <a:r>
              <a:rPr lang="el-GR" sz="1700" b="1" dirty="0">
                <a:latin typeface="Calibri" panose="020F0502020204030204" pitchFamily="34" charset="0"/>
                <a:cs typeface="Calibri" panose="020F0502020204030204" pitchFamily="34" charset="0"/>
              </a:rPr>
              <a:t>για όσους την έχουν επιλέξει.</a:t>
            </a:r>
          </a:p>
          <a:p>
            <a:pPr marL="0" indent="0" algn="just">
              <a:buNone/>
            </a:pPr>
            <a:r>
              <a:rPr lang="el-GR" sz="1700" b="1" u="sng" dirty="0">
                <a:solidFill>
                  <a:srgbClr val="FF0000"/>
                </a:solidFill>
                <a:latin typeface="Calibri" panose="020F0502020204030204" pitchFamily="34" charset="0"/>
                <a:cs typeface="Calibri" panose="020F0502020204030204" pitchFamily="34" charset="0"/>
              </a:rPr>
              <a:t>Προσοχή</a:t>
            </a:r>
            <a:r>
              <a:rPr lang="en-US" sz="1700" b="1" u="sng" dirty="0">
                <a:solidFill>
                  <a:srgbClr val="FF0000"/>
                </a:solidFill>
                <a:latin typeface="Calibri" panose="020F0502020204030204" pitchFamily="34" charset="0"/>
                <a:cs typeface="Calibri" panose="020F0502020204030204" pitchFamily="34" charset="0"/>
              </a:rPr>
              <a:t>:</a:t>
            </a:r>
            <a:endParaRPr lang="el-GR" sz="1700" b="1" u="sng" dirty="0">
              <a:solidFill>
                <a:srgbClr val="FF0000"/>
              </a:solidFill>
              <a:latin typeface="Calibri" panose="020F0502020204030204" pitchFamily="34" charset="0"/>
              <a:cs typeface="Calibri" panose="020F0502020204030204" pitchFamily="34" charset="0"/>
            </a:endParaRPr>
          </a:p>
          <a:p>
            <a:pPr marL="0" indent="0" algn="just">
              <a:buNone/>
            </a:pPr>
            <a:r>
              <a:rPr lang="en-US" sz="1700" b="1" dirty="0">
                <a:latin typeface="Calibri" panose="020F0502020204030204" pitchFamily="34" charset="0"/>
                <a:cs typeface="Calibri" panose="020F0502020204030204" pitchFamily="34" charset="0"/>
              </a:rPr>
              <a:t> </a:t>
            </a:r>
            <a:r>
              <a:rPr lang="el-GR" sz="1700" b="1" dirty="0">
                <a:latin typeface="Calibri" panose="020F0502020204030204" pitchFamily="34" charset="0"/>
                <a:cs typeface="Calibri" panose="020F0502020204030204" pitchFamily="34" charset="0"/>
              </a:rPr>
              <a:t>1. Καθυστερημένη προσέλευση ή πρόωρη αποχώρηση να γίνεται για σοβαρό λόγο, όχι συστηματικά και κατόπιν ενημέρωσης του σχολείου. Στην πρόωρη αποχώρηση θα υπογράφεται υπεύθυνη δήλωση από τον γονέα/κηδεμόνα.</a:t>
            </a:r>
          </a:p>
          <a:p>
            <a:pPr marL="0" indent="0" algn="just">
              <a:buNone/>
            </a:pPr>
            <a:r>
              <a:rPr lang="el-GR" sz="1700" b="1" dirty="0">
                <a:latin typeface="Calibri" panose="020F0502020204030204" pitchFamily="34" charset="0"/>
                <a:cs typeface="Calibri" panose="020F0502020204030204" pitchFamily="34" charset="0"/>
              </a:rPr>
              <a:t>2. Κανένας γονέας/κηδεμόνας δεν βρίσκεται μέσα στο σχολείο μέχρι το τέλος της πρωινής προσευχής και την είσοδο των παιδιών στις τάξεις τους.</a:t>
            </a:r>
          </a:p>
          <a:p>
            <a:pPr marL="0" indent="0" algn="just">
              <a:buNone/>
            </a:pPr>
            <a:endParaRPr lang="el-GR" sz="1700" b="1" dirty="0">
              <a:latin typeface="Calibri" panose="020F0502020204030204" pitchFamily="34" charset="0"/>
              <a:cs typeface="Calibri" panose="020F0502020204030204" pitchFamily="34" charset="0"/>
            </a:endParaRPr>
          </a:p>
          <a:p>
            <a:endParaRPr lang="el-GR" sz="1700" b="1" dirty="0">
              <a:latin typeface="Calibri" panose="020F0502020204030204" pitchFamily="34" charset="0"/>
              <a:cs typeface="Calibri" panose="020F0502020204030204" pitchFamily="34" charset="0"/>
            </a:endParaRPr>
          </a:p>
          <a:p>
            <a:endParaRPr lang="el-GR" b="1" dirty="0"/>
          </a:p>
        </p:txBody>
      </p:sp>
    </p:spTree>
    <p:extLst>
      <p:ext uri="{BB962C8B-B14F-4D97-AF65-F5344CB8AC3E}">
        <p14:creationId xmlns="" xmlns:p14="http://schemas.microsoft.com/office/powerpoint/2010/main" val="3129707071"/>
      </p:ext>
    </p:extLst>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E96F939-C546-4F30-9BE6-55244C845743}"/>
              </a:ext>
            </a:extLst>
          </p:cNvPr>
          <p:cNvSpPr>
            <a:spLocks noGrp="1"/>
          </p:cNvSpPr>
          <p:nvPr>
            <p:ph type="title"/>
          </p:nvPr>
        </p:nvSpPr>
        <p:spPr>
          <a:xfrm>
            <a:off x="1589648" y="133642"/>
            <a:ext cx="10438229" cy="1019909"/>
          </a:xfrm>
        </p:spPr>
        <p:txBody>
          <a:bodyPr>
            <a:noAutofit/>
          </a:bodyPr>
          <a:lstStyle/>
          <a:p>
            <a:r>
              <a:rPr lang="el-GR" sz="2800" b="1" dirty="0">
                <a:latin typeface="Comic Sans MS" panose="030F0702030302020204" pitchFamily="66" charset="0"/>
              </a:rPr>
              <a:t>2. ΣΥΜΠΕΡΙΦΟΡΑ ΜΑΘΗΤΩΝ/ΤΡΙΩΝ /</a:t>
            </a:r>
            <a:br>
              <a:rPr lang="el-GR" sz="2800" b="1" dirty="0">
                <a:latin typeface="Comic Sans MS" panose="030F0702030302020204" pitchFamily="66" charset="0"/>
              </a:rPr>
            </a:br>
            <a:r>
              <a:rPr lang="el-GR" sz="2800" b="1" dirty="0">
                <a:latin typeface="Comic Sans MS" panose="030F0702030302020204" pitchFamily="66" charset="0"/>
              </a:rPr>
              <a:t>   ΠΑΙΔΑΓΩΓΙΚΟΣ ΕΛΕΓΧΟΣ</a:t>
            </a:r>
            <a:br>
              <a:rPr lang="el-GR" sz="2800" b="1" dirty="0">
                <a:latin typeface="Comic Sans MS" panose="030F0702030302020204" pitchFamily="66" charset="0"/>
              </a:rPr>
            </a:br>
            <a:r>
              <a:rPr lang="el-GR" sz="2800" b="1" dirty="0"/>
              <a:t/>
            </a:r>
            <a:br>
              <a:rPr lang="el-GR" sz="2800" b="1" dirty="0"/>
            </a:br>
            <a:endParaRPr lang="el-GR" sz="2800" b="1" dirty="0"/>
          </a:p>
        </p:txBody>
      </p:sp>
      <p:sp>
        <p:nvSpPr>
          <p:cNvPr id="3" name="Θέση περιεχομένου 2">
            <a:extLst>
              <a:ext uri="{FF2B5EF4-FFF2-40B4-BE49-F238E27FC236}">
                <a16:creationId xmlns="" xmlns:a16="http://schemas.microsoft.com/office/drawing/2014/main" id="{67CA1FF1-CDEF-4B91-A305-40D478BA5471}"/>
              </a:ext>
            </a:extLst>
          </p:cNvPr>
          <p:cNvSpPr>
            <a:spLocks noGrp="1"/>
          </p:cNvSpPr>
          <p:nvPr>
            <p:ph idx="1"/>
          </p:nvPr>
        </p:nvSpPr>
        <p:spPr>
          <a:xfrm>
            <a:off x="1111347" y="1448972"/>
            <a:ext cx="10635175" cy="5275386"/>
          </a:xfrm>
        </p:spPr>
        <p:txBody>
          <a:bodyPr>
            <a:normAutofit fontScale="92500" lnSpcReduction="20000"/>
          </a:bodyPr>
          <a:lstStyle/>
          <a:p>
            <a:r>
              <a:rPr lang="el-GR" sz="2400" b="1" dirty="0">
                <a:solidFill>
                  <a:schemeClr val="accent2"/>
                </a:solidFill>
                <a:latin typeface="Calibri" panose="020F0502020204030204" pitchFamily="34" charset="0"/>
                <a:cs typeface="Calibri" panose="020F0502020204030204" pitchFamily="34" charset="0"/>
              </a:rPr>
              <a:t>«Συμβόλαιο συμπεριφοράς» εκτός τάξης</a:t>
            </a:r>
          </a:p>
          <a:p>
            <a:pPr marL="0" indent="0">
              <a:buNone/>
            </a:pPr>
            <a:endParaRPr lang="el-GR" sz="2400" b="1" dirty="0">
              <a:solidFill>
                <a:schemeClr val="accent2"/>
              </a:solidFill>
              <a:latin typeface="Calibri" panose="020F0502020204030204" pitchFamily="34" charset="0"/>
              <a:cs typeface="Calibri" panose="020F0502020204030204" pitchFamily="34" charset="0"/>
            </a:endParaRPr>
          </a:p>
          <a:p>
            <a:r>
              <a:rPr lang="el-GR" sz="2400" b="1" dirty="0">
                <a:solidFill>
                  <a:schemeClr val="accent2"/>
                </a:solidFill>
                <a:latin typeface="Calibri" panose="020F0502020204030204" pitchFamily="34" charset="0"/>
                <a:cs typeface="Calibri" panose="020F0502020204030204" pitchFamily="34" charset="0"/>
              </a:rPr>
              <a:t>«Συμβόλαιο συμπεριφοράς» εντός τάξης</a:t>
            </a:r>
          </a:p>
          <a:p>
            <a:pPr marL="0" indent="0">
              <a:buNone/>
            </a:pPr>
            <a:endParaRPr lang="el-GR" sz="2400" b="1" dirty="0">
              <a:solidFill>
                <a:schemeClr val="accent2"/>
              </a:solidFill>
              <a:latin typeface="Calibri" panose="020F0502020204030204" pitchFamily="34" charset="0"/>
              <a:cs typeface="Calibri" panose="020F0502020204030204" pitchFamily="34" charset="0"/>
            </a:endParaRPr>
          </a:p>
          <a:p>
            <a:r>
              <a:rPr lang="el-GR" sz="2400" b="1" dirty="0">
                <a:solidFill>
                  <a:schemeClr val="accent2"/>
                </a:solidFill>
                <a:latin typeface="Calibri" panose="020F0502020204030204" pitchFamily="34" charset="0"/>
                <a:cs typeface="Calibri" panose="020F0502020204030204" pitchFamily="34" charset="0"/>
              </a:rPr>
              <a:t>Διαχείριση κρίσης/</a:t>
            </a:r>
            <a:r>
              <a:rPr lang="el-GR" sz="2400" b="1" dirty="0" err="1">
                <a:solidFill>
                  <a:schemeClr val="accent2"/>
                </a:solidFill>
                <a:latin typeface="Calibri" panose="020F0502020204030204" pitchFamily="34" charset="0"/>
                <a:cs typeface="Calibri" panose="020F0502020204030204" pitchFamily="34" charset="0"/>
              </a:rPr>
              <a:t>παραβατικής</a:t>
            </a:r>
            <a:r>
              <a:rPr lang="el-GR" sz="2400" b="1" dirty="0">
                <a:solidFill>
                  <a:schemeClr val="accent2"/>
                </a:solidFill>
                <a:latin typeface="Calibri" panose="020F0502020204030204" pitchFamily="34" charset="0"/>
                <a:cs typeface="Calibri" panose="020F0502020204030204" pitchFamily="34" charset="0"/>
              </a:rPr>
              <a:t> συμπεριφοράς από </a:t>
            </a:r>
            <a:r>
              <a:rPr lang="el-GR" sz="2400" b="1" dirty="0">
                <a:solidFill>
                  <a:schemeClr val="tx1"/>
                </a:solidFill>
                <a:latin typeface="Calibri" panose="020F0502020204030204" pitchFamily="34" charset="0"/>
                <a:cs typeface="Calibri" panose="020F0502020204030204" pitchFamily="34" charset="0"/>
              </a:rPr>
              <a:t>(με σειρά προτεραιότητας) </a:t>
            </a:r>
            <a:r>
              <a:rPr lang="el-GR" sz="2400" b="1" dirty="0">
                <a:solidFill>
                  <a:schemeClr val="accent2"/>
                </a:solidFill>
                <a:latin typeface="Calibri" panose="020F0502020204030204" pitchFamily="34" charset="0"/>
                <a:cs typeface="Calibri" panose="020F0502020204030204" pitchFamily="34" charset="0"/>
              </a:rPr>
              <a:t>και από </a:t>
            </a:r>
            <a:r>
              <a:rPr lang="el-GR" sz="2400" b="1" u="sng" dirty="0">
                <a:solidFill>
                  <a:schemeClr val="accent2"/>
                </a:solidFill>
                <a:latin typeface="Calibri" panose="020F0502020204030204" pitchFamily="34" charset="0"/>
                <a:cs typeface="Calibri" panose="020F0502020204030204" pitchFamily="34" charset="0"/>
              </a:rPr>
              <a:t>κοινού</a:t>
            </a:r>
            <a:r>
              <a:rPr lang="en-US" sz="2400" b="1" u="sng" dirty="0">
                <a:solidFill>
                  <a:schemeClr val="accent2"/>
                </a:solidFill>
                <a:latin typeface="Calibri" panose="020F0502020204030204" pitchFamily="34" charset="0"/>
                <a:cs typeface="Calibri" panose="020F0502020204030204" pitchFamily="34" charset="0"/>
              </a:rPr>
              <a:t>:</a:t>
            </a:r>
            <a:endParaRPr lang="el-GR" sz="2400" b="1" u="sng" dirty="0">
              <a:solidFill>
                <a:schemeClr val="accent2"/>
              </a:solidFill>
              <a:latin typeface="Calibri" panose="020F0502020204030204" pitchFamily="34" charset="0"/>
              <a:cs typeface="Calibri" panose="020F0502020204030204" pitchFamily="34" charset="0"/>
            </a:endParaRPr>
          </a:p>
          <a:p>
            <a:pPr marL="0" indent="0">
              <a:buNone/>
            </a:pPr>
            <a:endParaRPr lang="el-GR" sz="2400" b="1" dirty="0">
              <a:solidFill>
                <a:schemeClr val="accent2"/>
              </a:solidFill>
              <a:latin typeface="Calibri" panose="020F0502020204030204" pitchFamily="34" charset="0"/>
              <a:cs typeface="Calibri" panose="020F0502020204030204" pitchFamily="34" charset="0"/>
            </a:endParaRPr>
          </a:p>
          <a:p>
            <a:pPr marL="0" indent="0">
              <a:buNone/>
            </a:pPr>
            <a:r>
              <a:rPr lang="el-GR" sz="2400" b="1" dirty="0">
                <a:solidFill>
                  <a:srgbClr val="002060"/>
                </a:solidFill>
                <a:latin typeface="Calibri" panose="020F0502020204030204" pitchFamily="34" charset="0"/>
                <a:cs typeface="Calibri" panose="020F0502020204030204" pitchFamily="34" charset="0"/>
              </a:rPr>
              <a:t>Α. Σχολείο (Διευθύντρια/εκπαιδευτικούς)</a:t>
            </a:r>
          </a:p>
          <a:p>
            <a:pPr marL="0" indent="0">
              <a:buNone/>
            </a:pPr>
            <a:r>
              <a:rPr lang="el-GR" sz="2400" b="1" dirty="0">
                <a:solidFill>
                  <a:srgbClr val="002060"/>
                </a:solidFill>
                <a:latin typeface="Calibri" panose="020F0502020204030204" pitchFamily="34" charset="0"/>
                <a:cs typeface="Calibri" panose="020F0502020204030204" pitchFamily="34" charset="0"/>
              </a:rPr>
              <a:t>Β. Γονείς/Κηδεμόνες</a:t>
            </a:r>
          </a:p>
          <a:p>
            <a:pPr marL="0" indent="0">
              <a:buNone/>
            </a:pPr>
            <a:r>
              <a:rPr lang="el-GR" sz="2400" b="1" dirty="0">
                <a:solidFill>
                  <a:srgbClr val="002060"/>
                </a:solidFill>
                <a:latin typeface="Calibri" panose="020F0502020204030204" pitchFamily="34" charset="0"/>
                <a:cs typeface="Calibri" panose="020F0502020204030204" pitchFamily="34" charset="0"/>
              </a:rPr>
              <a:t>Γ. Διευθυντή Εκπαίδευσης</a:t>
            </a:r>
          </a:p>
          <a:p>
            <a:pPr marL="0" indent="0">
              <a:buNone/>
            </a:pPr>
            <a:r>
              <a:rPr lang="el-GR" sz="2400" b="1" dirty="0">
                <a:solidFill>
                  <a:srgbClr val="002060"/>
                </a:solidFill>
                <a:latin typeface="Calibri" panose="020F0502020204030204" pitchFamily="34" charset="0"/>
                <a:cs typeface="Calibri" panose="020F0502020204030204" pitchFamily="34" charset="0"/>
              </a:rPr>
              <a:t>Δ. Σύμβουλο Εκπαίδευσης</a:t>
            </a:r>
            <a:endParaRPr lang="en-US" sz="2400" b="1" dirty="0">
              <a:solidFill>
                <a:srgbClr val="002060"/>
              </a:solidFill>
              <a:latin typeface="Calibri" panose="020F0502020204030204" pitchFamily="34" charset="0"/>
              <a:cs typeface="Calibri" panose="020F0502020204030204" pitchFamily="34" charset="0"/>
            </a:endParaRPr>
          </a:p>
          <a:p>
            <a:pPr marL="0" indent="0">
              <a:buNone/>
            </a:pPr>
            <a:endParaRPr lang="el-GR" sz="2400" b="1" dirty="0">
              <a:solidFill>
                <a:schemeClr val="accent2"/>
              </a:solidFill>
              <a:latin typeface="Calibri" panose="020F0502020204030204" pitchFamily="34" charset="0"/>
              <a:cs typeface="Calibri" panose="020F0502020204030204" pitchFamily="34" charset="0"/>
            </a:endParaRPr>
          </a:p>
          <a:p>
            <a:r>
              <a:rPr lang="el-GR" sz="2400" b="1" dirty="0">
                <a:solidFill>
                  <a:schemeClr val="accent2"/>
                </a:solidFill>
                <a:latin typeface="Calibri" panose="020F0502020204030204" pitchFamily="34" charset="0"/>
                <a:cs typeface="Calibri" panose="020F0502020204030204" pitchFamily="34" charset="0"/>
              </a:rPr>
              <a:t>Ημερολόγιο Σχολικής Ζωής</a:t>
            </a:r>
          </a:p>
          <a:p>
            <a:endParaRPr lang="el-GR" sz="2400" b="1" dirty="0">
              <a:solidFill>
                <a:schemeClr val="accent5">
                  <a:lumMod val="75000"/>
                </a:schemeClr>
              </a:solidFill>
            </a:endParaRPr>
          </a:p>
          <a:p>
            <a:endParaRPr lang="el-GR" sz="2000" b="1" dirty="0">
              <a:solidFill>
                <a:schemeClr val="accent6"/>
              </a:solidFill>
            </a:endParaRPr>
          </a:p>
          <a:p>
            <a:endParaRPr lang="el-GR" sz="2000" b="1" dirty="0">
              <a:solidFill>
                <a:schemeClr val="tx1"/>
              </a:solidFill>
            </a:endParaRPr>
          </a:p>
          <a:p>
            <a:endParaRPr lang="el-GR" dirty="0"/>
          </a:p>
        </p:txBody>
      </p:sp>
    </p:spTree>
    <p:extLst>
      <p:ext uri="{BB962C8B-B14F-4D97-AF65-F5344CB8AC3E}">
        <p14:creationId xmlns="" xmlns:p14="http://schemas.microsoft.com/office/powerpoint/2010/main" val="2840134715"/>
      </p:ext>
    </p:extLst>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B21D0DB-26D1-4D0C-846E-E1C5EC562EC6}"/>
              </a:ext>
            </a:extLst>
          </p:cNvPr>
          <p:cNvSpPr>
            <a:spLocks noGrp="1"/>
          </p:cNvSpPr>
          <p:nvPr>
            <p:ph type="title"/>
          </p:nvPr>
        </p:nvSpPr>
        <p:spPr>
          <a:xfrm>
            <a:off x="1685363" y="801858"/>
            <a:ext cx="9819250" cy="1350499"/>
          </a:xfrm>
        </p:spPr>
        <p:txBody>
          <a:bodyPr>
            <a:normAutofit/>
          </a:bodyPr>
          <a:lstStyle/>
          <a:p>
            <a:r>
              <a:rPr lang="el-GR" sz="2800" b="1" dirty="0">
                <a:solidFill>
                  <a:schemeClr val="tx1"/>
                </a:solidFill>
                <a:latin typeface="Comic Sans MS" panose="030F0702030302020204" pitchFamily="66" charset="0"/>
              </a:rPr>
              <a:t>3. ΣΧΟΛΙΚΕΣ ΕΚΔΗΛΩΣΕΙΣ - ΔΡΑΣΤΗΡΙΟΤΗΤΕΣ</a:t>
            </a:r>
            <a:endParaRPr lang="el-GR" sz="2800" dirty="0">
              <a:solidFill>
                <a:schemeClr val="tx1"/>
              </a:solidFill>
              <a:latin typeface="Comic Sans MS" panose="030F0702030302020204" pitchFamily="66" charset="0"/>
            </a:endParaRPr>
          </a:p>
        </p:txBody>
      </p:sp>
      <p:sp>
        <p:nvSpPr>
          <p:cNvPr id="3" name="Θέση περιεχομένου 2">
            <a:extLst>
              <a:ext uri="{FF2B5EF4-FFF2-40B4-BE49-F238E27FC236}">
                <a16:creationId xmlns="" xmlns:a16="http://schemas.microsoft.com/office/drawing/2014/main" id="{5CD21947-38B9-417E-B539-A06FF06668FC}"/>
              </a:ext>
            </a:extLst>
          </p:cNvPr>
          <p:cNvSpPr>
            <a:spLocks noGrp="1"/>
          </p:cNvSpPr>
          <p:nvPr>
            <p:ph idx="1"/>
          </p:nvPr>
        </p:nvSpPr>
        <p:spPr>
          <a:xfrm>
            <a:off x="1448972" y="1350499"/>
            <a:ext cx="9819250" cy="5359790"/>
          </a:xfrm>
        </p:spPr>
        <p:txBody>
          <a:bodyPr>
            <a:normAutofit fontScale="62500" lnSpcReduction="20000"/>
          </a:bodyPr>
          <a:lstStyle/>
          <a:p>
            <a:pPr marL="0" indent="0">
              <a:buNone/>
            </a:pPr>
            <a:endParaRPr lang="el-GR" b="1" dirty="0">
              <a:solidFill>
                <a:schemeClr val="accent6">
                  <a:lumMod val="75000"/>
                </a:schemeClr>
              </a:solidFill>
            </a:endParaRPr>
          </a:p>
          <a:p>
            <a:pPr marL="0" indent="0">
              <a:buNone/>
            </a:pPr>
            <a:endParaRPr lang="el-GR" sz="2400" b="1" dirty="0">
              <a:solidFill>
                <a:srgbClr val="0070C0"/>
              </a:solidFill>
            </a:endParaRPr>
          </a:p>
          <a:p>
            <a:r>
              <a:rPr lang="el-GR" sz="3400" b="1" dirty="0">
                <a:solidFill>
                  <a:schemeClr val="accent2">
                    <a:lumMod val="50000"/>
                  </a:schemeClr>
                </a:solidFill>
                <a:latin typeface="Calibri" panose="020F0502020204030204" pitchFamily="34" charset="0"/>
                <a:cs typeface="Calibri" panose="020F0502020204030204" pitchFamily="34" charset="0"/>
              </a:rPr>
              <a:t>Σχολικές εορτές/εκδηλώσεις εθνικών επετείων και τελετής λήξης του Σχ. Έτους.</a:t>
            </a:r>
          </a:p>
          <a:p>
            <a:pPr marL="0" indent="0">
              <a:buNone/>
            </a:pPr>
            <a:endParaRPr lang="el-GR" sz="3400" b="1" dirty="0">
              <a:solidFill>
                <a:schemeClr val="accent2">
                  <a:lumMod val="50000"/>
                </a:schemeClr>
              </a:solidFill>
              <a:latin typeface="Calibri" panose="020F0502020204030204" pitchFamily="34" charset="0"/>
              <a:cs typeface="Calibri" panose="020F0502020204030204" pitchFamily="34" charset="0"/>
            </a:endParaRPr>
          </a:p>
          <a:p>
            <a:r>
              <a:rPr lang="el-GR" sz="3400" b="1" dirty="0">
                <a:solidFill>
                  <a:schemeClr val="accent2">
                    <a:lumMod val="50000"/>
                  </a:schemeClr>
                </a:solidFill>
                <a:latin typeface="Calibri" panose="020F0502020204030204" pitchFamily="34" charset="0"/>
                <a:cs typeface="Calibri" panose="020F0502020204030204" pitchFamily="34" charset="0"/>
              </a:rPr>
              <a:t>ΕΚΠΑΙΔΕΥΤΙΚΕΣ ΔΡΑΣΕΙΣ εντός και εκτός της σχολικής μονάδας σε συνεργασία με Α/ΘΜΙΑ ΕΚΠ/ΣΗ ΖΑΚΥΝΘΟΥ,  ΚΕΠΕΑ, ΟΦΥΠΕΚΑ, ΒΙΒΛΙΟΘΗΚΕΣ, ΜΟΥΣΕΙΑ</a:t>
            </a:r>
            <a:endParaRPr lang="en-US" sz="3400" b="1" dirty="0">
              <a:solidFill>
                <a:schemeClr val="accent2">
                  <a:lumMod val="50000"/>
                </a:schemeClr>
              </a:solidFill>
              <a:latin typeface="Calibri" panose="020F0502020204030204" pitchFamily="34" charset="0"/>
              <a:cs typeface="Calibri" panose="020F0502020204030204" pitchFamily="34" charset="0"/>
            </a:endParaRPr>
          </a:p>
          <a:p>
            <a:pPr marL="0" indent="0">
              <a:buNone/>
            </a:pPr>
            <a:endParaRPr lang="el-GR" sz="3400" b="1" dirty="0">
              <a:solidFill>
                <a:schemeClr val="accent2">
                  <a:lumMod val="50000"/>
                </a:schemeClr>
              </a:solidFill>
              <a:latin typeface="Calibri" panose="020F0502020204030204" pitchFamily="34" charset="0"/>
              <a:cs typeface="Calibri" panose="020F0502020204030204" pitchFamily="34" charset="0"/>
            </a:endParaRPr>
          </a:p>
          <a:p>
            <a:r>
              <a:rPr lang="el-GR" sz="3400" b="1" dirty="0">
                <a:solidFill>
                  <a:schemeClr val="accent2">
                    <a:lumMod val="50000"/>
                  </a:schemeClr>
                </a:solidFill>
                <a:latin typeface="Calibri" panose="020F0502020204030204" pitchFamily="34" charset="0"/>
                <a:cs typeface="Calibri" panose="020F0502020204030204" pitchFamily="34" charset="0"/>
              </a:rPr>
              <a:t>ΣΥΝΕΡΓΑΣΙΑ με Κέντρο Πρόληψης ΣΤΟΡΓΗ, ΚΕΔΑΣΥ και ειδικούς σε δράσεις με σκοπό την </a:t>
            </a:r>
            <a:r>
              <a:rPr lang="el-GR" sz="3400" b="1" dirty="0" err="1">
                <a:solidFill>
                  <a:schemeClr val="accent2">
                    <a:lumMod val="50000"/>
                  </a:schemeClr>
                </a:solidFill>
                <a:latin typeface="Calibri" panose="020F0502020204030204" pitchFamily="34" charset="0"/>
                <a:cs typeface="Calibri" panose="020F0502020204030204" pitchFamily="34" charset="0"/>
              </a:rPr>
              <a:t>ψυχοσυναισθηματική</a:t>
            </a:r>
            <a:r>
              <a:rPr lang="el-GR" sz="3400" b="1" dirty="0">
                <a:solidFill>
                  <a:schemeClr val="accent2">
                    <a:lumMod val="50000"/>
                  </a:schemeClr>
                </a:solidFill>
                <a:latin typeface="Calibri" panose="020F0502020204030204" pitchFamily="34" charset="0"/>
                <a:cs typeface="Calibri" panose="020F0502020204030204" pitchFamily="34" charset="0"/>
              </a:rPr>
              <a:t> υποστήριξη των μαθητών/τριών</a:t>
            </a:r>
            <a:endParaRPr lang="en-US" sz="3400" b="1" dirty="0">
              <a:solidFill>
                <a:schemeClr val="accent2">
                  <a:lumMod val="50000"/>
                </a:schemeClr>
              </a:solidFill>
              <a:latin typeface="Calibri" panose="020F0502020204030204" pitchFamily="34" charset="0"/>
              <a:cs typeface="Calibri" panose="020F0502020204030204" pitchFamily="34" charset="0"/>
            </a:endParaRPr>
          </a:p>
          <a:p>
            <a:endParaRPr lang="el-GR" sz="3400" b="1" dirty="0">
              <a:solidFill>
                <a:schemeClr val="accent2">
                  <a:lumMod val="50000"/>
                </a:schemeClr>
              </a:solidFill>
              <a:latin typeface="Calibri" panose="020F0502020204030204" pitchFamily="34" charset="0"/>
              <a:cs typeface="Calibri" panose="020F0502020204030204" pitchFamily="34" charset="0"/>
            </a:endParaRPr>
          </a:p>
          <a:p>
            <a:r>
              <a:rPr lang="el-GR" sz="3400" b="1" dirty="0">
                <a:solidFill>
                  <a:schemeClr val="accent2">
                    <a:lumMod val="50000"/>
                  </a:schemeClr>
                </a:solidFill>
                <a:latin typeface="Calibri" panose="020F0502020204030204" pitchFamily="34" charset="0"/>
                <a:cs typeface="Calibri" panose="020F0502020204030204" pitchFamily="34" charset="0"/>
              </a:rPr>
              <a:t>Εκπαιδευτικές επισκέψεις εντός και εκτός νομού</a:t>
            </a:r>
          </a:p>
          <a:p>
            <a:pPr marL="0" indent="0">
              <a:buNone/>
            </a:pPr>
            <a:endParaRPr lang="el-GR" sz="3400" b="1" dirty="0">
              <a:solidFill>
                <a:schemeClr val="accent2">
                  <a:lumMod val="50000"/>
                </a:schemeClr>
              </a:solidFill>
              <a:latin typeface="Calibri" panose="020F0502020204030204" pitchFamily="34" charset="0"/>
              <a:cs typeface="Calibri" panose="020F0502020204030204" pitchFamily="34" charset="0"/>
            </a:endParaRPr>
          </a:p>
          <a:p>
            <a:r>
              <a:rPr lang="el-GR" sz="3400" b="1" dirty="0">
                <a:solidFill>
                  <a:schemeClr val="accent2">
                    <a:lumMod val="50000"/>
                  </a:schemeClr>
                </a:solidFill>
                <a:latin typeface="Calibri" panose="020F0502020204030204" pitchFamily="34" charset="0"/>
                <a:cs typeface="Calibri" panose="020F0502020204030204" pitchFamily="34" charset="0"/>
              </a:rPr>
              <a:t>Απογευματινές δράσεις για γονείς σε συνεργασία με ειδικούς.</a:t>
            </a:r>
          </a:p>
          <a:p>
            <a:endParaRPr lang="el-GR" sz="2400" b="1" dirty="0">
              <a:solidFill>
                <a:srgbClr val="0070C0"/>
              </a:solidFill>
            </a:endParaRPr>
          </a:p>
          <a:p>
            <a:pPr marL="0" indent="0">
              <a:buNone/>
            </a:pPr>
            <a:r>
              <a:rPr lang="el-GR" sz="2400" b="1" dirty="0">
                <a:solidFill>
                  <a:schemeClr val="accent6"/>
                </a:solidFill>
              </a:rPr>
              <a:t>                 </a:t>
            </a:r>
          </a:p>
          <a:p>
            <a:endParaRPr lang="el-GR" dirty="0"/>
          </a:p>
        </p:txBody>
      </p:sp>
    </p:spTree>
    <p:extLst>
      <p:ext uri="{BB962C8B-B14F-4D97-AF65-F5344CB8AC3E}">
        <p14:creationId xmlns="" xmlns:p14="http://schemas.microsoft.com/office/powerpoint/2010/main" val="5186557"/>
      </p:ext>
    </p:extLst>
  </p:cSld>
  <p:clrMapOvr>
    <a:masterClrMapping/>
  </p:clrMapOvr>
  <p:transition spd="med">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AE3CD50-E1BA-4C03-B14B-3959C4065775}"/>
              </a:ext>
            </a:extLst>
          </p:cNvPr>
          <p:cNvSpPr>
            <a:spLocks noGrp="1"/>
          </p:cNvSpPr>
          <p:nvPr>
            <p:ph type="title"/>
          </p:nvPr>
        </p:nvSpPr>
        <p:spPr>
          <a:xfrm>
            <a:off x="1674055" y="337625"/>
            <a:ext cx="9830557" cy="1012876"/>
          </a:xfrm>
        </p:spPr>
        <p:txBody>
          <a:bodyPr>
            <a:noAutofit/>
          </a:bodyPr>
          <a:lstStyle/>
          <a:p>
            <a:r>
              <a:rPr lang="el-GR" sz="2800" b="1" dirty="0">
                <a:latin typeface="Comic Sans MS" panose="030F0702030302020204" pitchFamily="66" charset="0"/>
              </a:rPr>
              <a:t>4. ΣΥΝΕΡΓΑΣΙΑ ΣΧΟΛΕΙΟΥ – ΟΙΚΟΓΕΝΕΙΑΣ </a:t>
            </a:r>
          </a:p>
        </p:txBody>
      </p:sp>
      <p:sp>
        <p:nvSpPr>
          <p:cNvPr id="3" name="Θέση περιεχομένου 2">
            <a:extLst>
              <a:ext uri="{FF2B5EF4-FFF2-40B4-BE49-F238E27FC236}">
                <a16:creationId xmlns="" xmlns:a16="http://schemas.microsoft.com/office/drawing/2014/main" id="{0C48AC18-F849-4A92-A411-266E97CC6998}"/>
              </a:ext>
            </a:extLst>
          </p:cNvPr>
          <p:cNvSpPr>
            <a:spLocks noGrp="1"/>
          </p:cNvSpPr>
          <p:nvPr>
            <p:ph idx="1"/>
          </p:nvPr>
        </p:nvSpPr>
        <p:spPr>
          <a:xfrm>
            <a:off x="1044073" y="1350501"/>
            <a:ext cx="10897861" cy="5507499"/>
          </a:xfrm>
        </p:spPr>
        <p:txBody>
          <a:bodyPr>
            <a:normAutofit fontScale="92500" lnSpcReduction="10000"/>
          </a:bodyPr>
          <a:lstStyle/>
          <a:p>
            <a:pPr algn="just">
              <a:buFont typeface="Wingdings" panose="05000000000000000000" pitchFamily="2" charset="2"/>
              <a:buChar char="Ø"/>
            </a:pPr>
            <a:r>
              <a:rPr lang="el-GR" sz="3000" b="1" dirty="0" err="1">
                <a:solidFill>
                  <a:srgbClr val="FF0000"/>
                </a:solidFill>
                <a:latin typeface="Comic Sans MS" panose="030F0702030302020204" pitchFamily="66" charset="0"/>
              </a:rPr>
              <a:t>Επικαιροποίηση</a:t>
            </a:r>
            <a:r>
              <a:rPr lang="el-GR" sz="3000" b="1" dirty="0">
                <a:solidFill>
                  <a:srgbClr val="FF0000"/>
                </a:solidFill>
                <a:latin typeface="Comic Sans MS" panose="030F0702030302020204" pitchFamily="66" charset="0"/>
              </a:rPr>
              <a:t> στοιχείων επικοινωνίας γονέων-κηδεμόνων</a:t>
            </a:r>
          </a:p>
          <a:p>
            <a:pPr marL="0" indent="0" algn="just">
              <a:buNone/>
            </a:pPr>
            <a:endParaRPr lang="el-GR" sz="3000" b="1" dirty="0">
              <a:solidFill>
                <a:schemeClr val="tx1"/>
              </a:solidFill>
            </a:endParaRPr>
          </a:p>
          <a:p>
            <a:pPr marL="0" indent="0" algn="just">
              <a:buNone/>
            </a:pPr>
            <a:r>
              <a:rPr lang="el-GR" sz="16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1)Υπεύθυνη δήλωση τρόπου αποχώρησης του μαθητή/</a:t>
            </a:r>
            <a:r>
              <a:rPr lang="el-GR"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τριας</a:t>
            </a: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2</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Υπεύθυνη δήλωση γονέα για μεταφορά μαθητή/</a:t>
            </a:r>
            <a:r>
              <a:rPr lang="el-GR"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τριας</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με λεωφορείο</a:t>
            </a:r>
          </a:p>
          <a:p>
            <a:pPr marL="0" indent="0" algn="just">
              <a:buNone/>
            </a:pP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 </a:t>
            </a: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Κ</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αταγραφή τηλεφώνων επικοινωνίας των γονέων/κηδεμόνων</a:t>
            </a:r>
          </a:p>
          <a:p>
            <a:pPr marL="0" indent="0" algn="just">
              <a:buNone/>
            </a:pP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 Καταγραφή του ηλεκτρονικού τους ταχυδρομείου </a:t>
            </a:r>
          </a:p>
          <a:p>
            <a:pPr marL="0" indent="0" algn="just">
              <a:buNone/>
            </a:pP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5) Δήλωση συναίνεσης φωτογράφισης/βιντεοσκόπησης των μαθητών/τριών  </a:t>
            </a:r>
          </a:p>
          <a:p>
            <a:pPr marL="0" indent="0" algn="just">
              <a:buNone/>
            </a:pP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αποκλειστικά για την ιστοσελίδα και το αρχείο του σχολείου</a:t>
            </a:r>
            <a:endPar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el-GR" sz="2400" b="1" dirty="0">
              <a:solidFill>
                <a:srgbClr val="000000"/>
              </a:solidFill>
              <a:effectLst/>
              <a:latin typeface="+mj-lt"/>
              <a:ea typeface="Times New Roman" panose="02020603050405020304" pitchFamily="18" charset="0"/>
              <a:cs typeface="Times New Roman" panose="02020603050405020304" pitchFamily="18" charset="0"/>
            </a:endParaRPr>
          </a:p>
          <a:p>
            <a:pPr marL="0" indent="0" algn="just">
              <a:buFont typeface="Wingdings" pitchFamily="2" charset="2"/>
              <a:buChar char="Ø"/>
            </a:pPr>
            <a:endParaRPr lang="el-GR" sz="2400" b="1" dirty="0">
              <a:solidFill>
                <a:schemeClr val="tx1"/>
              </a:solidFill>
            </a:endParaRPr>
          </a:p>
          <a:p>
            <a:pPr marL="0" indent="0" algn="just">
              <a:buFont typeface="Wingdings" pitchFamily="2" charset="2"/>
              <a:buChar char="Ø"/>
            </a:pPr>
            <a:endParaRPr lang="el-GR" sz="2400" b="1" dirty="0">
              <a:solidFill>
                <a:schemeClr val="tx1"/>
              </a:solidFill>
            </a:endParaRPr>
          </a:p>
          <a:p>
            <a:pPr marL="0" indent="0" algn="just">
              <a:buNone/>
            </a:pPr>
            <a:endParaRPr lang="el-GR" sz="2400" b="1" dirty="0">
              <a:solidFill>
                <a:schemeClr val="tx1"/>
              </a:solidFill>
            </a:endParaRPr>
          </a:p>
          <a:p>
            <a:pPr marL="0" indent="0">
              <a:buNone/>
            </a:pPr>
            <a:endParaRPr lang="el-GR" sz="2000" b="1" dirty="0">
              <a:solidFill>
                <a:srgbClr val="FF0000"/>
              </a:solidFill>
            </a:endParaRPr>
          </a:p>
          <a:p>
            <a:pPr marL="0" indent="0">
              <a:buNone/>
            </a:pPr>
            <a:endParaRPr lang="en-US" sz="2000" b="1" dirty="0">
              <a:solidFill>
                <a:srgbClr val="FF0000"/>
              </a:solidFill>
            </a:endParaRPr>
          </a:p>
          <a:p>
            <a:pPr marL="0" indent="0">
              <a:buNone/>
            </a:pPr>
            <a:endParaRPr lang="en-US" sz="2000" b="1" dirty="0">
              <a:solidFill>
                <a:srgbClr val="FF0000"/>
              </a:solidFill>
            </a:endParaRPr>
          </a:p>
          <a:p>
            <a:pPr marL="0" indent="0">
              <a:buNone/>
            </a:pPr>
            <a:endParaRPr lang="el-GR" sz="2000" b="1" dirty="0">
              <a:solidFill>
                <a:srgbClr val="FF0000"/>
              </a:solidFill>
            </a:endParaRPr>
          </a:p>
          <a:p>
            <a:pPr marL="0" indent="0">
              <a:buNone/>
            </a:pPr>
            <a:endParaRPr lang="el-GR" sz="2000" b="1" dirty="0">
              <a:solidFill>
                <a:srgbClr val="FF0000"/>
              </a:solidFill>
            </a:endParaRPr>
          </a:p>
          <a:p>
            <a:pPr marL="0" indent="0">
              <a:buNone/>
            </a:pPr>
            <a:endParaRPr lang="el-GR" sz="2000" b="1" dirty="0">
              <a:solidFill>
                <a:srgbClr val="FF0000"/>
              </a:solidFill>
            </a:endParaRPr>
          </a:p>
          <a:p>
            <a:pPr marL="0" indent="0">
              <a:buNone/>
            </a:pPr>
            <a:endParaRPr lang="el-GR" sz="2000" b="1" dirty="0">
              <a:solidFill>
                <a:srgbClr val="FF0000"/>
              </a:solidFill>
            </a:endParaRPr>
          </a:p>
        </p:txBody>
      </p:sp>
    </p:spTree>
    <p:extLst>
      <p:ext uri="{BB962C8B-B14F-4D97-AF65-F5344CB8AC3E}">
        <p14:creationId xmlns="" xmlns:p14="http://schemas.microsoft.com/office/powerpoint/2010/main" val="2223230603"/>
      </p:ext>
    </p:extLst>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883D004-2C72-48DC-8EC3-D6942838F3F3}"/>
              </a:ext>
            </a:extLst>
          </p:cNvPr>
          <p:cNvSpPr>
            <a:spLocks noGrp="1"/>
          </p:cNvSpPr>
          <p:nvPr>
            <p:ph type="title"/>
          </p:nvPr>
        </p:nvSpPr>
        <p:spPr>
          <a:xfrm>
            <a:off x="1547447" y="624110"/>
            <a:ext cx="9957166" cy="824862"/>
          </a:xfrm>
        </p:spPr>
        <p:txBody>
          <a:bodyPr>
            <a:noAutofit/>
          </a:bodyPr>
          <a:lstStyle/>
          <a:p>
            <a:r>
              <a:rPr lang="el-GR" sz="2800" b="1" dirty="0">
                <a:solidFill>
                  <a:srgbClr val="FF0000"/>
                </a:solidFill>
                <a:latin typeface="Comic Sans MS" panose="030F0702030302020204" pitchFamily="66" charset="0"/>
              </a:rPr>
              <a:t>ΕΠΙΣΗΣ…</a:t>
            </a:r>
          </a:p>
        </p:txBody>
      </p:sp>
      <p:sp>
        <p:nvSpPr>
          <p:cNvPr id="3" name="Θέση περιεχομένου 2">
            <a:extLst>
              <a:ext uri="{FF2B5EF4-FFF2-40B4-BE49-F238E27FC236}">
                <a16:creationId xmlns="" xmlns:a16="http://schemas.microsoft.com/office/drawing/2014/main" id="{7E15DF77-7CB3-4502-896D-9EEEC4D8539C}"/>
              </a:ext>
            </a:extLst>
          </p:cNvPr>
          <p:cNvSpPr>
            <a:spLocks noGrp="1"/>
          </p:cNvSpPr>
          <p:nvPr>
            <p:ph idx="1"/>
          </p:nvPr>
        </p:nvSpPr>
        <p:spPr>
          <a:xfrm>
            <a:off x="939433" y="1448972"/>
            <a:ext cx="9957166" cy="5120640"/>
          </a:xfrm>
        </p:spPr>
        <p:txBody>
          <a:bodyPr>
            <a:normAutofit/>
          </a:bodyPr>
          <a:lstStyle/>
          <a:p>
            <a:pPr algn="just">
              <a:buFont typeface="Wingdings" panose="05000000000000000000" pitchFamily="2" charset="2"/>
              <a:buChar char="q"/>
            </a:pPr>
            <a:r>
              <a:rPr lang="el-GR" sz="2000" b="1" dirty="0">
                <a:solidFill>
                  <a:schemeClr val="tx1"/>
                </a:solidFill>
                <a:latin typeface="Comic Sans MS" panose="030F0702030302020204" pitchFamily="66" charset="0"/>
                <a:cs typeface="Calibri" panose="020F0502020204030204" pitchFamily="34" charset="0"/>
              </a:rPr>
              <a:t>Ενημέρωση για θέματα υγείας μαθητών/τριών.</a:t>
            </a:r>
          </a:p>
          <a:p>
            <a:pPr marL="0" indent="0" algn="just">
              <a:buNone/>
            </a:pPr>
            <a:r>
              <a:rPr lang="el-GR" sz="2000" b="1" dirty="0">
                <a:solidFill>
                  <a:schemeClr val="tx1"/>
                </a:solidFill>
                <a:latin typeface="Calibri" panose="020F0502020204030204" pitchFamily="34" charset="0"/>
                <a:cs typeface="Calibri" panose="020F0502020204030204" pitchFamily="34" charset="0"/>
              </a:rPr>
              <a:t>    </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Ε</a:t>
            </a:r>
            <a:r>
              <a:rPr lang="el-G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φοδιασ</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μός του σχολείου</a:t>
            </a:r>
            <a:r>
              <a:rPr lang="el-G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με τα απαραίτητα φάρμακα τα οποία φυλάσσονται σε  συγκεκριμένο  χώρο και έχουν ενημερωθεί και οι εκπαιδευτικοί τάξης των </a:t>
            </a:r>
            <a:r>
              <a:rPr lang="el-GR" sz="20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μαθητών/τριών </a:t>
            </a:r>
            <a:r>
              <a:rPr lang="el-G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για τον τρόπο αντιμετώπισής τους.</a:t>
            </a:r>
            <a:endParaRPr lang="el-GR" sz="2000" b="1" dirty="0">
              <a:solidFill>
                <a:schemeClr val="tx1"/>
              </a:solidFill>
              <a:latin typeface="Calibri" panose="020F0502020204030204" pitchFamily="34" charset="0"/>
              <a:cs typeface="Calibri" panose="020F0502020204030204" pitchFamily="34" charset="0"/>
            </a:endParaRPr>
          </a:p>
          <a:p>
            <a:pPr marL="0" indent="0" algn="just">
              <a:buNone/>
            </a:pPr>
            <a:endParaRPr lang="el-GR" sz="2000" b="1" dirty="0">
              <a:solidFill>
                <a:schemeClr val="tx1"/>
              </a:solidFill>
              <a:latin typeface="Calibri" panose="020F0502020204030204" pitchFamily="34" charset="0"/>
              <a:cs typeface="Calibri" panose="020F0502020204030204" pitchFamily="34" charset="0"/>
            </a:endParaRPr>
          </a:p>
          <a:p>
            <a:pPr algn="just">
              <a:buFont typeface="Wingdings" panose="05000000000000000000" pitchFamily="2" charset="2"/>
              <a:buChar char="q"/>
            </a:pPr>
            <a:r>
              <a:rPr lang="el-GR" sz="2000" b="1" dirty="0">
                <a:solidFill>
                  <a:schemeClr val="tx1"/>
                </a:solidFill>
                <a:latin typeface="Comic Sans MS" panose="030F0702030302020204" pitchFamily="66" charset="0"/>
                <a:cs typeface="Calibri" panose="020F0502020204030204" pitchFamily="34" charset="0"/>
              </a:rPr>
              <a:t>Ενημέρωση για θέματα γονικής μέριμνας </a:t>
            </a:r>
            <a:r>
              <a:rPr lang="el-GR" sz="2000" dirty="0">
                <a:solidFill>
                  <a:schemeClr val="tx1"/>
                </a:solidFill>
                <a:latin typeface="Calibri" panose="020F0502020204030204" pitchFamily="34" charset="0"/>
                <a:cs typeface="Calibri" panose="020F0502020204030204" pitchFamily="34" charset="0"/>
              </a:rPr>
              <a:t>(γονείς εν διαστάσει, διαζύγιο,</a:t>
            </a:r>
          </a:p>
          <a:p>
            <a:pPr marL="0" indent="0" algn="just">
              <a:buNone/>
            </a:pPr>
            <a:r>
              <a:rPr lang="el-GR" sz="2000" dirty="0">
                <a:solidFill>
                  <a:schemeClr val="tx1"/>
                </a:solidFill>
                <a:latin typeface="Calibri" panose="020F0502020204030204" pitchFamily="34" charset="0"/>
                <a:cs typeface="Calibri" panose="020F0502020204030204" pitchFamily="34" charset="0"/>
              </a:rPr>
              <a:t>      </a:t>
            </a:r>
            <a:r>
              <a:rPr lang="el-GR" sz="2000" dirty="0" err="1">
                <a:solidFill>
                  <a:schemeClr val="tx1"/>
                </a:solidFill>
                <a:latin typeface="Calibri" panose="020F0502020204030204" pitchFamily="34" charset="0"/>
                <a:cs typeface="Calibri" panose="020F0502020204030204" pitchFamily="34" charset="0"/>
              </a:rPr>
              <a:t>συνεπιμέλεια</a:t>
            </a:r>
            <a:r>
              <a:rPr lang="el-GR" sz="2000" dirty="0">
                <a:solidFill>
                  <a:schemeClr val="tx1"/>
                </a:solidFill>
                <a:latin typeface="Calibri" panose="020F0502020204030204" pitchFamily="34" charset="0"/>
                <a:cs typeface="Calibri" panose="020F0502020204030204" pitchFamily="34" charset="0"/>
              </a:rPr>
              <a:t>, θάνατος γονέα)</a:t>
            </a:r>
          </a:p>
          <a:p>
            <a:pPr marL="0" indent="0" algn="just">
              <a:buNone/>
            </a:pPr>
            <a:endParaRPr lang="el-GR" sz="2000" b="1" dirty="0">
              <a:solidFill>
                <a:schemeClr val="tx1"/>
              </a:solidFill>
              <a:latin typeface="Calibri" panose="020F0502020204030204" pitchFamily="34" charset="0"/>
              <a:cs typeface="Calibri" panose="020F0502020204030204" pitchFamily="34" charset="0"/>
            </a:endParaRPr>
          </a:p>
          <a:p>
            <a:pPr algn="just">
              <a:buFont typeface="Wingdings" panose="05000000000000000000" pitchFamily="2" charset="2"/>
              <a:buChar char="q"/>
            </a:pPr>
            <a:r>
              <a:rPr lang="el-GR" sz="2000" b="1" dirty="0">
                <a:solidFill>
                  <a:schemeClr val="tx1"/>
                </a:solidFill>
                <a:latin typeface="Comic Sans MS" panose="030F0702030302020204" pitchFamily="66" charset="0"/>
                <a:cs typeface="Calibri" panose="020F0502020204030204" pitchFamily="34" charset="0"/>
              </a:rPr>
              <a:t>Άμεση προσκόμιση απαραίτητων εγγράφων που ζητούνται από το σχολείο. </a:t>
            </a:r>
            <a:r>
              <a:rPr lang="el-G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Απαρα</a:t>
            </a: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ίτητη η προσκόμιση του ΑΔΥΜ το αργότερο μέχρι </a:t>
            </a:r>
            <a:r>
              <a:rPr lang="el-GR" sz="2000" u="sng" dirty="0">
                <a:solidFill>
                  <a:schemeClr val="tx1"/>
                </a:solidFill>
                <a:latin typeface="Calibri" panose="020F0502020204030204" pitchFamily="34" charset="0"/>
                <a:ea typeface="Calibri" panose="020F0502020204030204" pitchFamily="34" charset="0"/>
                <a:cs typeface="Calibri" panose="020F0502020204030204" pitchFamily="34" charset="0"/>
              </a:rPr>
              <a:t>30 Σεπτεμβρίου </a:t>
            </a:r>
            <a:r>
              <a:rPr lang="el-GR" sz="2000" dirty="0">
                <a:solidFill>
                  <a:schemeClr val="tx1"/>
                </a:solidFill>
                <a:latin typeface="Calibri" panose="020F0502020204030204" pitchFamily="34" charset="0"/>
                <a:ea typeface="Calibri" panose="020F0502020204030204" pitchFamily="34" charset="0"/>
                <a:cs typeface="Calibri" panose="020F0502020204030204" pitchFamily="34" charset="0"/>
              </a:rPr>
              <a:t>για τους μαθητές της Α’ και Δ’ τάξης.</a:t>
            </a:r>
            <a:endParaRPr lang="el-G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l-GR" sz="2000" b="1" dirty="0">
              <a:solidFill>
                <a:schemeClr val="tx1"/>
              </a:solidFill>
              <a:latin typeface="Calibri" panose="020F0502020204030204" pitchFamily="34" charset="0"/>
              <a:cs typeface="Calibri" panose="020F0502020204030204" pitchFamily="34" charset="0"/>
            </a:endParaRPr>
          </a:p>
          <a:p>
            <a:pPr algn="just">
              <a:buFont typeface="Wingdings" panose="05000000000000000000" pitchFamily="2" charset="2"/>
              <a:buChar char="q"/>
            </a:pPr>
            <a:r>
              <a:rPr lang="el-GR" sz="2000" b="1" dirty="0">
                <a:solidFill>
                  <a:schemeClr val="tx1"/>
                </a:solidFill>
                <a:latin typeface="Comic Sans MS" panose="030F0702030302020204" pitchFamily="66" charset="0"/>
                <a:cs typeface="Calibri" panose="020F0502020204030204" pitchFamily="34" charset="0"/>
              </a:rPr>
              <a:t>Επικοινωνία με το σχολείο </a:t>
            </a:r>
            <a:r>
              <a:rPr lang="el-GR" sz="2000" dirty="0">
                <a:solidFill>
                  <a:schemeClr val="tx1"/>
                </a:solidFill>
                <a:latin typeface="Calibri" panose="020F0502020204030204" pitchFamily="34" charset="0"/>
                <a:cs typeface="Calibri" panose="020F0502020204030204" pitchFamily="34" charset="0"/>
              </a:rPr>
              <a:t>μέσω τηλεφώνου και ηλεκτρονικού  ταχυδρομείου.</a:t>
            </a:r>
          </a:p>
          <a:p>
            <a:pPr marL="0" indent="0" algn="just">
              <a:buNone/>
            </a:pPr>
            <a:endParaRPr lang="el-GR" sz="1200" dirty="0"/>
          </a:p>
        </p:txBody>
      </p:sp>
    </p:spTree>
    <p:extLst>
      <p:ext uri="{BB962C8B-B14F-4D97-AF65-F5344CB8AC3E}">
        <p14:creationId xmlns="" xmlns:p14="http://schemas.microsoft.com/office/powerpoint/2010/main" val="314684437"/>
      </p:ext>
    </p:extLst>
  </p:cSld>
  <p:clrMapOvr>
    <a:masterClrMapping/>
  </p:clrMapOvr>
  <p:transition spd="med">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4D47081-5CCD-48D0-A5A1-81CB7F9A85FC}"/>
              </a:ext>
            </a:extLst>
          </p:cNvPr>
          <p:cNvSpPr>
            <a:spLocks noGrp="1"/>
          </p:cNvSpPr>
          <p:nvPr>
            <p:ph type="title"/>
          </p:nvPr>
        </p:nvSpPr>
        <p:spPr>
          <a:xfrm>
            <a:off x="1744394" y="624110"/>
            <a:ext cx="10447605" cy="1049946"/>
          </a:xfrm>
        </p:spPr>
        <p:txBody>
          <a:bodyPr>
            <a:normAutofit/>
          </a:bodyPr>
          <a:lstStyle/>
          <a:p>
            <a:pPr marL="457200" indent="-457200">
              <a:buFont typeface="Wingdings" panose="05000000000000000000" pitchFamily="2" charset="2"/>
              <a:buChar char="Ø"/>
            </a:pPr>
            <a:r>
              <a:rPr lang="el-GR" sz="2800" b="1" dirty="0">
                <a:solidFill>
                  <a:srgbClr val="FF0000"/>
                </a:solidFill>
                <a:latin typeface="Comic Sans MS" panose="030F0702030302020204" pitchFamily="66" charset="0"/>
              </a:rPr>
              <a:t>Τρόπος επικοινωνίας του σχολείου με τους γονείς/κηδεμόνες</a:t>
            </a:r>
          </a:p>
        </p:txBody>
      </p:sp>
      <p:sp>
        <p:nvSpPr>
          <p:cNvPr id="3" name="Θέση περιεχομένου 2">
            <a:extLst>
              <a:ext uri="{FF2B5EF4-FFF2-40B4-BE49-F238E27FC236}">
                <a16:creationId xmlns="" xmlns:a16="http://schemas.microsoft.com/office/drawing/2014/main" id="{D65816C7-7F5A-44CB-9934-2B721B94D929}"/>
              </a:ext>
            </a:extLst>
          </p:cNvPr>
          <p:cNvSpPr>
            <a:spLocks noGrp="1"/>
          </p:cNvSpPr>
          <p:nvPr>
            <p:ph idx="1"/>
          </p:nvPr>
        </p:nvSpPr>
        <p:spPr>
          <a:xfrm>
            <a:off x="1295402" y="1674056"/>
            <a:ext cx="9601196" cy="4965896"/>
          </a:xfrm>
        </p:spPr>
        <p:txBody>
          <a:bodyPr/>
          <a:lstStyle/>
          <a:p>
            <a:pPr lvl="0" algn="just">
              <a:spcBef>
                <a:spcPts val="600"/>
              </a:spcBef>
              <a:spcAft>
                <a:spcPts val="600"/>
              </a:spcAft>
              <a:buFont typeface="Wingdings" panose="05000000000000000000" pitchFamily="2" charset="2"/>
              <a:buChar char="v"/>
            </a:pP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Με α</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πλό τηλεφώνημα.</a:t>
            </a:r>
            <a:endParaRPr lang="el-GR" sz="2400" b="1" dirty="0">
              <a:effectLst/>
              <a:latin typeface="Calibri" panose="020F0502020204030204" pitchFamily="34" charset="0"/>
              <a:ea typeface="Calibri" panose="020F0502020204030204" pitchFamily="34" charset="0"/>
              <a:cs typeface="Calibri" panose="020F0502020204030204" pitchFamily="34" charset="0"/>
            </a:endParaRPr>
          </a:p>
          <a:p>
            <a:pPr lvl="0" algn="just">
              <a:spcBef>
                <a:spcPts val="600"/>
              </a:spcBef>
              <a:spcAft>
                <a:spcPts val="600"/>
              </a:spcAft>
              <a:buFont typeface="Wingdings" panose="05000000000000000000" pitchFamily="2" charset="2"/>
              <a:buChar char="v"/>
            </a:pP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Με αποστολή </a:t>
            </a: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μηνύματος μέσω ηλεκτρονικού ταχυδρομείου.</a:t>
            </a:r>
            <a:endParaRPr lang="el-GR" sz="2400" b="1" dirty="0">
              <a:effectLst/>
              <a:latin typeface="Calibri" panose="020F0502020204030204" pitchFamily="34" charset="0"/>
              <a:ea typeface="Calibri" panose="020F0502020204030204" pitchFamily="34" charset="0"/>
              <a:cs typeface="Calibri" panose="020F0502020204030204" pitchFamily="34" charset="0"/>
            </a:endParaRPr>
          </a:p>
          <a:p>
            <a:pPr lvl="0" algn="just">
              <a:spcBef>
                <a:spcPts val="600"/>
              </a:spcBef>
              <a:spcAft>
                <a:spcPts val="600"/>
              </a:spcAft>
              <a:buFont typeface="Wingdings" panose="05000000000000000000" pitchFamily="2" charset="2"/>
              <a:buChar char="v"/>
            </a:pP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Με μαζική αποστολή μηνυμάτων μέσω του </a:t>
            </a:r>
            <a:r>
              <a:rPr lang="en-US"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Myschool</a:t>
            </a:r>
            <a:r>
              <a:rPr lang="el-GR"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lvl="0" algn="just">
              <a:spcBef>
                <a:spcPts val="600"/>
              </a:spcBef>
              <a:spcAft>
                <a:spcPts val="600"/>
              </a:spcAft>
              <a:buFont typeface="Wingdings" panose="05000000000000000000" pitchFamily="2" charset="2"/>
              <a:buChar char="v"/>
            </a:pPr>
            <a:r>
              <a:rPr lang="el-GR"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Με γραπτό σημείωμα στην τσάντα των μαθητών/τριών.</a:t>
            </a:r>
          </a:p>
          <a:p>
            <a:pPr lvl="0" algn="just">
              <a:spcBef>
                <a:spcPts val="600"/>
              </a:spcBef>
              <a:spcAft>
                <a:spcPts val="600"/>
              </a:spcAft>
              <a:buFont typeface="Wingdings" panose="05000000000000000000" pitchFamily="2" charset="2"/>
              <a:buChar char="v"/>
            </a:pP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Με ανάρτηση στον πίνακα ανακοινώσεων στην είσοδο του σχολείου.</a:t>
            </a:r>
            <a:endParaRPr lang="el-GR" sz="2400" b="1" dirty="0">
              <a:effectLst/>
              <a:latin typeface="Calibri" panose="020F0502020204030204" pitchFamily="34" charset="0"/>
              <a:ea typeface="Calibri" panose="020F0502020204030204" pitchFamily="34" charset="0"/>
              <a:cs typeface="Calibri" panose="020F0502020204030204" pitchFamily="34" charset="0"/>
            </a:endParaRPr>
          </a:p>
          <a:p>
            <a:pPr lvl="0" algn="just">
              <a:spcBef>
                <a:spcPts val="600"/>
              </a:spcBef>
              <a:spcAft>
                <a:spcPts val="600"/>
              </a:spcAft>
              <a:buFont typeface="Wingdings" panose="05000000000000000000" pitchFamily="2" charset="2"/>
              <a:buChar char="v"/>
            </a:pPr>
            <a:r>
              <a:rPr lang="el-GR"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Μέσω της ιστοσελίδας του σχολείου</a:t>
            </a:r>
            <a:r>
              <a:rPr lang="el-GR" sz="2400" b="1" dirty="0">
                <a:effectLst/>
                <a:latin typeface="Calibri" panose="020F0502020204030204" pitchFamily="34" charset="0"/>
                <a:ea typeface="Calibri" panose="020F0502020204030204" pitchFamily="34" charset="0"/>
                <a:cs typeface="Calibri" panose="020F0502020204030204" pitchFamily="34" charset="0"/>
              </a:rPr>
              <a:t> </a:t>
            </a:r>
            <a:r>
              <a:rPr lang="en-US" sz="2400" b="1" dirty="0" smtClean="0">
                <a:solidFill>
                  <a:srgbClr val="7030A0"/>
                </a:solidFill>
                <a:latin typeface="Calibri" panose="020F0502020204030204" pitchFamily="34" charset="0"/>
                <a:ea typeface="Calibri" panose="020F0502020204030204" pitchFamily="34" charset="0"/>
                <a:cs typeface="Calibri" panose="020F0502020204030204" pitchFamily="34" charset="0"/>
                <a:hlinkClick r:id="rId2"/>
              </a:rPr>
              <a:t>https://blogs.sch.gr/dilith/</a:t>
            </a:r>
            <a:r>
              <a:rPr lang="el-GR" sz="2400" b="1" dirty="0" smtClean="0">
                <a:solidFill>
                  <a:srgbClr val="7030A0"/>
                </a:solidFill>
                <a:latin typeface="Calibri" panose="020F0502020204030204" pitchFamily="34" charset="0"/>
                <a:ea typeface="Calibri" panose="020F0502020204030204" pitchFamily="34" charset="0"/>
                <a:cs typeface="Calibri" panose="020F0502020204030204" pitchFamily="34" charset="0"/>
              </a:rPr>
              <a:t> </a:t>
            </a:r>
            <a:endParaRPr lang="el-GR" sz="2400" b="1" u="sng"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just">
              <a:spcBef>
                <a:spcPts val="600"/>
              </a:spcBef>
              <a:spcAft>
                <a:spcPts val="600"/>
              </a:spcAft>
              <a:buNone/>
            </a:pPr>
            <a:r>
              <a:rPr lang="el-GR" sz="24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 </a:t>
            </a:r>
            <a:r>
              <a:rPr lang="el-GR" sz="2400" b="1" u="sng"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Ο,τιδήποτε</a:t>
            </a:r>
            <a:r>
              <a:rPr lang="el-GR" sz="24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αφορά στη σχολική μονάδα αναρτάται εκεί</a:t>
            </a:r>
            <a:r>
              <a:rPr lang="el-GR" sz="24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l-GR"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a:buNone/>
            </a:pPr>
            <a:r>
              <a:rPr lang="el-GR" dirty="0">
                <a:solidFill>
                  <a:srgbClr val="FF0000"/>
                </a:solidFill>
              </a:rPr>
              <a:t>     </a:t>
            </a:r>
          </a:p>
        </p:txBody>
      </p:sp>
    </p:spTree>
    <p:extLst>
      <p:ext uri="{BB962C8B-B14F-4D97-AF65-F5344CB8AC3E}">
        <p14:creationId xmlns="" xmlns:p14="http://schemas.microsoft.com/office/powerpoint/2010/main" val="3201172506"/>
      </p:ext>
    </p:extLst>
  </p:cSld>
  <p:clrMapOvr>
    <a:masterClrMapping/>
  </p:clrMapOvr>
  <p:transition spd="med">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86D81D8-A811-444F-A090-046640C9532C}"/>
              </a:ext>
            </a:extLst>
          </p:cNvPr>
          <p:cNvSpPr>
            <a:spLocks noGrp="1"/>
          </p:cNvSpPr>
          <p:nvPr>
            <p:ph type="title"/>
          </p:nvPr>
        </p:nvSpPr>
        <p:spPr>
          <a:xfrm>
            <a:off x="1683026" y="624110"/>
            <a:ext cx="9821587" cy="1280890"/>
          </a:xfrm>
        </p:spPr>
        <p:txBody>
          <a:bodyPr>
            <a:normAutofit/>
          </a:bodyPr>
          <a:lstStyle/>
          <a:p>
            <a:r>
              <a:rPr lang="el-GR" sz="2800" b="1" dirty="0">
                <a:solidFill>
                  <a:srgbClr val="FF0000"/>
                </a:solidFill>
                <a:latin typeface="Comic Sans MS" panose="030F0702030302020204" pitchFamily="66" charset="0"/>
              </a:rPr>
              <a:t>Τρόπος επικοινωνίας των γονέων/κηδεμόνων με τους εκπαιδευτικούς</a:t>
            </a:r>
            <a:endParaRPr lang="el-GR" sz="2800" dirty="0"/>
          </a:p>
        </p:txBody>
      </p:sp>
      <p:sp>
        <p:nvSpPr>
          <p:cNvPr id="3" name="Θέση περιεχομένου 2">
            <a:extLst>
              <a:ext uri="{FF2B5EF4-FFF2-40B4-BE49-F238E27FC236}">
                <a16:creationId xmlns="" xmlns:a16="http://schemas.microsoft.com/office/drawing/2014/main" id="{568C3899-79F1-47D8-843A-D829DB7BB0B2}"/>
              </a:ext>
            </a:extLst>
          </p:cNvPr>
          <p:cNvSpPr>
            <a:spLocks noGrp="1"/>
          </p:cNvSpPr>
          <p:nvPr>
            <p:ph idx="1"/>
          </p:nvPr>
        </p:nvSpPr>
        <p:spPr>
          <a:xfrm>
            <a:off x="1113183" y="1904999"/>
            <a:ext cx="10391429" cy="4548809"/>
          </a:xfrm>
        </p:spPr>
        <p:txBody>
          <a:bodyPr/>
          <a:lstStyle/>
          <a:p>
            <a:r>
              <a:rPr lang="el-GR" b="1" dirty="0">
                <a:latin typeface="Calibri" panose="020F0502020204030204" pitchFamily="34" charset="0"/>
                <a:cs typeface="Calibri" panose="020F0502020204030204" pitchFamily="34" charset="0"/>
              </a:rPr>
              <a:t>Μέσω του τηλεφώνου του σχολείου</a:t>
            </a:r>
          </a:p>
          <a:p>
            <a:r>
              <a:rPr lang="el-GR" b="1" dirty="0">
                <a:latin typeface="Calibri" panose="020F0502020204030204" pitchFamily="34" charset="0"/>
                <a:cs typeface="Calibri" panose="020F0502020204030204" pitchFamily="34" charset="0"/>
              </a:rPr>
              <a:t>Μέσω ηλεκτρονικού ταχυδρομείου (τα </a:t>
            </a:r>
            <a:r>
              <a:rPr lang="en-US" b="1" dirty="0">
                <a:latin typeface="Calibri" panose="020F0502020204030204" pitchFamily="34" charset="0"/>
                <a:cs typeface="Calibri" panose="020F0502020204030204" pitchFamily="34" charset="0"/>
              </a:rPr>
              <a:t>mail</a:t>
            </a:r>
            <a:r>
              <a:rPr lang="el-GR" b="1" dirty="0">
                <a:latin typeface="Calibri" panose="020F0502020204030204" pitchFamily="34" charset="0"/>
                <a:cs typeface="Calibri" panose="020F0502020204030204" pitchFamily="34" charset="0"/>
              </a:rPr>
              <a:t> των εκπαιδευτικών αναγράφονται στην ιστοσελίδα του σχολείου)</a:t>
            </a:r>
          </a:p>
          <a:p>
            <a:pPr marL="0" indent="0">
              <a:buNone/>
            </a:pPr>
            <a:endParaRPr lang="el-GR" dirty="0"/>
          </a:p>
          <a:p>
            <a:pPr marL="0" indent="0">
              <a:buNone/>
            </a:pPr>
            <a:r>
              <a:rPr lang="el-GR" b="1" u="sng" dirty="0">
                <a:solidFill>
                  <a:srgbClr val="0070C0"/>
                </a:solidFill>
              </a:rPr>
              <a:t>Στην περίπτωση εργασιών παιδιών που απουσιάζουν</a:t>
            </a:r>
            <a:r>
              <a:rPr lang="en-US" b="1" u="sng" dirty="0">
                <a:solidFill>
                  <a:srgbClr val="0070C0"/>
                </a:solidFill>
              </a:rPr>
              <a:t>:</a:t>
            </a:r>
          </a:p>
          <a:p>
            <a:pPr>
              <a:buAutoNum type="arabicPeriod"/>
            </a:pPr>
            <a:r>
              <a:rPr lang="el-GR" b="1" dirty="0">
                <a:latin typeface="Calibri" panose="020F0502020204030204" pitchFamily="34" charset="0"/>
                <a:cs typeface="Calibri" panose="020F0502020204030204" pitchFamily="34" charset="0"/>
              </a:rPr>
              <a:t>Επικοινωνείτε με συμμαθητές τους μετά το σχολείο</a:t>
            </a:r>
          </a:p>
          <a:p>
            <a:pPr>
              <a:buAutoNum type="arabicPeriod"/>
            </a:pPr>
            <a:r>
              <a:rPr lang="el-GR" b="1" dirty="0">
                <a:latin typeface="Calibri" panose="020F0502020204030204" pitchFamily="34" charset="0"/>
                <a:cs typeface="Calibri" panose="020F0502020204030204" pitchFamily="34" charset="0"/>
              </a:rPr>
              <a:t>Ζητάτε από κάποιον συμμαθητή τους να τις πάρει από τον/την εκπαιδευτικό</a:t>
            </a:r>
          </a:p>
          <a:p>
            <a:pPr>
              <a:buAutoNum type="arabicPeriod"/>
            </a:pPr>
            <a:r>
              <a:rPr lang="el-GR" b="1" dirty="0">
                <a:latin typeface="Calibri" panose="020F0502020204030204" pitchFamily="34" charset="0"/>
                <a:cs typeface="Calibri" panose="020F0502020204030204" pitchFamily="34" charset="0"/>
              </a:rPr>
              <a:t>Έρχεστε οι ίδιοι να τις πάρετε</a:t>
            </a:r>
          </a:p>
          <a:p>
            <a:pPr marL="0" indent="0">
              <a:buNone/>
            </a:pPr>
            <a:endParaRPr lang="el-GR" b="1" dirty="0">
              <a:latin typeface="Calibri" panose="020F0502020204030204" pitchFamily="34" charset="0"/>
              <a:cs typeface="Calibri" panose="020F0502020204030204" pitchFamily="34" charset="0"/>
            </a:endParaRPr>
          </a:p>
          <a:p>
            <a:pPr marL="0" indent="0">
              <a:buNone/>
            </a:pPr>
            <a:r>
              <a:rPr lang="el-GR" b="1" dirty="0">
                <a:solidFill>
                  <a:srgbClr val="FF0000"/>
                </a:solidFill>
                <a:latin typeface="Calibri" panose="020F0502020204030204" pitchFamily="34" charset="0"/>
                <a:cs typeface="Calibri" panose="020F0502020204030204" pitchFamily="34" charset="0"/>
              </a:rPr>
              <a:t>ΚΑΛΗ ΠΡΑΚΤΙΚΗ </a:t>
            </a:r>
            <a:r>
              <a:rPr lang="en-US" b="1" dirty="0">
                <a:solidFill>
                  <a:srgbClr val="FF0000"/>
                </a:solidFill>
                <a:latin typeface="Calibri" panose="020F0502020204030204" pitchFamily="34" charset="0"/>
                <a:cs typeface="Calibri" panose="020F0502020204030204" pitchFamily="34" charset="0"/>
              </a:rPr>
              <a:t>: </a:t>
            </a:r>
            <a:r>
              <a:rPr lang="el-GR" b="1" dirty="0">
                <a:solidFill>
                  <a:schemeClr val="tx1"/>
                </a:solidFill>
                <a:latin typeface="Calibri" panose="020F0502020204030204" pitchFamily="34" charset="0"/>
                <a:cs typeface="Calibri" panose="020F0502020204030204" pitchFamily="34" charset="0"/>
              </a:rPr>
              <a:t>Δημιουργία ομάδων επικοινωνίας</a:t>
            </a:r>
            <a:r>
              <a:rPr lang="en-US" b="1" dirty="0">
                <a:solidFill>
                  <a:schemeClr val="tx1"/>
                </a:solidFill>
                <a:latin typeface="Calibri" panose="020F0502020204030204" pitchFamily="34" charset="0"/>
                <a:cs typeface="Calibri" panose="020F0502020204030204" pitchFamily="34" charset="0"/>
              </a:rPr>
              <a:t> </a:t>
            </a:r>
            <a:r>
              <a:rPr lang="el-GR" b="1" dirty="0">
                <a:solidFill>
                  <a:schemeClr val="tx1"/>
                </a:solidFill>
                <a:latin typeface="Calibri" panose="020F0502020204030204" pitchFamily="34" charset="0"/>
                <a:cs typeface="Calibri" panose="020F0502020204030204" pitchFamily="34" charset="0"/>
              </a:rPr>
              <a:t>γονέων/κηδεμόνων  μέσω </a:t>
            </a:r>
            <a:r>
              <a:rPr lang="en-US" b="1" dirty="0" err="1">
                <a:solidFill>
                  <a:schemeClr val="tx1"/>
                </a:solidFill>
                <a:latin typeface="Calibri" panose="020F0502020204030204" pitchFamily="34" charset="0"/>
                <a:cs typeface="Calibri" panose="020F0502020204030204" pitchFamily="34" charset="0"/>
              </a:rPr>
              <a:t>viber</a:t>
            </a:r>
            <a:r>
              <a:rPr lang="en-US" b="1" dirty="0">
                <a:solidFill>
                  <a:schemeClr val="tx1"/>
                </a:solidFill>
                <a:latin typeface="Calibri" panose="020F0502020204030204" pitchFamily="34" charset="0"/>
                <a:cs typeface="Calibri" panose="020F0502020204030204" pitchFamily="34" charset="0"/>
              </a:rPr>
              <a:t>, messenger </a:t>
            </a:r>
            <a:r>
              <a:rPr lang="el-GR" b="1" dirty="0" err="1">
                <a:solidFill>
                  <a:schemeClr val="tx1"/>
                </a:solidFill>
                <a:latin typeface="Calibri" panose="020F0502020204030204" pitchFamily="34" charset="0"/>
                <a:cs typeface="Calibri" panose="020F0502020204030204" pitchFamily="34" charset="0"/>
              </a:rPr>
              <a:t>κ.τ.λ</a:t>
            </a:r>
            <a:endParaRPr lang="el-GR" b="1" dirty="0">
              <a:solidFill>
                <a:srgbClr val="FF0000"/>
              </a:solidFill>
              <a:latin typeface="Calibri" panose="020F0502020204030204" pitchFamily="34" charset="0"/>
              <a:cs typeface="Calibri" panose="020F0502020204030204" pitchFamily="34" charset="0"/>
            </a:endParaRPr>
          </a:p>
          <a:p>
            <a:pPr marL="0" indent="0">
              <a:buNone/>
            </a:pPr>
            <a:r>
              <a:rPr lang="el-GR" dirty="0">
                <a:latin typeface="Calibri" panose="020F0502020204030204" pitchFamily="34" charset="0"/>
                <a:cs typeface="Calibri" panose="020F0502020204030204" pitchFamily="34" charset="0"/>
              </a:rPr>
              <a:t>                                  </a:t>
            </a:r>
            <a:r>
              <a:rPr lang="el-GR" b="1" u="sng" dirty="0">
                <a:latin typeface="Calibri" panose="020F0502020204030204" pitchFamily="34" charset="0"/>
                <a:cs typeface="Calibri" panose="020F0502020204030204" pitchFamily="34" charset="0"/>
              </a:rPr>
              <a:t>(Η συμμετοχή των εκπαιδευτικών σε αυτές δεν κρίνεται απαραίτητη)</a:t>
            </a:r>
          </a:p>
        </p:txBody>
      </p:sp>
    </p:spTree>
    <p:extLst>
      <p:ext uri="{BB962C8B-B14F-4D97-AF65-F5344CB8AC3E}">
        <p14:creationId xmlns="" xmlns:p14="http://schemas.microsoft.com/office/powerpoint/2010/main" val="107019444"/>
      </p:ext>
    </p:extLst>
  </p:cSld>
  <p:clrMapOvr>
    <a:masterClrMapping/>
  </p:clrMapOvr>
  <p:transition spd="med">
    <p:pull dir="d"/>
  </p:transition>
  <p:timing>
    <p:tnLst>
      <p:par>
        <p:cTn id="1" dur="indefinite" restart="never" nodeType="tmRoot"/>
      </p:par>
    </p:tnLst>
  </p:timing>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855</TotalTime>
  <Words>1031</Words>
  <Application>Microsoft Office PowerPoint</Application>
  <PresentationFormat>Προσαρμογή</PresentationFormat>
  <Paragraphs>173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Θρόισμα</vt:lpstr>
      <vt:lpstr>    ΔΗΜΟΤΙΚΟ ΣΧΟΛΕΙΟ ΛΙΘΑΚΙΑΣ ΖΑΚΥΝΘΟΥ     Καλώς ορίσατε στην Παιδαγωγική μας συνάντηση!                                                    Λιθακιά, 27-9-2023 </vt:lpstr>
      <vt:lpstr>ΕΣΩΤΕΡΙΚΟΣ ΚΑΝΟΝΙΣΜΟΣ ΛΕΙΤΟΥΡΓΙΑΣ ΤΗΣ ΣΧΟΛΙΚΗΣ ΜΑΣ ΜΟΝΑΔΑΣ  </vt:lpstr>
      <vt:lpstr>1. ΠΡΟΣΕΛΕΥΣΗ – ΠΑΡΑΜΟΝΗ ΣΤΟ ΣΧΟΛΕΙΟ ΚΑΙ ΑΝΑΧΩΡΗΣΗ ΑΠΟ ΑΥΤΟ.</vt:lpstr>
      <vt:lpstr>2. ΣΥΜΠΕΡΙΦΟΡΑ ΜΑΘΗΤΩΝ/ΤΡΙΩΝ /    ΠΑΙΔΑΓΩΓΙΚΟΣ ΕΛΕΓΧΟΣ  </vt:lpstr>
      <vt:lpstr>3. ΣΧΟΛΙΚΕΣ ΕΚΔΗΛΩΣΕΙΣ - ΔΡΑΣΤΗΡΙΟΤΗΤΕΣ</vt:lpstr>
      <vt:lpstr>4. ΣΥΝΕΡΓΑΣΙΑ ΣΧΟΛΕΙΟΥ – ΟΙΚΟΓΕΝΕΙΑΣ </vt:lpstr>
      <vt:lpstr>ΕΠΙΣΗΣ…</vt:lpstr>
      <vt:lpstr>Τρόπος επικοινωνίας του σχολείου με τους γονείς/κηδεμόνες</vt:lpstr>
      <vt:lpstr>Τρόπος επικοινωνίας των γονέων/κηδεμόνων με τους εκπαιδευτικούς</vt:lpstr>
      <vt:lpstr>Συναντήσεις εκπαιδευτικών με γονείς/κηδεμόνες</vt:lpstr>
      <vt:lpstr>5. ΠΟΙΟΤΗΤΑ ΣΧΟΛΙΚΟΥ ΧΩΡΟΥ</vt:lpstr>
      <vt:lpstr>ΕΡΓΑ /ΑΓΟΡΕΣ/ΕΞΟΠΛΙΣΜΟΣ ΣΤΟΝ ΣΧΟΛΙΚΟ ΧΩΡΟ ΑΠΟ ΤΗ ΔΝΣΗ ΤΟΥ ΣΧΟΛΕΙΟΥ  ΑΠΟ ΤΟΝ ΣΕΠΤΕΜΒΡΙΟ ΤΟΥ 2021 ΜΕΧΡΙ ΣΗΜΕΡΑ ΥΨΟΥΣ  *11.833 € </vt:lpstr>
      <vt:lpstr>6. ΣΥΛΛΟΓΟΣ ΓΟΝΕΩΝ ΚΑΙ ΚΗΔΕΜΟΝΩΝ                (Μέλη του ΔΣ και απλά μέλη)</vt:lpstr>
      <vt:lpstr>Το όραμά μας είναι ένα σχολείο ανοιχτό στην κοινωνία, όπου οι εκπαιδευτικοί  και οι γονείς/κηδεμόνες θα έχουν:</vt:lpstr>
      <vt:lpstr>Και πάνω από όλα κοινό στόχο και κοινές ανησυχίες…</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Καλώς ορίσατε στην Παιδαγωγική μας συνάντηση!</dc:title>
  <dc:creator>fujitsu</dc:creator>
  <cp:lastModifiedBy>Δημοτικό Λιθακιάς</cp:lastModifiedBy>
  <cp:revision>269</cp:revision>
  <dcterms:created xsi:type="dcterms:W3CDTF">2021-09-18T13:29:13Z</dcterms:created>
  <dcterms:modified xsi:type="dcterms:W3CDTF">2023-09-26T11:25:36Z</dcterms:modified>
</cp:coreProperties>
</file>