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8460-4EBD-4D14-90F0-53A4519F1521}" type="datetimeFigureOut">
              <a:rPr lang="el-GR" smtClean="0"/>
              <a:t>26/10/2022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FCA7-068D-473A-A353-199918571DB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8460-4EBD-4D14-90F0-53A4519F1521}" type="datetimeFigureOut">
              <a:rPr lang="el-GR" smtClean="0"/>
              <a:t>26/10/2022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FCA7-068D-473A-A353-199918571DB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8460-4EBD-4D14-90F0-53A4519F1521}" type="datetimeFigureOut">
              <a:rPr lang="el-GR" smtClean="0"/>
              <a:t>26/10/2022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FCA7-068D-473A-A353-199918571DB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8460-4EBD-4D14-90F0-53A4519F1521}" type="datetimeFigureOut">
              <a:rPr lang="el-GR" smtClean="0"/>
              <a:t>26/10/2022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FCA7-068D-473A-A353-199918571DB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8460-4EBD-4D14-90F0-53A4519F1521}" type="datetimeFigureOut">
              <a:rPr lang="el-GR" smtClean="0"/>
              <a:t>26/10/2022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FCA7-068D-473A-A353-199918571DB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8460-4EBD-4D14-90F0-53A4519F1521}" type="datetimeFigureOut">
              <a:rPr lang="el-GR" smtClean="0"/>
              <a:t>26/10/2022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FCA7-068D-473A-A353-199918571DB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8460-4EBD-4D14-90F0-53A4519F1521}" type="datetimeFigureOut">
              <a:rPr lang="el-GR" smtClean="0"/>
              <a:t>26/10/2022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FCA7-068D-473A-A353-199918571DB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8460-4EBD-4D14-90F0-53A4519F1521}" type="datetimeFigureOut">
              <a:rPr lang="el-GR" smtClean="0"/>
              <a:t>26/10/2022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FCA7-068D-473A-A353-199918571DB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8460-4EBD-4D14-90F0-53A4519F1521}" type="datetimeFigureOut">
              <a:rPr lang="el-GR" smtClean="0"/>
              <a:t>26/10/2022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FCA7-068D-473A-A353-199918571DB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8460-4EBD-4D14-90F0-53A4519F1521}" type="datetimeFigureOut">
              <a:rPr lang="el-GR" smtClean="0"/>
              <a:t>26/10/2022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FCA7-068D-473A-A353-199918571DB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08460-4EBD-4D14-90F0-53A4519F1521}" type="datetimeFigureOut">
              <a:rPr lang="el-GR" smtClean="0"/>
              <a:t>26/10/2022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FCA7-068D-473A-A353-199918571DB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08460-4EBD-4D14-90F0-53A4519F1521}" type="datetimeFigureOut">
              <a:rPr lang="el-GR" smtClean="0"/>
              <a:t>26/10/2022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AFCA7-068D-473A-A353-199918571DB6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l.wikipedia.org/wiki/%CE%91%CF%85%CF%84%CE%BF%CE%BA%CF%81%CE%B1%CF%84%CE%BF%CF%81%CE%AF%CE%B1_%CF%84%CE%B7%CF%82_%CE%99%CE%B1%CF%80%CF%89%CE%BD%CE%AF%CE%B1%CF%82" TargetMode="External"/><Relationship Id="rId13" Type="http://schemas.openxmlformats.org/officeDocument/2006/relationships/hyperlink" Target="https://el.wikipedia.org/wiki/%CE%A3%CF%85%CE%BC%CE%BC%CE%B1%CF%87%CE%B9%CE%BA%CE%AD%CF%82_%CE%B4%CF%85%CE%BD%CE%AC%CE%BC%CE%B5%CE%B9%CF%82_(%CE%92%CE%84_%CE%A0%CE%B1%CE%B3%CE%BA%CF%8C%CF%83%CE%BC%CE%B9%CE%BF%CF%82_%CE%A0%CF%8C%CE%BB%CE%B5%CE%BC%CE%BF%CF%82)" TargetMode="External"/><Relationship Id="rId3" Type="http://schemas.openxmlformats.org/officeDocument/2006/relationships/hyperlink" Target="https://el.wikipedia.org/wiki/%CE%A3%CF%85%CE%BC%CE%BC%CE%B5%CF%84%CE%AD%CF%87%CE%BF%CE%BD%CF%84%CE%B5%CF%82_%CF%83%CF%84%CE%BF%CE%BD_%CE%94%CE%B5%CF%8D%CF%84%CE%B5%CF%81%CE%BF_%CE%A0%CE%B1%CE%B3%CE%BA%CF%8C%CF%83%CE%BC%CE%B9%CE%BF_%CE%A0%CF%8C%CE%BB%CE%B5%CE%BC%CE%BF" TargetMode="External"/><Relationship Id="rId7" Type="http://schemas.openxmlformats.org/officeDocument/2006/relationships/hyperlink" Target="https://el.wikipedia.org/wiki/%CE%9D%CE%B1%CE%B6%CE%B9%CF%83%CF%84%CE%B9%CE%BA%CE%AE_%CE%93%CE%B5%CF%81%CE%BC%CE%B1%CE%BD%CE%AF%CE%B1" TargetMode="External"/><Relationship Id="rId12" Type="http://schemas.openxmlformats.org/officeDocument/2006/relationships/hyperlink" Target="https://el.wikipedia.org/wiki/%CE%A3%CF%85%CE%BC%CE%BC%CE%B1%CF%87%CE%AF%CE%B1" TargetMode="External"/><Relationship Id="rId17" Type="http://schemas.openxmlformats.org/officeDocument/2006/relationships/image" Target="../media/image2.png"/><Relationship Id="rId2" Type="http://schemas.openxmlformats.org/officeDocument/2006/relationships/hyperlink" Target="https://el.wikipedia.org/wiki/%CE%A0%CE%B1%CE%B3%CE%BA%CF%8C%CF%83%CE%BC%CE%B9%CE%BF%CF%82_%CF%80%CF%8C%CE%BB%CE%B5%CE%BC%CE%BF%CF%82" TargetMode="Externa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l.wikipedia.org/wiki/%CE%97%CE%BD%CF%89%CE%BC%CE%AD%CE%BD%CE%BF_%CE%92%CE%B1%CF%83%CE%AF%CE%BB%CE%B5%CE%B9%CE%BF" TargetMode="External"/><Relationship Id="rId11" Type="http://schemas.openxmlformats.org/officeDocument/2006/relationships/hyperlink" Target="https://el.wikipedia.org/wiki/%CE%93%CE%B1%CE%BB%CE%BB%CE%AF%CE%B1" TargetMode="External"/><Relationship Id="rId5" Type="http://schemas.openxmlformats.org/officeDocument/2006/relationships/hyperlink" Target="https://el.wikipedia.org/wiki/%CE%A3%CE%BF%CE%B2%CE%B9%CE%B5%CF%84%CE%B9%CE%BA%CE%AE_%CE%88%CE%BD%CF%89%CF%83%CE%B7" TargetMode="External"/><Relationship Id="rId15" Type="http://schemas.openxmlformats.org/officeDocument/2006/relationships/hyperlink" Target="https://el.wikipedia.org/wiki/%CE%88%CE%BD%CE%BF%CF%80%CE%BB%CE%B7_%CF%83%CF%8D%CE%B3%CE%BA%CF%81%CE%BF%CF%85%CF%83%CE%B7" TargetMode="External"/><Relationship Id="rId10" Type="http://schemas.openxmlformats.org/officeDocument/2006/relationships/hyperlink" Target="https://el.wikipedia.org/wiki/%CE%A6%CE%B1%CF%83%CE%B9%CF%83%CF%84%CE%B9%CE%BA%CE%AE_%CE%99%CF%84%CE%B1%CE%BB%CE%AF%CE%B1" TargetMode="External"/><Relationship Id="rId4" Type="http://schemas.openxmlformats.org/officeDocument/2006/relationships/hyperlink" Target="https://el.wikipedia.org/wiki/%CE%9C%CE%B5%CE%B3%CE%AC%CE%BB%CE%B5%CF%82_%CE%94%CF%85%CE%BD%CE%AC%CE%BC%CE%B5%CE%B9%CF%82" TargetMode="External"/><Relationship Id="rId9" Type="http://schemas.openxmlformats.org/officeDocument/2006/relationships/hyperlink" Target="https://el.wikipedia.org/wiki/%CE%97%CE%BD%CF%89%CE%BC%CE%AD%CE%BD%CE%B5%CF%82_%CE%A0%CE%BF%CE%BB%CE%B9%CF%84%CE%B5%CE%AF%CE%B5%CF%82_%CE%91%CE%BC%CE%B5%CF%81%CE%B9%CE%BA%CE%AE%CF%82" TargetMode="External"/><Relationship Id="rId14" Type="http://schemas.openxmlformats.org/officeDocument/2006/relationships/hyperlink" Target="https://el.wikipedia.org/wiki/%CE%94%CF%85%CE%BD%CE%AC%CE%BC%CE%B5%CE%B9%CF%82_%CF%84%CE%BF%CF%85_%CE%86%CE%BE%CE%BF%CE%BD%CE%B1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l.wikipedia.org/wiki/%CE%93%CE%B5%CF%81%CE%BC%CE%B1%CE%BD%CE%B9%CE%BA%CE%AE_%CE%B5%CE%B9%CF%83%CE%B2%CE%BF%CE%BB%CE%AE_%CF%83%CF%84%CE%B7%CE%BD_%CE%95%CE%BB%CE%BB%CE%AC%CE%B4%CE%B1" TargetMode="External"/><Relationship Id="rId13" Type="http://schemas.openxmlformats.org/officeDocument/2006/relationships/image" Target="../media/image3.jpeg"/><Relationship Id="rId3" Type="http://schemas.openxmlformats.org/officeDocument/2006/relationships/hyperlink" Target="https://el.wikipedia.org/wiki/%CE%91%CE%BB%CE%B2%CE%B1%CE%BD%CE%AF%CE%B1" TargetMode="External"/><Relationship Id="rId7" Type="http://schemas.openxmlformats.org/officeDocument/2006/relationships/hyperlink" Target="https://el.wikipedia.org/wiki/%CE%9D%CE%B1%CE%B6%CE%B9%CF%83%CF%84%CE%B9%CE%BA%CE%AE_%CE%93%CE%B5%CF%81%CE%BC%CE%B1%CE%BD%CE%AF%CE%B1" TargetMode="External"/><Relationship Id="rId12" Type="http://schemas.openxmlformats.org/officeDocument/2006/relationships/hyperlink" Target="https://el.wikipedia.org/w/index.php?title=%CE%91%CE%BD%CF%8E%CF%84%CE%B1%CF%84%CE%B7_%CE%94%CE%B9%CE%BF%CE%AF%CE%BA%CE%B7%CF%83%CE%B7_%CF%84%CE%B7%CF%82_%CE%92%CE%AD%CF%81%CE%BC%CE%B1%CF%87%CF%84&amp;action=edit&amp;redlink=1" TargetMode="External"/><Relationship Id="rId2" Type="http://schemas.openxmlformats.org/officeDocument/2006/relationships/hyperlink" Target="https://el.wikipedia.org/wiki/%CE%99%CF%84%CE%B1%CE%BB%CE%B9%CE%BA%CF%8C%CF%82_%CE%A3%CF%84%CF%81%CE%B1%CF%84%CF%8C%CF%82_%CE%9E%CE%B7%CF%81%CE%AC%CF%8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l.wikipedia.org/wiki/%CE%92%CE%B1%CF%83%CE%AF%CE%BB%CE%B5%CE%B9%CE%BF_%CF%84%CE%B7%CF%82_%CE%95%CE%BB%CE%BB%CE%AC%CE%B4%CE%B1%CF%82" TargetMode="External"/><Relationship Id="rId11" Type="http://schemas.openxmlformats.org/officeDocument/2006/relationships/hyperlink" Target="https://el.wikipedia.org/w/index.php?title=%CE%A6%CE%B1%CE%BB%CF%83%CE%B9%CF%81%CE%BC%CE%B3%CE%B9%CE%AD%CE%B3%CE%BA%CE%B5%CF%81&amp;action=edit&amp;redlink=1" TargetMode="External"/><Relationship Id="rId5" Type="http://schemas.openxmlformats.org/officeDocument/2006/relationships/hyperlink" Target="https://el.wikipedia.org/wiki/%CE%95%CE%BB%CE%BB%CE%B7%CE%BD%CE%B9%CE%BA%CF%8C%CF%82_%CE%A3%CF%84%CF%81%CE%B1%CF%84%CF%8C%CF%82_%CE%9E%CE%B7%CF%81%CE%AC%CF%82" TargetMode="External"/><Relationship Id="rId10" Type="http://schemas.openxmlformats.org/officeDocument/2006/relationships/hyperlink" Target="https://el.wikipedia.org/wiki/%CE%9C%CE%AC%CF%87%CE%B7_%CF%84%CE%B7%CF%82_%CE%9A%CF%81%CE%AE%CF%84%CE%B7%CF%82" TargetMode="External"/><Relationship Id="rId4" Type="http://schemas.openxmlformats.org/officeDocument/2006/relationships/hyperlink" Target="https://el.wikipedia.org/wiki/%CE%95%CE%BB%CE%BB%CE%B7%CE%BD%CE%BF%CF%8A%CF%84%CE%B1%CE%BB%CE%B9%CE%BA%CF%8C%CF%82_%CE%A0%CF%8C%CE%BB%CE%B5%CE%BC%CE%BF%CF%82" TargetMode="External"/><Relationship Id="rId9" Type="http://schemas.openxmlformats.org/officeDocument/2006/relationships/hyperlink" Target="https://el.wikipedia.org/wiki/%CE%95%CE%B9%CF%83%CE%B2%CE%BF%CE%BB%CE%AE_%CF%83%CF%84%CE%B7_%CE%93%CE%B9%CE%BF%CF%85%CE%B3%CE%BA%CE%BF%CF%83%CE%BB%CE%B1%CE%B2%CE%AF%CE%B1" TargetMode="External"/><Relationship Id="rId1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el.wikipedia.org/wiki/%CE%91%CE%BD%CE%B1%CF%84%CE%BF%CE%BB%CE%B9%CE%BA%CE%AE_%CE%9F%CF%81%CE%B8%CF%8C%CE%B4%CE%BF%CE%BE%CE%B7_%CE%95%CE%BA%CE%BA%CE%BB%CE%B7%CF%83%CE%AF%CE%B1" TargetMode="External"/><Relationship Id="rId3" Type="http://schemas.openxmlformats.org/officeDocument/2006/relationships/hyperlink" Target="https://el.wikipedia.org/wiki/%CE%95%CE%BB%CE%BB%CE%AC%CE%B4%CE%B1" TargetMode="External"/><Relationship Id="rId7" Type="http://schemas.openxmlformats.org/officeDocument/2006/relationships/hyperlink" Target="https://el.wikipedia.org/wiki/%CE%95%CE%BB%CE%B5%CF%85%CE%B8%CE%B5%CF%81%CE%AF%CE%B1_%CE%AE_%CE%B8%CE%AC%CE%BD%CE%B1%CF%84%CE%BF%CF%82" TargetMode="External"/><Relationship Id="rId2" Type="http://schemas.openxmlformats.org/officeDocument/2006/relationships/hyperlink" Target="https://el.wikipedia.org/wiki/%CE%A3%CE%B7%CE%BC%CE%B1%CE%AF%CE%B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l.wikipedia.org/wiki/%CE%A3%CF%84%CE%B1%CF%85%CF%81%CF%8C%CF%82" TargetMode="External"/><Relationship Id="rId5" Type="http://schemas.openxmlformats.org/officeDocument/2006/relationships/hyperlink" Target="https://el.wikipedia.org/wiki/%CE%9A%CF%85%CE%B1%CE%BD%CF%8C" TargetMode="External"/><Relationship Id="rId10" Type="http://schemas.openxmlformats.org/officeDocument/2006/relationships/image" Target="../media/image6.jpeg"/><Relationship Id="rId4" Type="http://schemas.openxmlformats.org/officeDocument/2006/relationships/hyperlink" Target="https://el.wikipedia.org/wiki/%CE%9B%CE%B5%CF%85%CE%BA%CF%8C" TargetMode="External"/><Relationship Id="rId9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16633"/>
            <a:ext cx="7772400" cy="1944215"/>
          </a:xfrm>
        </p:spPr>
        <p:txBody>
          <a:bodyPr/>
          <a:lstStyle/>
          <a:p>
            <a:r>
              <a:rPr lang="el-GR" dirty="0" smtClean="0"/>
              <a:t>Η ΙΣΤΟΡΙΑ ΤΟΥ Β΄ ΠΑΓΚΟΣΜΙΟΥ ΠΟΛΕΜΟΥ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07504" y="1628800"/>
            <a:ext cx="5112568" cy="5229200"/>
          </a:xfrm>
        </p:spPr>
        <p:txBody>
          <a:bodyPr>
            <a:normAutofit fontScale="55000" lnSpcReduction="20000"/>
          </a:bodyPr>
          <a:lstStyle/>
          <a:p>
            <a:r>
              <a:rPr lang="el-GR" dirty="0"/>
              <a:t>Ο </a:t>
            </a:r>
            <a:r>
              <a:rPr lang="el-GR" b="1" dirty="0"/>
              <a:t>Β΄ Παγκόσμιος Πόλεμος</a:t>
            </a:r>
            <a:r>
              <a:rPr lang="el-GR" dirty="0"/>
              <a:t> ήταν </a:t>
            </a:r>
            <a:r>
              <a:rPr lang="el-GR" dirty="0">
                <a:hlinkClick r:id="rId2" tooltip="Παγκόσμιος πόλεμος"/>
              </a:rPr>
              <a:t>παγκόσμιου κλίμακας πόλεμος</a:t>
            </a:r>
            <a:r>
              <a:rPr lang="el-GR" dirty="0"/>
              <a:t> που διήρκεσε από το 1939 έως το 1945, αν και σχετικές συγκρούσεις ξεκίνησαν νωρίτερα. Περιλάμβανε </a:t>
            </a:r>
            <a:r>
              <a:rPr lang="el-GR" dirty="0">
                <a:hlinkClick r:id="rId3" tooltip="Συμμετέχοντες στον Δεύτερο Παγκόσμιο Πόλεμο"/>
              </a:rPr>
              <a:t>τη συντριπτική πλειονότητα των χωρών του κόσμου</a:t>
            </a:r>
            <a:r>
              <a:rPr lang="el-GR" dirty="0"/>
              <a:t> (συμπεριλαμβανομένων όλων των </a:t>
            </a:r>
            <a:r>
              <a:rPr lang="el-GR" dirty="0">
                <a:hlinkClick r:id="rId4" tooltip="Μεγάλες Δυνάμεις"/>
              </a:rPr>
              <a:t>μεγάλων δυνάμεων</a:t>
            </a:r>
            <a:r>
              <a:rPr lang="el-GR" dirty="0"/>
              <a:t> της εποχής - τη </a:t>
            </a:r>
            <a:r>
              <a:rPr lang="el-GR" dirty="0">
                <a:hlinkClick r:id="rId5" tooltip="Σοβιετική Ένωση"/>
              </a:rPr>
              <a:t>Σοβιετική Ένωση</a:t>
            </a:r>
            <a:r>
              <a:rPr lang="el-GR" dirty="0"/>
              <a:t>, το </a:t>
            </a:r>
            <a:r>
              <a:rPr lang="el-GR" dirty="0">
                <a:hlinkClick r:id="rId6" tooltip="Ηνωμένο Βασίλειο"/>
              </a:rPr>
              <a:t>Ηνωμένο Βασίλειο</a:t>
            </a:r>
            <a:r>
              <a:rPr lang="el-GR" dirty="0"/>
              <a:t>, τη </a:t>
            </a:r>
            <a:r>
              <a:rPr lang="el-GR" dirty="0">
                <a:hlinkClick r:id="rId7" tooltip="Ναζιστική Γερμανία"/>
              </a:rPr>
              <a:t>Γερμανία</a:t>
            </a:r>
            <a:r>
              <a:rPr lang="el-GR" dirty="0"/>
              <a:t>, την </a:t>
            </a:r>
            <a:r>
              <a:rPr lang="el-GR" dirty="0">
                <a:hlinkClick r:id="rId8" tooltip="Αυτοκρατορία της Ιαπωνίας"/>
              </a:rPr>
              <a:t>Ιαπωνία</a:t>
            </a:r>
            <a:r>
              <a:rPr lang="el-GR" dirty="0"/>
              <a:t>, τις </a:t>
            </a:r>
            <a:r>
              <a:rPr lang="el-GR" dirty="0">
                <a:hlinkClick r:id="rId9" tooltip="Ηνωμένες Πολιτείες Αμερικής"/>
              </a:rPr>
              <a:t>Ηνωμένες Πολιτείες</a:t>
            </a:r>
            <a:r>
              <a:rPr lang="el-GR" dirty="0"/>
              <a:t>, την </a:t>
            </a:r>
            <a:r>
              <a:rPr lang="el-GR" dirty="0">
                <a:hlinkClick r:id="rId10" tooltip="Φασιστική Ιταλία"/>
              </a:rPr>
              <a:t>Ιταλία</a:t>
            </a:r>
            <a:r>
              <a:rPr lang="el-GR" dirty="0"/>
              <a:t> και τη </a:t>
            </a:r>
            <a:r>
              <a:rPr lang="el-GR" dirty="0">
                <a:hlinkClick r:id="rId11" tooltip="Γαλλία"/>
              </a:rPr>
              <a:t>Γαλλία</a:t>
            </a:r>
            <a:r>
              <a:rPr lang="el-GR" dirty="0"/>
              <a:t>) σχηματίζοντας δύο αντίπαλες </a:t>
            </a:r>
            <a:r>
              <a:rPr lang="el-GR" dirty="0">
                <a:hlinkClick r:id="rId12" tooltip="Συμμαχία"/>
              </a:rPr>
              <a:t>στρατιωτικές συμμαχίες</a:t>
            </a:r>
            <a:r>
              <a:rPr lang="el-GR" dirty="0"/>
              <a:t>: τους </a:t>
            </a:r>
            <a:r>
              <a:rPr lang="el-GR" dirty="0">
                <a:hlinkClick r:id="rId13" tooltip="Συμμαχικές δυνάμεις (Β΄ Παγκόσμιος Πόλεμος)"/>
              </a:rPr>
              <a:t>Συμμάχους</a:t>
            </a:r>
            <a:r>
              <a:rPr lang="el-GR" dirty="0"/>
              <a:t> και τις </a:t>
            </a:r>
            <a:r>
              <a:rPr lang="el-GR" dirty="0">
                <a:hlinkClick r:id="rId14" tooltip="Δυνάμεις του Άξονα"/>
              </a:rPr>
              <a:t>Δυνάμεις του Άξονα</a:t>
            </a:r>
            <a:r>
              <a:rPr lang="el-GR" dirty="0"/>
              <a:t>. Αποτέλεσε την πιο εκτεταμένη γεωγραφικά και δαπανηρή σε πλουτοπαραγωγικούς πόρους </a:t>
            </a:r>
            <a:r>
              <a:rPr lang="el-GR" dirty="0">
                <a:hlinkClick r:id="rId15" tooltip="Ένοπλη σύγκρουση"/>
              </a:rPr>
              <a:t>ένοπλη σύγκρουση</a:t>
            </a:r>
            <a:r>
              <a:rPr lang="el-GR" dirty="0"/>
              <a:t> στην ιστορία της ανθρωπότητας, στην οποία έλαβαν μέρος περισσότεροι από 100 εκατομμύρια άνθρωποι από περισσότερες από 30 </a:t>
            </a:r>
            <a:r>
              <a:rPr lang="el-GR" dirty="0" err="1"/>
              <a:t>χώρες,που</a:t>
            </a:r>
            <a:r>
              <a:rPr lang="el-GR" dirty="0"/>
              <a:t> διέθεσαν όλες τις οικονομικές, βιομηχανικές και επιστημονικές ικανότητες τους στην παγκόσμια προσπάθεια, εξαλείφοντας τη διάκριση μεταξύ πολιτικών και στρατιωτικών πόρων.</a:t>
            </a:r>
          </a:p>
        </p:txBody>
      </p:sp>
      <p:pic>
        <p:nvPicPr>
          <p:cNvPr id="1026" name="Picture 2" descr="Β' Παγκόσμιος Πόλεμος - Αφιέρωμα - Σαν Σήμερα .gr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5508104" y="1606983"/>
            <a:ext cx="3635896" cy="1894025"/>
          </a:xfrm>
          <a:prstGeom prst="rect">
            <a:avLst/>
          </a:prstGeom>
          <a:noFill/>
        </p:spPr>
      </p:pic>
      <p:pic>
        <p:nvPicPr>
          <p:cNvPr id="1030" name="Picture 6" descr="Β΄ Παγκόσμιος Πόλεμος - Βικιπαίδεια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5359363" y="3623854"/>
            <a:ext cx="3784637" cy="32341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 ΕΛΛΗΝΟΙΤΑΛΙΚΟΣ ΠΟΛΕΜΟΣ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9512" y="1484784"/>
            <a:ext cx="4536504" cy="5184576"/>
          </a:xfrm>
        </p:spPr>
        <p:txBody>
          <a:bodyPr>
            <a:normAutofit fontScale="47500" lnSpcReduction="20000"/>
          </a:bodyPr>
          <a:lstStyle/>
          <a:p>
            <a:r>
              <a:rPr lang="el-GR" dirty="0"/>
              <a:t>Η </a:t>
            </a:r>
            <a:r>
              <a:rPr lang="el-GR" b="1" dirty="0"/>
              <a:t>στρατιωτική ιστορία της Ελλάδας κατά τον Β΄ Παγκόσμιο Πόλεμο</a:t>
            </a:r>
            <a:r>
              <a:rPr lang="el-GR" dirty="0"/>
              <a:t> ξεκίνησε στις 28 Οκτωβρίου 1940, όταν ο </a:t>
            </a:r>
            <a:r>
              <a:rPr lang="el-GR" dirty="0">
                <a:hlinkClick r:id="rId2" tooltip="Ιταλικός Στρατός Ξηράς"/>
              </a:rPr>
              <a:t>Ιταλικός Στρατός</a:t>
            </a:r>
            <a:r>
              <a:rPr lang="el-GR" dirty="0"/>
              <a:t> εισέβαλε από την </a:t>
            </a:r>
            <a:r>
              <a:rPr lang="el-GR" dirty="0">
                <a:hlinkClick r:id="rId3" tooltip="Αλβανία"/>
              </a:rPr>
              <a:t>Αλβανία</a:t>
            </a:r>
            <a:r>
              <a:rPr lang="el-GR" dirty="0"/>
              <a:t>, ξεκινώντας τον </a:t>
            </a:r>
            <a:r>
              <a:rPr lang="el-GR" dirty="0" err="1">
                <a:hlinkClick r:id="rId4" tooltip="Ελληνοϊταλικός Πόλεμος"/>
              </a:rPr>
              <a:t>Ελληνοϊταλικό</a:t>
            </a:r>
            <a:r>
              <a:rPr lang="el-GR" dirty="0">
                <a:hlinkClick r:id="rId4" tooltip="Ελληνοϊταλικός Πόλεμος"/>
              </a:rPr>
              <a:t> πόλεμο.</a:t>
            </a:r>
            <a:r>
              <a:rPr lang="el-GR" dirty="0"/>
              <a:t> Ο </a:t>
            </a:r>
            <a:r>
              <a:rPr lang="el-GR" dirty="0">
                <a:hlinkClick r:id="rId5" tooltip="Ελληνικός Στρατός Ξηράς"/>
              </a:rPr>
              <a:t>Ελληνικός Στρατός</a:t>
            </a:r>
            <a:r>
              <a:rPr lang="el-GR" dirty="0"/>
              <a:t> ήταν ικανός να αποτρέψει προσωρινά την προέλαση των Ιταλών και τους απώθησε στην </a:t>
            </a:r>
            <a:r>
              <a:rPr lang="el-GR" dirty="0">
                <a:hlinkClick r:id="rId3" tooltip="Αλβανία"/>
              </a:rPr>
              <a:t>Αλβανία</a:t>
            </a:r>
            <a:r>
              <a:rPr lang="el-GR" dirty="0"/>
              <a:t>. Οι </a:t>
            </a:r>
            <a:r>
              <a:rPr lang="el-GR" dirty="0">
                <a:hlinkClick r:id="rId6" tooltip="Βασίλειο της Ελλάδας"/>
              </a:rPr>
              <a:t>ελληνικές</a:t>
            </a:r>
            <a:r>
              <a:rPr lang="el-GR" dirty="0"/>
              <a:t> επιτυχίες υποχρέωσαν τη </a:t>
            </a:r>
            <a:r>
              <a:rPr lang="el-GR" dirty="0">
                <a:hlinkClick r:id="rId7" tooltip="Ναζιστική Γερμανία"/>
              </a:rPr>
              <a:t>Ναζιστική Γερμανία</a:t>
            </a:r>
            <a:r>
              <a:rPr lang="el-GR" dirty="0"/>
              <a:t> να παρέμβει. Οι Γερμανοί </a:t>
            </a:r>
            <a:r>
              <a:rPr lang="el-GR" dirty="0">
                <a:hlinkClick r:id="rId8" tooltip="Γερμανική εισβολή στην Ελλάδα"/>
              </a:rPr>
              <a:t>εισέβαλαν στην Ελλάδα</a:t>
            </a:r>
            <a:r>
              <a:rPr lang="el-GR" dirty="0"/>
              <a:t> και τη </a:t>
            </a:r>
            <a:r>
              <a:rPr lang="el-GR" dirty="0">
                <a:hlinkClick r:id="rId9" tooltip="Εισβολή στη Γιουγκοσλαβία"/>
              </a:rPr>
              <a:t>Γιουγκοσλαβία</a:t>
            </a:r>
            <a:r>
              <a:rPr lang="el-GR" dirty="0"/>
              <a:t> στις 6 Απριλίου 1941, καταλαμβάνοντας τις δύο χώρες εντός 30 ημερών, παρά τη βρετανική βοήθεια με εκστρατευτικό σώμα. Η κατάκτηση της Ελλάδας ολοκληρώθηκε τον Μάιο με την </a:t>
            </a:r>
            <a:r>
              <a:rPr lang="el-GR" dirty="0">
                <a:hlinkClick r:id="rId10" tooltip="Μάχη της Κρήτης"/>
              </a:rPr>
              <a:t>πτώση της Κρήτης</a:t>
            </a:r>
            <a:r>
              <a:rPr lang="el-GR" dirty="0"/>
              <a:t> από αέρος, παρόλο που οι </a:t>
            </a:r>
            <a:r>
              <a:rPr lang="el-GR" dirty="0" err="1">
                <a:hlinkClick r:id="rId11" tooltip="Φαλσιρμγιέγκερ (δεν έχει γραφτεί ακόμα)"/>
              </a:rPr>
              <a:t>Φαλσιρμγιέγκερ</a:t>
            </a:r>
            <a:r>
              <a:rPr lang="el-GR" dirty="0"/>
              <a:t> </a:t>
            </a:r>
            <a:r>
              <a:rPr lang="el-GR" i="1" dirty="0"/>
              <a:t>(</a:t>
            </a:r>
            <a:r>
              <a:rPr lang="el-GR" i="1" dirty="0" err="1"/>
              <a:t>Fallschirmjäger</a:t>
            </a:r>
            <a:r>
              <a:rPr lang="el-GR" dirty="0"/>
              <a:t>, οι γερμανοί αλεξιπτωτιστές) υπέστησαν σοβαρότατες απώλειες, σε τέτοιο βαθμό που η </a:t>
            </a:r>
            <a:r>
              <a:rPr lang="el-GR" dirty="0">
                <a:hlinkClick r:id="rId12" tooltip="Ανώτατη Διοίκηση της Βέρμαχτ (δεν έχει γραφτεί ακόμα)"/>
              </a:rPr>
              <a:t>Ανώτατη Διοίκηση της Βέρμαχτ</a:t>
            </a:r>
            <a:r>
              <a:rPr lang="el-GR" dirty="0"/>
              <a:t> (</a:t>
            </a:r>
            <a:r>
              <a:rPr lang="el-GR" dirty="0" err="1"/>
              <a:t>Oberkommando</a:t>
            </a:r>
            <a:r>
              <a:rPr lang="el-GR" dirty="0"/>
              <a:t> </a:t>
            </a:r>
            <a:r>
              <a:rPr lang="el-GR" dirty="0" err="1"/>
              <a:t>der</a:t>
            </a:r>
            <a:r>
              <a:rPr lang="el-GR" dirty="0"/>
              <a:t> </a:t>
            </a:r>
            <a:r>
              <a:rPr lang="el-GR" dirty="0" err="1"/>
              <a:t>Wehrmacht</a:t>
            </a:r>
            <a:r>
              <a:rPr lang="el-GR" dirty="0"/>
              <a:t>) εγκατέλειψαν τις αεροπορικές εκστρατείες μεγάλης κλίμακας για το υπόλοιπο του πολέμου.</a:t>
            </a:r>
          </a:p>
        </p:txBody>
      </p:sp>
      <p:pic>
        <p:nvPicPr>
          <p:cNvPr id="4098" name="Picture 2" descr="Η συμμετοχή της Ελλάδας στον Β΄ Παγκόσμιο Πόλεμο και η συμβολή της στη νίκη  των συμμάχων | TaMeteora.gr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644008" y="1222867"/>
            <a:ext cx="4355976" cy="2566173"/>
          </a:xfrm>
          <a:prstGeom prst="rect">
            <a:avLst/>
          </a:prstGeom>
          <a:noFill/>
        </p:spPr>
      </p:pic>
      <p:pic>
        <p:nvPicPr>
          <p:cNvPr id="4100" name="Picture 4" descr="Β' Παγκόσμιος Πόλεμος, Ελλάδα - Ioannis Metaxas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716016" y="3933056"/>
            <a:ext cx="4320480" cy="273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ΕΛΛΗΝΙΚΗ ΣΗΜΑΙΑ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7504" y="1412776"/>
            <a:ext cx="4464496" cy="5328592"/>
          </a:xfrm>
        </p:spPr>
        <p:txBody>
          <a:bodyPr>
            <a:normAutofit fontScale="55000" lnSpcReduction="20000"/>
          </a:bodyPr>
          <a:lstStyle/>
          <a:p>
            <a:r>
              <a:rPr lang="el-GR" dirty="0"/>
              <a:t>Η </a:t>
            </a:r>
            <a:r>
              <a:rPr lang="el-GR" b="1" dirty="0">
                <a:hlinkClick r:id="rId2" tooltip="Σημαία"/>
              </a:rPr>
              <a:t>σημαία</a:t>
            </a:r>
            <a:r>
              <a:rPr lang="el-GR" b="1" dirty="0"/>
              <a:t> της </a:t>
            </a:r>
            <a:r>
              <a:rPr lang="el-GR" b="1" dirty="0">
                <a:hlinkClick r:id="rId3" tooltip="Ελλάδα"/>
              </a:rPr>
              <a:t>Ελλάδας</a:t>
            </a:r>
            <a:r>
              <a:rPr lang="el-GR" dirty="0"/>
              <a:t> περιέχει εννέα ισοπαχείς, οριζόντιες και εναλλασσόμενες </a:t>
            </a:r>
            <a:r>
              <a:rPr lang="el-GR" dirty="0">
                <a:hlinkClick r:id="rId4" tooltip="Λευκό"/>
              </a:rPr>
              <a:t>λευκές</a:t>
            </a:r>
            <a:r>
              <a:rPr lang="el-GR" dirty="0"/>
              <a:t> και </a:t>
            </a:r>
            <a:r>
              <a:rPr lang="el-GR" dirty="0">
                <a:hlinkClick r:id="rId5" tooltip="Κυανό"/>
              </a:rPr>
              <a:t>κυανές</a:t>
            </a:r>
            <a:r>
              <a:rPr lang="el-GR" dirty="0"/>
              <a:t> παράλληλες λωρίδες, καθώς και ως καντόνι (άνω </a:t>
            </a:r>
            <a:r>
              <a:rPr lang="el-GR" dirty="0" err="1"/>
              <a:t>προΐστιο</a:t>
            </a:r>
            <a:r>
              <a:rPr lang="el-GR" dirty="0"/>
              <a:t> μέρος) έναν λευκό </a:t>
            </a:r>
            <a:r>
              <a:rPr lang="el-GR" dirty="0">
                <a:hlinkClick r:id="rId6" tooltip="Σταυρός"/>
              </a:rPr>
              <a:t>Σταυρό</a:t>
            </a:r>
            <a:r>
              <a:rPr lang="el-GR" dirty="0"/>
              <a:t> μέσα σε ένα κυανό τετράγωνο. Οι εννέα λωρίδες δεν έχουν κάποια επίσημη σημασία, η πιο διαδεδομένη λαϊκή θεωρία αναφέρει ότι αντιστοιχούν στις συλλαβές της ιστορικής φράσης «</a:t>
            </a:r>
            <a:r>
              <a:rPr lang="el-GR" dirty="0">
                <a:hlinkClick r:id="rId7" tooltip="Ελευθερία ή θάνατος"/>
              </a:rPr>
              <a:t>Ελευθερία ή Θάνατος</a:t>
            </a:r>
            <a:r>
              <a:rPr lang="el-GR" dirty="0"/>
              <a:t>», όπως παράλληλα και στα γράμματα της λέξης «Ελευθερία», αλλά δεν υπάρχουν βάσιμες πηγές για να στηρίξουν αυτόν τον ισχυρισμό. Ο Σταυρός συμβολίζει την επικρατούσα θρησκεία της Ελλάδος, την </a:t>
            </a:r>
            <a:r>
              <a:rPr lang="el-GR" dirty="0">
                <a:hlinkClick r:id="rId8" tooltip="Ανατολική Ορθόδοξη Εκκλησία"/>
              </a:rPr>
              <a:t>Ανατολική Ορθόδοξη Εκκλησία</a:t>
            </a:r>
            <a:r>
              <a:rPr lang="el-GR" dirty="0"/>
              <a:t>. Το </a:t>
            </a:r>
            <a:r>
              <a:rPr lang="el-GR" dirty="0">
                <a:hlinkClick r:id="rId5" tooltip="Κυανό"/>
              </a:rPr>
              <a:t>κυανό</a:t>
            </a:r>
            <a:r>
              <a:rPr lang="el-GR" dirty="0"/>
              <a:t> και </a:t>
            </a:r>
            <a:r>
              <a:rPr lang="el-GR" dirty="0">
                <a:hlinkClick r:id="rId4" tooltip="Λευκό"/>
              </a:rPr>
              <a:t>λευκό</a:t>
            </a:r>
            <a:r>
              <a:rPr lang="el-GR" dirty="0"/>
              <a:t> συμβολίζουν τα χρώματα του Ελληνικού ουρανού και θάλασσας.</a:t>
            </a:r>
          </a:p>
        </p:txBody>
      </p:sp>
      <p:pic>
        <p:nvPicPr>
          <p:cNvPr id="15362" name="Picture 2" descr="Τι συμβολίζει η ελληνική σημαία; – GR Traveller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148064" y="1167949"/>
            <a:ext cx="3744416" cy="2621091"/>
          </a:xfrm>
          <a:prstGeom prst="rect">
            <a:avLst/>
          </a:prstGeom>
          <a:noFill/>
        </p:spPr>
      </p:pic>
      <p:pic>
        <p:nvPicPr>
          <p:cNvPr id="15364" name="Picture 4" descr="Η ΕΛΛΗΝΙΚΗ ΣΗΜΑΙΑ | Στον όμορφο κόσμο των παιδιών…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93167" y="3933056"/>
            <a:ext cx="3879690" cy="2664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 smtClean="0"/>
              <a:t>ΩΡΑ ΓΙΑ ΠΑΙΧΝΙΔΙ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1. 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Πως τον λέγανε τον αρχηγό της Ιταλίας;                        </a:t>
            </a:r>
          </a:p>
          <a:p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Α. Χίτλερ   Β. Μουσολίνι    Γ. Ιωάννης Μεταξάς   </a:t>
            </a:r>
          </a:p>
          <a:p>
            <a:r>
              <a:rPr lang="el-G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2.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Πότε άρχισε ο ΕΛΛΗΝΟΪΤΑΛΙΚΟΣ πόλεμος ;  </a:t>
            </a:r>
          </a:p>
          <a:p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Α. 1939      Β. 1940    Γ. 1944           </a:t>
            </a:r>
          </a:p>
          <a:p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3. Ποιος είπε το ΟΧΙ  στους Ιταλούς;        </a:t>
            </a:r>
          </a:p>
          <a:p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Α. Ο Ιωάννης Μεταξάς     Β. Ο Παπανδρέου   </a:t>
            </a:r>
          </a:p>
          <a:p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4. Πόσοι ήταν οι νεκροί στον Β΄ παγκόσμιο πόλεμο περίπου;           </a:t>
            </a:r>
          </a:p>
          <a:p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Α. 75 εκ.        Β. 100 εκ.       Γ.10 εκ.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 smtClean="0"/>
              <a:t>ΟΙ ΑΠΑΝΤΗΣΕΙΣ ΤΟΥ ΠΑΙΧΝΙΔΙΟΥ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1. Μουσολίνι             </a:t>
            </a:r>
          </a:p>
          <a:p>
            <a:r>
              <a:rPr lang="el-GR" dirty="0" smtClean="0"/>
              <a:t>2. 1940          </a:t>
            </a:r>
          </a:p>
          <a:p>
            <a:r>
              <a:rPr lang="el-GR" dirty="0" smtClean="0"/>
              <a:t>3. Ο Μεταξάς      </a:t>
            </a:r>
          </a:p>
          <a:p>
            <a:r>
              <a:rPr lang="el-GR" dirty="0" smtClean="0"/>
              <a:t>4. 100 εκ.      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119</Words>
  <Application>Microsoft Office PowerPoint</Application>
  <PresentationFormat>Προβολή στην οθόνη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Θέμα του Office</vt:lpstr>
      <vt:lpstr>Η ΙΣΤΟΡΙΑ ΤΟΥ Β΄ ΠΑΓΚΟΣΜΙΟΥ ΠΟΛΕΜΟΥ</vt:lpstr>
      <vt:lpstr>Ο ΕΛΛΗΝΟΙΤΑΛΙΚΟΣ ΠΟΛΕΜΟΣ</vt:lpstr>
      <vt:lpstr>Η ΕΛΛΗΝΙΚΗ ΣΗΜΑΙΑ</vt:lpstr>
      <vt:lpstr>ΩΡΑ ΓΙΑ ΠΑΙΧΝΙΔΙ</vt:lpstr>
      <vt:lpstr>ΟΙ ΑΠΑΝΤΗΣΕΙΣ ΤΟΥ ΠΑΙΧΝΙΔΙΟΥ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ΙΣΤΟΡΙΑ ΤΟΥ Β΄ ΠΑΓΚΟΣΜΙΟΥ ΠΟΛΕΜΟΥ</dc:title>
  <dc:creator>student</dc:creator>
  <cp:lastModifiedBy>student</cp:lastModifiedBy>
  <cp:revision>9</cp:revision>
  <dcterms:created xsi:type="dcterms:W3CDTF">2022-10-26T07:50:32Z</dcterms:created>
  <dcterms:modified xsi:type="dcterms:W3CDTF">2022-10-26T09:16:50Z</dcterms:modified>
</cp:coreProperties>
</file>