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7E4ACEF-529D-46CB-B2DF-0A9DDA85A6E1}" type="datetimeFigureOut">
              <a:rPr lang="el-GR" smtClean="0"/>
              <a:pPr/>
              <a:t>26/10/2022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ECC0383-21AA-4976-88A7-B582EEF272A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4ACEF-529D-46CB-B2DF-0A9DDA85A6E1}" type="datetimeFigureOut">
              <a:rPr lang="el-GR" smtClean="0"/>
              <a:pPr/>
              <a:t>26/10/2022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C0383-21AA-4976-88A7-B582EEF272A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l.wikipedia.org/wiki/%CE%91%CE%BD%CE%B1%CF%84%CE%BF%CE%BB%CE%B9%CE%BA%CE%AE_%CE%9F%CF%81%CE%B8%CF%8C%CE%B4%CE%BF%CE%BE%CE%B7_%CE%95%CE%BA%CE%BA%CE%BB%CE%B7%CF%83%CE%AF%CE%B1" TargetMode="External"/><Relationship Id="rId3" Type="http://schemas.openxmlformats.org/officeDocument/2006/relationships/hyperlink" Target="https://el.wikipedia.org/wiki/%CE%95%CE%BB%CE%BB%CE%AC%CE%B4%CE%B1" TargetMode="External"/><Relationship Id="rId7" Type="http://schemas.openxmlformats.org/officeDocument/2006/relationships/hyperlink" Target="https://el.wikipedia.org/wiki/%CE%95%CE%BB%CE%B5%CF%85%CE%B8%CE%B5%CF%81%CE%AF%CE%B1_%CE%AE_%CE%B8%CE%AC%CE%BD%CE%B1%CF%84%CE%BF%CF%82" TargetMode="External"/><Relationship Id="rId2" Type="http://schemas.openxmlformats.org/officeDocument/2006/relationships/hyperlink" Target="https://el.wikipedia.org/wiki/%CE%A3%CE%B7%CE%BC%CE%B1%CE%AF%CE%B1" TargetMode="External"/><Relationship Id="rId1" Type="http://schemas.openxmlformats.org/officeDocument/2006/relationships/slideLayout" Target="../slideLayouts/slideLayout2.xml"/><Relationship Id="rId6" Type="http://schemas.openxmlformats.org/officeDocument/2006/relationships/hyperlink" Target="https://el.wikipedia.org/wiki/%CE%A3%CF%84%CE%B1%CF%85%CF%81%CF%8C%CF%82" TargetMode="External"/><Relationship Id="rId5" Type="http://schemas.openxmlformats.org/officeDocument/2006/relationships/hyperlink" Target="https://el.wikipedia.org/wiki/%CE%9A%CF%85%CE%B1%CE%BD%CF%8C" TargetMode="External"/><Relationship Id="rId4" Type="http://schemas.openxmlformats.org/officeDocument/2006/relationships/hyperlink" Target="https://el.wikipedia.org/wiki/%CE%9B%CE%B5%CF%85%CE%BA%CF%8C" TargetMode="External"/><Relationship Id="rId9"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l.wikipedia.org/wiki/%CE%95%CF%80%CE%AD%CF%84%CE%B5%CE%B9%CE%BF%CF%82_%CF%84%CE%BF%CF%85_%CE%8C%CF%87%CE%B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l.wikipedia.org/wiki/1941" TargetMode="External"/><Relationship Id="rId2" Type="http://schemas.openxmlformats.org/officeDocument/2006/relationships/hyperlink" Target="https://el.wikipedia.org/wiki/6_%CE%91%CF%80%CF%81%CE%B9%CE%BB%CE%AF%CE%BF%CF%85"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el.wikipedia.org/wiki/%CE%93%CE%B9%CE%BF%CF%85%CE%B3%CE%BA%CE%BF%CF%83%CE%BB%CE%B1%CE%B2%CE%AF%CE%B1" TargetMode="External"/><Relationship Id="rId4" Type="http://schemas.openxmlformats.org/officeDocument/2006/relationships/hyperlink" Target="https://el.wikipedia.org/wiki/%CE%92%CE%BF%CF%85%CE%BB%CE%B3%CE%B1%CF%81%CE%AF%CE%B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l.wikipedia.org/wiki/%CE%99%CF%84%CE%B1%CE%BB%CE%AF%CE%B1" TargetMode="External"/><Relationship Id="rId3" Type="http://schemas.openxmlformats.org/officeDocument/2006/relationships/hyperlink" Target="https://el.wikipedia.org/wiki/%CE%93%CE%B5%CF%81%CE%BC%CE%B1%CE%BD%CE%B9%CE%BA%CE%AE_%CE%B5%CE%B9%CF%83%CE%B2%CE%BF%CE%BB%CE%AE_%CF%83%CF%84%CE%B7%CE%BD_%CE%95%CE%BB%CE%BB%CE%AC%CE%B4%CE%B1" TargetMode="External"/><Relationship Id="rId7" Type="http://schemas.openxmlformats.org/officeDocument/2006/relationships/hyperlink" Target="https://el.wikipedia.org/wiki/%CE%98%CE%B5%CF%83%CF%83%CE%B1%CE%BB%CE%BF%CE%BD%CE%AF%CE%BA%CE%B7" TargetMode="External"/><Relationship Id="rId2" Type="http://schemas.openxmlformats.org/officeDocument/2006/relationships/hyperlink" Target="https://el.wikipedia.org/wiki/%CE%94%CE%B5%CF%8D%CF%84%CE%B5%CF%81%CE%BF%CF%82_%CE%A0%CE%B1%CE%B3%CE%BA%CF%8C%CF%83%CE%BC%CE%B9%CE%BF%CF%82_%CE%A0%CF%8C%CE%BB%CE%B5%CE%BC%CE%BF%CF%82" TargetMode="External"/><Relationship Id="rId1" Type="http://schemas.openxmlformats.org/officeDocument/2006/relationships/slideLayout" Target="../slideLayouts/slideLayout2.xml"/><Relationship Id="rId6" Type="http://schemas.openxmlformats.org/officeDocument/2006/relationships/hyperlink" Target="https://el.wikipedia.org/wiki/%CE%91%CE%B8%CE%AE%CE%BD%CE%B1" TargetMode="External"/><Relationship Id="rId5" Type="http://schemas.openxmlformats.org/officeDocument/2006/relationships/hyperlink" Target="https://el.wikipedia.org/wiki/%CE%95%CE%BB%CE%BB%CE%B7%CE%BD%CE%BF%CF%8A%CF%84%CE%B1%CE%BB%CE%B9%CE%BA%CF%8C%CF%82_%CF%80%CF%8C%CE%BB%CE%B5%CE%BC%CE%BF%CF%82_(1940-1941)" TargetMode="External"/><Relationship Id="rId4" Type="http://schemas.openxmlformats.org/officeDocument/2006/relationships/hyperlink" Target="https://el.wikipedia.org/wiki/%CE%9A%CF%81%CE%AE%CF%84%CE%B7" TargetMode="External"/><Relationship Id="rId9" Type="http://schemas.openxmlformats.org/officeDocument/2006/relationships/hyperlink" Target="https://el.wikipedia.org/wiki/%CE%92%CE%BF%CF%85%CE%BB%CE%B3%CE%B1%CF%81%CE%AF%CE%B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ki/%CE%95%CE%B8%CE%BD%CE%B9%CE%BA%CE%AE_%CE%91%CE%BD%CF%84%CE%AF%CF%83%CF%84%CE%B1%CF%83%CE%B7" TargetMode="External"/><Relationship Id="rId2" Type="http://schemas.openxmlformats.org/officeDocument/2006/relationships/hyperlink" Target="https://el.wikipedia.org/wiki/%CE%94%CE%B5%CF%8D%CF%84%CE%B5%CF%81%CE%BF%CF%82_%CE%A0%CE%B1%CE%B3%CE%BA%CF%8C%CF%83%CE%BC%CE%B9%CE%BF%CF%82_%CE%A0%CF%8C%CE%BB%CE%B5%CE%BC%CE%BF%CF%82" TargetMode="External"/><Relationship Id="rId1" Type="http://schemas.openxmlformats.org/officeDocument/2006/relationships/slideLayout" Target="../slideLayouts/slideLayout2.xml"/><Relationship Id="rId5" Type="http://schemas.openxmlformats.org/officeDocument/2006/relationships/hyperlink" Target="https://el.wikipedia.org/wiki/%CE%95%CE%BB%CE%BB%CE%B7%CE%BD%CE%B9%CE%BA%CF%8C%CF%82_%CE%95%CE%BC%CF%86%CF%8D%CE%BB%CE%B9%CE%BF%CF%82_%CE%A0%CF%8C%CE%BB%CE%B5%CE%BC%CE%BF%CF%82_1946-1949" TargetMode="External"/><Relationship Id="rId4" Type="http://schemas.openxmlformats.org/officeDocument/2006/relationships/hyperlink" Target="https://el.wikipedia.org/wiki/%CE%A4%CE%AC%CE%B3%CE%BC%CE%B1%CF%84%CE%B1_%CE%91%CF%83%CF%86%CE%B1%CE%BB%CE%B5%CE%AF%CE%B1%CF%82"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youtu.be/DJrdVldjNQ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ΕΛΛΗΝΙΚΗ ΣΗΜΑΙΑ</a:t>
            </a:r>
            <a:endParaRPr lang="el-GR" dirty="0"/>
          </a:p>
        </p:txBody>
      </p:sp>
      <p:sp>
        <p:nvSpPr>
          <p:cNvPr id="3" name="2 - Υπότιτλος"/>
          <p:cNvSpPr>
            <a:spLocks noGrp="1"/>
          </p:cNvSpPr>
          <p:nvPr>
            <p:ph type="subTitle" idx="1"/>
          </p:nvPr>
        </p:nvSpPr>
        <p:spPr/>
        <p:txBody>
          <a:bodyPr/>
          <a:lstStyle/>
          <a:p>
            <a:r>
              <a:rPr lang="el-GR" dirty="0" smtClean="0"/>
              <a:t>ΚΡΥΣΤΑΛΕΝΙΑ ΜΠΟΖΙΚΗ ΚΑΙ ΒΑΣΙΛΙΚΗ ΑΚΤΥΠΗ</a:t>
            </a:r>
          </a:p>
          <a:p>
            <a:r>
              <a:rPr lang="el-GR" dirty="0" smtClean="0"/>
              <a:t>6/Θ ΔΗΜΟΤΙΚΟ ΣΧΟΛΕΙΟ ΛΙΘΑΚΙΑΣ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ΣΗΜΑΙΑ ΤΗΣ ΕΛΛΑΔΟΣ</a:t>
            </a:r>
            <a:endParaRPr lang="el-GR" dirty="0"/>
          </a:p>
        </p:txBody>
      </p:sp>
      <p:sp>
        <p:nvSpPr>
          <p:cNvPr id="3" name="2 - Θέση περιεχομένου"/>
          <p:cNvSpPr>
            <a:spLocks noGrp="1"/>
          </p:cNvSpPr>
          <p:nvPr>
            <p:ph idx="1"/>
          </p:nvPr>
        </p:nvSpPr>
        <p:spPr>
          <a:xfrm>
            <a:off x="0" y="1196752"/>
            <a:ext cx="4788024" cy="5661248"/>
          </a:xfrm>
        </p:spPr>
        <p:txBody>
          <a:bodyPr>
            <a:normAutofit fontScale="62500" lnSpcReduction="20000"/>
          </a:bodyPr>
          <a:lstStyle/>
          <a:p>
            <a:r>
              <a:rPr lang="el-GR" dirty="0"/>
              <a:t>Η </a:t>
            </a:r>
            <a:r>
              <a:rPr lang="el-GR" b="1" dirty="0">
                <a:hlinkClick r:id="rId2" tooltip="Σημαία"/>
              </a:rPr>
              <a:t>σημαία</a:t>
            </a:r>
            <a:r>
              <a:rPr lang="el-GR" b="1" dirty="0"/>
              <a:t> της </a:t>
            </a:r>
            <a:r>
              <a:rPr lang="el-GR" b="1" dirty="0">
                <a:hlinkClick r:id="rId3" tooltip="Ελλάδα"/>
              </a:rPr>
              <a:t>Ελλάδας</a:t>
            </a:r>
            <a:r>
              <a:rPr lang="el-GR" dirty="0"/>
              <a:t> περιέχει εννέα ισοπαχείς, οριζόντιες και εναλλασσόμενες </a:t>
            </a:r>
            <a:r>
              <a:rPr lang="el-GR" dirty="0">
                <a:hlinkClick r:id="rId4" tooltip="Λευκό"/>
              </a:rPr>
              <a:t>λευκές</a:t>
            </a:r>
            <a:r>
              <a:rPr lang="el-GR" dirty="0"/>
              <a:t> και </a:t>
            </a:r>
            <a:r>
              <a:rPr lang="el-GR" dirty="0">
                <a:hlinkClick r:id="rId5" tooltip="Κυανό"/>
              </a:rPr>
              <a:t>κυανές</a:t>
            </a:r>
            <a:r>
              <a:rPr lang="el-GR" dirty="0"/>
              <a:t> παράλληλες </a:t>
            </a:r>
            <a:r>
              <a:rPr lang="el-GR" dirty="0" smtClean="0"/>
              <a:t>λωρίδες, έναν </a:t>
            </a:r>
            <a:r>
              <a:rPr lang="el-GR" dirty="0"/>
              <a:t>λευκό </a:t>
            </a:r>
            <a:r>
              <a:rPr lang="el-GR" dirty="0">
                <a:hlinkClick r:id="rId6" tooltip="Σταυρός"/>
              </a:rPr>
              <a:t>Σταυρό</a:t>
            </a:r>
            <a:r>
              <a:rPr lang="el-GR" dirty="0"/>
              <a:t> μέσα σε ένα κυανό τετράγωνο. Οι εννέα λωρίδες δεν έχουν κάποια επίσημη σημασία, η πιο διαδεδομένη λαϊκή θεωρία αναφέρει ότι αντιστοιχούν στις συλλαβές της ιστορικής φράσης «</a:t>
            </a:r>
            <a:r>
              <a:rPr lang="el-GR" dirty="0">
                <a:hlinkClick r:id="rId7" tooltip="Ελευθερία ή θάνατος"/>
              </a:rPr>
              <a:t>Ελευθερία ή Θάνατος</a:t>
            </a:r>
            <a:r>
              <a:rPr lang="el-GR" dirty="0"/>
              <a:t>», όπως παράλληλα και στα γράμματα της λέξης «Ελευθερία», αλλά δεν υπάρχουν βάσιμες πηγές για να στηρίξουν αυτόν τον ισχυρισμό. Ο Σταυρός συμβολίζει την επικρατούσα θρησκεία της Ελλάδος, την </a:t>
            </a:r>
            <a:r>
              <a:rPr lang="el-GR" dirty="0">
                <a:hlinkClick r:id="rId8" tooltip="Ανατολική Ορθόδοξη Εκκλησία"/>
              </a:rPr>
              <a:t>Ανατολική Ορθόδοξη Εκκλησία</a:t>
            </a:r>
            <a:r>
              <a:rPr lang="el-GR" dirty="0"/>
              <a:t>. Το </a:t>
            </a:r>
            <a:r>
              <a:rPr lang="el-GR" dirty="0">
                <a:hlinkClick r:id="rId5" tooltip="Κυανό"/>
              </a:rPr>
              <a:t>κυανό</a:t>
            </a:r>
            <a:r>
              <a:rPr lang="el-GR" dirty="0"/>
              <a:t> και </a:t>
            </a:r>
            <a:r>
              <a:rPr lang="el-GR" dirty="0">
                <a:hlinkClick r:id="rId4" tooltip="Λευκό"/>
              </a:rPr>
              <a:t>λευκό</a:t>
            </a:r>
            <a:r>
              <a:rPr lang="el-GR" dirty="0"/>
              <a:t> συμβολίζουν τα χρώματα του Ελληνικού ουρανού και θάλασσας</a:t>
            </a:r>
            <a:r>
              <a:rPr lang="el-GR" dirty="0" smtClean="0"/>
              <a:t>.</a:t>
            </a:r>
            <a:endParaRPr lang="el-GR" dirty="0"/>
          </a:p>
        </p:txBody>
      </p:sp>
      <p:pic>
        <p:nvPicPr>
          <p:cNvPr id="4098" name="Picture 2" descr="Ελληνική Σημαία | UrbanLife.gr"/>
          <p:cNvPicPr>
            <a:picLocks noChangeAspect="1" noChangeArrowheads="1"/>
          </p:cNvPicPr>
          <p:nvPr/>
        </p:nvPicPr>
        <p:blipFill>
          <a:blip r:embed="rId9" cstate="print"/>
          <a:srcRect/>
          <a:stretch>
            <a:fillRect/>
          </a:stretch>
        </p:blipFill>
        <p:spPr bwMode="auto">
          <a:xfrm>
            <a:off x="4860032" y="2204864"/>
            <a:ext cx="4104456" cy="316835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ΙΣΤΟΡΙΑ ΠΟΥ ΚΡΥΒΕΤΑΙ ΠΙΣΩ ΤΗΣ</a:t>
            </a:r>
            <a:endParaRPr lang="el-GR" dirty="0"/>
          </a:p>
        </p:txBody>
      </p:sp>
      <p:sp>
        <p:nvSpPr>
          <p:cNvPr id="3" name="2 - Θέση περιεχομένου"/>
          <p:cNvSpPr>
            <a:spLocks noGrp="1"/>
          </p:cNvSpPr>
          <p:nvPr>
            <p:ph idx="1"/>
          </p:nvPr>
        </p:nvSpPr>
        <p:spPr>
          <a:xfrm>
            <a:off x="457200" y="1268760"/>
            <a:ext cx="4186808" cy="5589240"/>
          </a:xfrm>
        </p:spPr>
        <p:txBody>
          <a:bodyPr>
            <a:normAutofit fontScale="70000" lnSpcReduction="20000"/>
          </a:bodyPr>
          <a:lstStyle/>
          <a:p>
            <a:r>
              <a:rPr lang="el-GR" dirty="0"/>
              <a:t>Η ιταλική κυβέρνηση απέστειλε στην Ελλάδα τελεσίγραφο, με το οποίο και απαιτούσε την ελεύθερη διέλευση του ιταλικού στρατού από την Ελληνοαλβανική μεθόριο, προκειμένου στη συνέχεια να καταλάβει κάποια αόριστα στρατηγικά σημεία της Ελλάδος. Τη στιγμή της γερμανικής εισβολής, ο ελληνικός στρατός είχε προελάσει στα αλβανικά εδάφη, ως αποτέλεσμα της μέχρι τότε αποτελεσματικής αντιμετώπισης των </a:t>
            </a:r>
            <a:r>
              <a:rPr lang="el-GR" dirty="0" err="1"/>
              <a:t>ιταλο</a:t>
            </a:r>
            <a:r>
              <a:rPr lang="el-GR" dirty="0"/>
              <a:t>-αλβανικών δυνάμεων. Η άρνηση της Ελλάδας εορτάζεται στην </a:t>
            </a:r>
            <a:r>
              <a:rPr lang="el-GR" dirty="0">
                <a:hlinkClick r:id="rId2" tooltip="Επέτειος του Όχι"/>
              </a:rPr>
              <a:t>Επέτειο του Όχι</a:t>
            </a:r>
            <a:r>
              <a:rPr lang="el-GR" dirty="0"/>
              <a:t>.</a:t>
            </a:r>
          </a:p>
        </p:txBody>
      </p:sp>
      <p:pic>
        <p:nvPicPr>
          <p:cNvPr id="15362" name="Picture 2" descr="28η Οκτωβρίου 1940: Άγνωστα στοιχεία για τον Ελληνοϊταλικό πόλεμο"/>
          <p:cNvPicPr>
            <a:picLocks noChangeAspect="1" noChangeArrowheads="1"/>
          </p:cNvPicPr>
          <p:nvPr/>
        </p:nvPicPr>
        <p:blipFill>
          <a:blip r:embed="rId3" cstate="print"/>
          <a:srcRect/>
          <a:stretch>
            <a:fillRect/>
          </a:stretch>
        </p:blipFill>
        <p:spPr bwMode="auto">
          <a:xfrm>
            <a:off x="4427984" y="1772816"/>
            <a:ext cx="4316970" cy="381642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ΣΥΝΕΧΕΙΑ ΤΗΣ ΙΣΤΟΡΙΑΣ </a:t>
            </a:r>
            <a:endParaRPr lang="el-GR" dirty="0"/>
          </a:p>
        </p:txBody>
      </p:sp>
      <p:sp>
        <p:nvSpPr>
          <p:cNvPr id="3" name="2 - Θέση περιεχομένου"/>
          <p:cNvSpPr>
            <a:spLocks noGrp="1"/>
          </p:cNvSpPr>
          <p:nvPr>
            <p:ph idx="1"/>
          </p:nvPr>
        </p:nvSpPr>
        <p:spPr>
          <a:xfrm>
            <a:off x="0" y="1268760"/>
            <a:ext cx="4860032" cy="5589240"/>
          </a:xfrm>
        </p:spPr>
        <p:txBody>
          <a:bodyPr>
            <a:normAutofit fontScale="62500" lnSpcReduction="20000"/>
          </a:bodyPr>
          <a:lstStyle/>
          <a:p>
            <a:r>
              <a:rPr lang="el-GR" dirty="0"/>
              <a:t>Η γερμανική εισβολή ξεκίνησε στις </a:t>
            </a:r>
            <a:r>
              <a:rPr lang="el-GR" dirty="0">
                <a:hlinkClick r:id="rId2" tooltip="6 Απριλίου"/>
              </a:rPr>
              <a:t>6 Απριλίου</a:t>
            </a:r>
            <a:r>
              <a:rPr lang="el-GR" dirty="0"/>
              <a:t> του </a:t>
            </a:r>
            <a:r>
              <a:rPr lang="el-GR" dirty="0">
                <a:hlinkClick r:id="rId3" tooltip="1941"/>
              </a:rPr>
              <a:t>1941</a:t>
            </a:r>
            <a:r>
              <a:rPr lang="el-GR" dirty="0"/>
              <a:t>, με την επίθεση γερμανικών στρατευμάτων στην Ελλάδα μέσω </a:t>
            </a:r>
            <a:r>
              <a:rPr lang="el-GR" dirty="0">
                <a:hlinkClick r:id="rId4" tooltip="Βουλγαρία"/>
              </a:rPr>
              <a:t>Βουλγαρίας</a:t>
            </a:r>
            <a:r>
              <a:rPr lang="el-GR" dirty="0"/>
              <a:t> και </a:t>
            </a:r>
            <a:r>
              <a:rPr lang="el-GR" dirty="0">
                <a:hlinkClick r:id="rId5" tooltip="Γιουγκοσλαβία"/>
              </a:rPr>
              <a:t>Γιουγκοσλαβίας</a:t>
            </a:r>
            <a:r>
              <a:rPr lang="el-GR" dirty="0"/>
              <a:t>. Δύο γερμανικά σώματα στρατού επιτέθηκαν στις ελληνικές θέσεις στην Ανατολική Μακεδονία και Θράκη. Παρά την ηρωική αντίσταση των αμυνομένων η μάχη διήρκεσε μόλις τέσσερις μέρες, καθώς η γερμανική επίθεση μέσω Γιουγκοσλαβίας υπερκέρασε τις θέσεις άμυνας και απειλούσε τα μετόπισθεν των ελληνικών στρατευμάτων. Στις 9 Απριλίου παραδόθηκαν τα ελληνικά στρατεύματα στην Ανατολική Μακεδονία και Θράκη με τους Γερμανούς να εκφράζουν ανοιχτά τον θαυμασμό τους για την ανδρεία και μαχητικότητα των Ελλήνων.</a:t>
            </a:r>
          </a:p>
        </p:txBody>
      </p:sp>
      <p:pic>
        <p:nvPicPr>
          <p:cNvPr id="16386" name="Picture 2" descr="Β΄ ΠΑΓΚΟΣΜΙΟΣ ΠΟΛΕΜΟΣ"/>
          <p:cNvPicPr>
            <a:picLocks noChangeAspect="1" noChangeArrowheads="1"/>
          </p:cNvPicPr>
          <p:nvPr/>
        </p:nvPicPr>
        <p:blipFill>
          <a:blip r:embed="rId6" cstate="print"/>
          <a:srcRect/>
          <a:stretch>
            <a:fillRect/>
          </a:stretch>
        </p:blipFill>
        <p:spPr bwMode="auto">
          <a:xfrm>
            <a:off x="5364088" y="1700808"/>
            <a:ext cx="3139404" cy="27363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ΓΕΡΜΑΝΙΚΗ ΚΑΤΟΧΗ</a:t>
            </a:r>
            <a:endParaRPr lang="el-GR" dirty="0"/>
          </a:p>
        </p:txBody>
      </p:sp>
      <p:sp>
        <p:nvSpPr>
          <p:cNvPr id="3" name="2 - Θέση περιεχομένου"/>
          <p:cNvSpPr>
            <a:spLocks noGrp="1"/>
          </p:cNvSpPr>
          <p:nvPr>
            <p:ph idx="1"/>
          </p:nvPr>
        </p:nvSpPr>
        <p:spPr>
          <a:xfrm>
            <a:off x="0" y="1124744"/>
            <a:ext cx="9144000" cy="5733257"/>
          </a:xfrm>
        </p:spPr>
        <p:txBody>
          <a:bodyPr>
            <a:normAutofit fontScale="70000" lnSpcReduction="20000"/>
          </a:bodyPr>
          <a:lstStyle/>
          <a:p>
            <a:r>
              <a:rPr lang="el-GR" dirty="0"/>
              <a:t>Η </a:t>
            </a:r>
            <a:r>
              <a:rPr lang="el-GR" b="1" dirty="0"/>
              <a:t>Κατοχή της Ελλάδας</a:t>
            </a:r>
            <a:r>
              <a:rPr lang="el-GR" dirty="0"/>
              <a:t> κατά τη διάρκεια του </a:t>
            </a:r>
            <a:r>
              <a:rPr lang="el-GR" dirty="0">
                <a:hlinkClick r:id="rId2" tooltip="Δεύτερος Παγκόσμιος Πόλεμος"/>
              </a:rPr>
              <a:t>Δευτέρου Παγκοσμίου Πολέμου</a:t>
            </a:r>
            <a:r>
              <a:rPr lang="el-GR" dirty="0"/>
              <a:t> ξεκίνησε τον Απρίλιο του 1941 και ήταν αποτέλεσμα της </a:t>
            </a:r>
            <a:r>
              <a:rPr lang="el-GR" dirty="0">
                <a:hlinkClick r:id="rId3" tooltip="Γερμανική εισβολή στην Ελλάδα"/>
              </a:rPr>
              <a:t>γερμανικής εισβολής</a:t>
            </a:r>
            <a:r>
              <a:rPr lang="el-GR" dirty="0"/>
              <a:t>. Η κατοχή τερματίστηκε με την αποχώρηση των γερμανικών στρατευμάτων από την Ελλάδα τον Οκτώβριο του 1944. Σε ορισμένες περιπτώσεις, όπως στην </a:t>
            </a:r>
            <a:r>
              <a:rPr lang="el-GR" dirty="0">
                <a:hlinkClick r:id="rId4" tooltip="Κρήτη"/>
              </a:rPr>
              <a:t>Κρήτη</a:t>
            </a:r>
            <a:r>
              <a:rPr lang="el-GR" dirty="0"/>
              <a:t> ή σε άλλα νησιά, γερμανικές φρουρές παρέμειναν μέχρι το Μάιο και τον Ιούνιο του 1945.</a:t>
            </a:r>
          </a:p>
          <a:p>
            <a:r>
              <a:rPr lang="el-GR" dirty="0"/>
              <a:t>Η </a:t>
            </a:r>
            <a:r>
              <a:rPr lang="el-GR" dirty="0">
                <a:hlinkClick r:id="rId5" tooltip="Ελληνοϊταλικός πόλεμος (1940-1941)"/>
              </a:rPr>
              <a:t>Φασιστική Ιταλία επιτέθηκε στην Ελλάδα</a:t>
            </a:r>
            <a:r>
              <a:rPr lang="el-GR" dirty="0"/>
              <a:t> τον Οκτώβριο του 1940, αλλά ηττήθηκε και οπισθοχώρησε, υπό την πίεση του ελληνικού στρατού, στο εσωτερικό της Αλβανίας. Ακολούθησε, τον Απρίλιο του 1941, η </a:t>
            </a:r>
            <a:r>
              <a:rPr lang="el-GR" dirty="0">
                <a:hlinkClick r:id="rId3" tooltip="Γερμανική εισβολή στην Ελλάδα"/>
              </a:rPr>
              <a:t>γερμανική εισβολή</a:t>
            </a:r>
            <a:r>
              <a:rPr lang="el-GR" dirty="0"/>
              <a:t>. Μέχρι τα τέλη Μαΐου του 1941 οι Γερμανοί είχαν υποτάξει το σύνολο της χώρας. Οι ίδιοι διατήρησαν υπό τον έλεγχο τους τις σημαντικότερες στρατηγικά περιοχές της Ελλάδας, μεταξύ των οποίων την </a:t>
            </a:r>
            <a:r>
              <a:rPr lang="el-GR" dirty="0">
                <a:hlinkClick r:id="rId6" tooltip="Αθήνα"/>
              </a:rPr>
              <a:t>Αθήνα</a:t>
            </a:r>
            <a:r>
              <a:rPr lang="el-GR" dirty="0"/>
              <a:t> και τη </a:t>
            </a:r>
            <a:r>
              <a:rPr lang="el-GR" dirty="0">
                <a:hlinkClick r:id="rId7" tooltip="Θεσσαλονίκη"/>
              </a:rPr>
              <a:t>Θεσσαλονίκη</a:t>
            </a:r>
            <a:r>
              <a:rPr lang="el-GR" dirty="0"/>
              <a:t>, ενώ η υπόλοιπη χώρα μοιράστηκε σε ζώνες ελέγχου των συμμαχικών προς τη Γερμανία χωρών, της </a:t>
            </a:r>
            <a:r>
              <a:rPr lang="el-GR" dirty="0">
                <a:hlinkClick r:id="rId8" tooltip="Ιταλία"/>
              </a:rPr>
              <a:t>Ιταλίας</a:t>
            </a:r>
            <a:r>
              <a:rPr lang="el-GR" dirty="0"/>
              <a:t> και της </a:t>
            </a:r>
            <a:r>
              <a:rPr lang="el-GR" dirty="0">
                <a:hlinkClick r:id="rId9" tooltip="Βουλγαρία"/>
              </a:rPr>
              <a:t>Βουλγαρίας</a:t>
            </a:r>
            <a:r>
              <a:rPr lang="el-GR" dirty="0"/>
              <a:t>. Παράλληλα τοποθετήθηκε στην Ελλάδα κατοχική κυβέρνηση, που συγκροτήθηκε από Έλληνες συνεργάτες των Γερμανών.</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1484784"/>
            <a:ext cx="9144000" cy="5373216"/>
          </a:xfrm>
        </p:spPr>
        <p:txBody>
          <a:bodyPr>
            <a:normAutofit fontScale="70000" lnSpcReduction="20000"/>
          </a:bodyPr>
          <a:lstStyle/>
          <a:p>
            <a:r>
              <a:rPr lang="el-GR" dirty="0" smtClean="0"/>
              <a:t>Η κατοχή επέφερε τεράστια δεινά στον ελληνικό λαό και προκάλεσε ανυπολόγιστες καταστροφές. Οι ανθρώπινες απώλειες της Ελλάδας κατά τη διάρκεια του </a:t>
            </a:r>
            <a:r>
              <a:rPr lang="el-GR" dirty="0" smtClean="0">
                <a:hlinkClick r:id="rId2" tooltip="Δεύτερος Παγκόσμιος Πόλεμος"/>
              </a:rPr>
              <a:t>Δευτέρου Παγκοσμίου Πολέμου</a:t>
            </a:r>
            <a:r>
              <a:rPr lang="el-GR" dirty="0" smtClean="0"/>
              <a:t> υπολογίζονται μεταξύ 300.000 και 770.000 αμάχων και 20.000 έως 35.000 στρατιωτών. Ανυπολόγιστες υπήρξαν και οι υλικές καταστροφές, που οδήγησαν σε πλήρη κατάρρευση της ελληνικής οικονομίας.</a:t>
            </a:r>
          </a:p>
          <a:p>
            <a:r>
              <a:rPr lang="el-GR" dirty="0" smtClean="0"/>
              <a:t>Την ίδια στιγμή αναπτύχθηκε η ελληνική </a:t>
            </a:r>
            <a:r>
              <a:rPr lang="el-GR" dirty="0" smtClean="0">
                <a:hlinkClick r:id="rId3" tooltip="Εθνική Αντίσταση"/>
              </a:rPr>
              <a:t>αντίσταση</a:t>
            </a:r>
            <a:r>
              <a:rPr lang="el-GR" dirty="0" smtClean="0"/>
              <a:t> μέσα από αντιστασιακές ομάδες που πραγματοποίησαν επιχειρήσεις κατά των δυνάμεων κατοχής και των </a:t>
            </a:r>
            <a:r>
              <a:rPr lang="el-GR" dirty="0" smtClean="0">
                <a:hlinkClick r:id="rId4" tooltip="Τάγματα Ασφαλείας"/>
              </a:rPr>
              <a:t>ταγμάτων ασφαλείας</a:t>
            </a:r>
            <a:r>
              <a:rPr lang="el-GR" dirty="0" smtClean="0"/>
              <a:t> ενώ παράλληλα ανέπτυξαν δίκτυο κατασκόπων. Από τα τέλη του 1943 άρχισαν να συγκρούονται μεταξύ τους. Όταν η Ελλάδα απελευθερώθηκε, τον Οκτώβριο του 1944, υπήρχε κλίμα ακραίας πολιτικής πόλωσης που σύντομα οδήγησε στο ξέσπασμα του </a:t>
            </a:r>
            <a:r>
              <a:rPr lang="el-GR" u="sng" dirty="0" smtClean="0">
                <a:hlinkClick r:id="rId5"/>
              </a:rPr>
              <a:t>εμφυλίου</a:t>
            </a:r>
            <a:r>
              <a:rPr lang="el-GR" dirty="0" smtClean="0"/>
              <a:t>. Η κρίση που ακολούθησε, με το ξέσπασμα του εμφυλίου πολέμου, έδωσε την ευκαιρία σε πολλούς συνεργάτες των Ναζί όχι μόνο να ξεφύγουν από την τιμωρία αλλά και να αποτελέσουν τελικά την άρχουσα τάξη της μεταπολεμικής Ελλάδας.</a:t>
            </a:r>
          </a:p>
          <a:p>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ΒΙΝΤΕΟ</a:t>
            </a:r>
            <a:endParaRPr lang="el-GR" dirty="0"/>
          </a:p>
        </p:txBody>
      </p:sp>
      <p:sp>
        <p:nvSpPr>
          <p:cNvPr id="3" name="2 - Θέση περιεχομένου"/>
          <p:cNvSpPr>
            <a:spLocks noGrp="1"/>
          </p:cNvSpPr>
          <p:nvPr>
            <p:ph idx="1"/>
          </p:nvPr>
        </p:nvSpPr>
        <p:spPr/>
        <p:txBody>
          <a:bodyPr/>
          <a:lstStyle/>
          <a:p>
            <a:r>
              <a:rPr lang="en-ID" dirty="0" smtClean="0">
                <a:hlinkClick r:id="rId2"/>
              </a:rPr>
              <a:t>https://youtu.be/DJrdVldjNQY</a:t>
            </a:r>
            <a:r>
              <a:rPr lang="el-GR" dirty="0" smtClean="0"/>
              <a:t>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129</Words>
  <Application>Microsoft Office PowerPoint</Application>
  <PresentationFormat>Προβολή στην οθόνη (4:3)</PresentationFormat>
  <Paragraphs>16</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Η ΕΛΛΗΝΙΚΗ ΣΗΜΑΙΑ</vt:lpstr>
      <vt:lpstr>Η ΣΗΜΑΙΑ ΤΗΣ ΕΛΛΑΔΟΣ</vt:lpstr>
      <vt:lpstr>Η ΙΣΤΟΡΙΑ ΠΟΥ ΚΡΥΒΕΤΑΙ ΠΙΣΩ ΤΗΣ</vt:lpstr>
      <vt:lpstr>Η ΣΥΝΕΧΕΙΑ ΤΗΣ ΙΣΤΟΡΙΑΣ </vt:lpstr>
      <vt:lpstr>ΓΕΡΜΑΝΙΚΗ ΚΑΤΟΧΗ</vt:lpstr>
      <vt:lpstr>Διαφάνεια 6</vt:lpstr>
      <vt:lpstr>ΒΙΝΤΕΟ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ΕΛΛΗΝΙΚΗ ΣΗΜΑΙΑ</dc:title>
  <dc:creator>student3</dc:creator>
  <cp:lastModifiedBy>student3</cp:lastModifiedBy>
  <cp:revision>5</cp:revision>
  <dcterms:created xsi:type="dcterms:W3CDTF">2022-10-26T07:40:59Z</dcterms:created>
  <dcterms:modified xsi:type="dcterms:W3CDTF">2022-10-26T08:25:45Z</dcterms:modified>
</cp:coreProperties>
</file>