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8" r:id="rId13"/>
    <p:sldId id="268" r:id="rId14"/>
    <p:sldId id="269" r:id="rId15"/>
    <p:sldId id="270" r:id="rId16"/>
    <p:sldId id="279" r:id="rId17"/>
    <p:sldId id="280" r:id="rId18"/>
    <p:sldId id="271" r:id="rId19"/>
    <p:sldId id="272" r:id="rId20"/>
    <p:sldId id="273" r:id="rId21"/>
    <p:sldId id="281" r:id="rId22"/>
    <p:sldId id="282" r:id="rId23"/>
    <p:sldId id="283" r:id="rId24"/>
    <p:sldId id="274" r:id="rId25"/>
    <p:sldId id="277" r:id="rId26"/>
    <p:sldId id="275" r:id="rId27"/>
    <p:sldId id="276" r:id="rId2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853615-BFDE-46DE-814C-47EC6EF6D371}" type="datetimeFigureOut">
              <a:rPr lang="el-GR" smtClean="0"/>
              <a:t>6/10/2017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221984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53615-BFDE-46DE-814C-47EC6EF6D371}" type="datetimeFigureOut">
              <a:rPr lang="el-GR" smtClean="0"/>
              <a:t>6/10/2017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4170376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53615-BFDE-46DE-814C-47EC6EF6D371}" type="datetimeFigureOut">
              <a:rPr lang="el-GR" smtClean="0"/>
              <a:t>6/10/2017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3441955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53615-BFDE-46DE-814C-47EC6EF6D371}" type="datetimeFigureOut">
              <a:rPr lang="el-GR" smtClean="0"/>
              <a:t>6/10/2017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31567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53615-BFDE-46DE-814C-47EC6EF6D371}" type="datetimeFigureOut">
              <a:rPr lang="el-GR" smtClean="0"/>
              <a:t>6/10/2017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257395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2853615-BFDE-46DE-814C-47EC6EF6D371}" type="datetimeFigureOut">
              <a:rPr lang="el-GR" smtClean="0"/>
              <a:t>6/10/2017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361298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2853615-BFDE-46DE-814C-47EC6EF6D371}" type="datetimeFigureOut">
              <a:rPr lang="el-GR" smtClean="0"/>
              <a:t>6/10/2017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2110888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853615-BFDE-46DE-814C-47EC6EF6D371}" type="datetimeFigureOut">
              <a:rPr lang="el-GR" smtClean="0"/>
              <a:t>6/10/2017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889810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853615-BFDE-46DE-814C-47EC6EF6D371}" type="datetimeFigureOut">
              <a:rPr lang="el-GR" smtClean="0"/>
              <a:t>6/10/2017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70960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853615-BFDE-46DE-814C-47EC6EF6D371}" type="datetimeFigureOut">
              <a:rPr lang="el-GR" smtClean="0"/>
              <a:t>6/10/2017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2405678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853615-BFDE-46DE-814C-47EC6EF6D371}" type="datetimeFigureOut">
              <a:rPr lang="el-GR" smtClean="0"/>
              <a:t>6/10/2017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508191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853615-BFDE-46DE-814C-47EC6EF6D371}" type="datetimeFigureOut">
              <a:rPr lang="el-GR" smtClean="0"/>
              <a:t>6/10/2017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319641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853615-BFDE-46DE-814C-47EC6EF6D371}" type="datetimeFigureOut">
              <a:rPr lang="el-GR" smtClean="0"/>
              <a:t>6/10/2017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439443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853615-BFDE-46DE-814C-47EC6EF6D371}" type="datetimeFigureOut">
              <a:rPr lang="el-GR" smtClean="0"/>
              <a:t>6/10/2017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99665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53615-BFDE-46DE-814C-47EC6EF6D371}" type="datetimeFigureOut">
              <a:rPr lang="el-GR" smtClean="0"/>
              <a:t>6/10/2017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473599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53615-BFDE-46DE-814C-47EC6EF6D371}" type="datetimeFigureOut">
              <a:rPr lang="el-GR" smtClean="0"/>
              <a:t>6/10/2017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840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853615-BFDE-46DE-814C-47EC6EF6D371}" type="datetimeFigureOut">
              <a:rPr lang="el-GR" smtClean="0"/>
              <a:t>6/10/2017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DF53439-851E-44AD-84B1-B6BFC3D0C743}" type="slidenum">
              <a:rPr lang="el-GR" smtClean="0"/>
              <a:t>‹#›</a:t>
            </a:fld>
            <a:endParaRPr lang="el-GR"/>
          </a:p>
        </p:txBody>
      </p:sp>
    </p:spTree>
    <p:extLst>
      <p:ext uri="{BB962C8B-B14F-4D97-AF65-F5344CB8AC3E}">
        <p14:creationId xmlns:p14="http://schemas.microsoft.com/office/powerpoint/2010/main" val="1681081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2853615-BFDE-46DE-814C-47EC6EF6D371}" type="datetimeFigureOut">
              <a:rPr lang="el-GR" smtClean="0"/>
              <a:t>6/10/2017</a:t>
            </a:fld>
            <a:endParaRPr lang="el-GR"/>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DF53439-851E-44AD-84B1-B6BFC3D0C743}" type="slidenum">
              <a:rPr lang="el-GR" smtClean="0"/>
              <a:t>‹#›</a:t>
            </a:fld>
            <a:endParaRPr lang="el-GR"/>
          </a:p>
        </p:txBody>
      </p:sp>
    </p:spTree>
    <p:extLst>
      <p:ext uri="{BB962C8B-B14F-4D97-AF65-F5344CB8AC3E}">
        <p14:creationId xmlns:p14="http://schemas.microsoft.com/office/powerpoint/2010/main" val="239886301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ΦΥΛΛΟ ΕΡΓΑΣΙΑΣ 7</a:t>
            </a:r>
            <a:endParaRPr lang="el-GR" dirty="0"/>
          </a:p>
        </p:txBody>
      </p:sp>
      <p:sp>
        <p:nvSpPr>
          <p:cNvPr id="3" name="Υπότιτλος 2"/>
          <p:cNvSpPr>
            <a:spLocks noGrp="1"/>
          </p:cNvSpPr>
          <p:nvPr>
            <p:ph type="subTitle" idx="1"/>
          </p:nvPr>
        </p:nvSpPr>
        <p:spPr>
          <a:xfrm>
            <a:off x="468433" y="3717032"/>
            <a:ext cx="8207135" cy="1752600"/>
          </a:xfrm>
        </p:spPr>
        <p:txBody>
          <a:bodyPr>
            <a:normAutofit/>
          </a:bodyPr>
          <a:lstStyle/>
          <a:p>
            <a:r>
              <a:rPr lang="el-GR" sz="3600" b="1" dirty="0" smtClean="0">
                <a:solidFill>
                  <a:srgbClr val="FFFF00"/>
                </a:solidFill>
              </a:rPr>
              <a:t>ΔΙΑΣΤΟΛΗ ΚΑΙ ΣΥΣΤΟΛΗ ΤΟΥ ΝΕΡΟΥ</a:t>
            </a:r>
            <a:endParaRPr lang="el-GR" sz="3600" b="1" dirty="0">
              <a:solidFill>
                <a:srgbClr val="FFFF00"/>
              </a:solidFill>
            </a:endParaRPr>
          </a:p>
        </p:txBody>
      </p:sp>
    </p:spTree>
    <p:extLst>
      <p:ext uri="{BB962C8B-B14F-4D97-AF65-F5344CB8AC3E}">
        <p14:creationId xmlns:p14="http://schemas.microsoft.com/office/powerpoint/2010/main" val="3720019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636912"/>
            <a:ext cx="8229600" cy="1143000"/>
          </a:xfrm>
        </p:spPr>
        <p:txBody>
          <a:bodyPr/>
          <a:lstStyle/>
          <a:p>
            <a:r>
              <a:rPr lang="el-GR" dirty="0" smtClean="0">
                <a:solidFill>
                  <a:srgbClr val="FFC000"/>
                </a:solidFill>
              </a:rPr>
              <a:t>ΠΕΙΡΑΜΑ 1</a:t>
            </a:r>
            <a:endParaRPr lang="el-GR" dirty="0">
              <a:solidFill>
                <a:srgbClr val="FFC000"/>
              </a:solidFill>
            </a:endParaRPr>
          </a:p>
        </p:txBody>
      </p:sp>
    </p:spTree>
    <p:extLst>
      <p:ext uri="{BB962C8B-B14F-4D97-AF65-F5344CB8AC3E}">
        <p14:creationId xmlns:p14="http://schemas.microsoft.com/office/powerpoint/2010/main" val="427515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1412776"/>
            <a:ext cx="8712968" cy="4320480"/>
          </a:xfrm>
        </p:spPr>
        <p:txBody>
          <a:bodyPr>
            <a:noAutofit/>
          </a:bodyPr>
          <a:lstStyle/>
          <a:p>
            <a:pPr marL="137160" indent="0">
              <a:buNone/>
            </a:pPr>
            <a:r>
              <a:rPr lang="el-GR" sz="2800" b="1" dirty="0" smtClean="0">
                <a:latin typeface="Calibri" panose="020F0502020204030204" pitchFamily="34" charset="0"/>
              </a:rPr>
              <a:t>● Γεμίζουμε δυο καπάκια από πλαστικά μπουκάλια, το ένα με νερό και το άλλο με λάδι.</a:t>
            </a:r>
          </a:p>
          <a:p>
            <a:pPr marL="137160" indent="0">
              <a:buNone/>
            </a:pPr>
            <a:r>
              <a:rPr lang="el-GR" sz="2800" b="1" dirty="0">
                <a:latin typeface="Calibri" panose="020F0502020204030204" pitchFamily="34" charset="0"/>
              </a:rPr>
              <a:t>●</a:t>
            </a:r>
            <a:r>
              <a:rPr lang="el-GR" sz="2800" b="1" dirty="0" smtClean="0">
                <a:latin typeface="Calibri" panose="020F0502020204030204" pitchFamily="34" charset="0"/>
              </a:rPr>
              <a:t> Τοποθετούμε τα δυο καπάκια στην κατάψυξη για αρκετές ώρες, μέχρι να παγώσουν.</a:t>
            </a:r>
          </a:p>
          <a:p>
            <a:pPr marL="137160" indent="0">
              <a:buNone/>
            </a:pPr>
            <a:r>
              <a:rPr lang="el-GR" sz="2800" b="1" dirty="0" smtClean="0">
                <a:latin typeface="Calibri" panose="020F0502020204030204" pitchFamily="34" charset="0"/>
              </a:rPr>
              <a:t>● Όταν βγάλουμε τα καπάκια από την κατάψυξη παρατηρούμε ότι αυτό με το νερό έχει ¨φουσκώσει¨, ενώ εκείνο με το λάδι έχει ¨κάτσει¨.</a:t>
            </a:r>
            <a:endParaRPr lang="el-GR" sz="2800" b="1" dirty="0">
              <a:latin typeface="Calibri" panose="020F0502020204030204" pitchFamily="34" charset="0"/>
            </a:endParaRPr>
          </a:p>
        </p:txBody>
      </p:sp>
    </p:spTree>
    <p:extLst>
      <p:ext uri="{BB962C8B-B14F-4D97-AF65-F5344CB8AC3E}">
        <p14:creationId xmlns:p14="http://schemas.microsoft.com/office/powerpoint/2010/main" val="164646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00505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2204864"/>
            <a:ext cx="8640960" cy="2692896"/>
          </a:xfrm>
        </p:spPr>
        <p:txBody>
          <a:bodyPr>
            <a:normAutofit/>
          </a:bodyPr>
          <a:lstStyle/>
          <a:p>
            <a:pPr marL="137160" indent="0">
              <a:buNone/>
            </a:pPr>
            <a:r>
              <a:rPr lang="el-GR" sz="3200" b="1" dirty="0" smtClean="0">
                <a:solidFill>
                  <a:schemeClr val="tx2"/>
                </a:solidFill>
                <a:latin typeface="Calibri" panose="020F0502020204030204" pitchFamily="34" charset="0"/>
              </a:rPr>
              <a:t>ΣΥΜΠΕΡΑΣΜΑ</a:t>
            </a:r>
          </a:p>
          <a:p>
            <a:pPr marL="137160" indent="0">
              <a:buNone/>
            </a:pPr>
            <a:r>
              <a:rPr lang="el-GR" sz="2800" b="1" dirty="0" smtClean="0">
                <a:latin typeface="Calibri" panose="020F0502020204030204" pitchFamily="34" charset="0"/>
              </a:rPr>
              <a:t>Όταν η θερμοκρασία μειώνεται, το λάδι συστέλλεται ενώ το νερό διαστέλλεται.</a:t>
            </a:r>
            <a:endParaRPr lang="el-GR" sz="2800" b="1" dirty="0">
              <a:latin typeface="Calibri" panose="020F0502020204030204" pitchFamily="34" charset="0"/>
            </a:endParaRPr>
          </a:p>
        </p:txBody>
      </p:sp>
    </p:spTree>
    <p:extLst>
      <p:ext uri="{BB962C8B-B14F-4D97-AF65-F5344CB8AC3E}">
        <p14:creationId xmlns:p14="http://schemas.microsoft.com/office/powerpoint/2010/main" val="3113628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80928"/>
            <a:ext cx="8229600" cy="1143000"/>
          </a:xfrm>
        </p:spPr>
        <p:txBody>
          <a:bodyPr/>
          <a:lstStyle/>
          <a:p>
            <a:r>
              <a:rPr lang="el-GR" dirty="0" smtClean="0">
                <a:solidFill>
                  <a:srgbClr val="FFC000"/>
                </a:solidFill>
              </a:rPr>
              <a:t>ΠΕΙΡΑΜΑ 2</a:t>
            </a:r>
            <a:endParaRPr lang="el-GR" dirty="0">
              <a:solidFill>
                <a:srgbClr val="FFC000"/>
              </a:solidFill>
            </a:endParaRPr>
          </a:p>
        </p:txBody>
      </p:sp>
    </p:spTree>
    <p:extLst>
      <p:ext uri="{BB962C8B-B14F-4D97-AF65-F5344CB8AC3E}">
        <p14:creationId xmlns:p14="http://schemas.microsoft.com/office/powerpoint/2010/main" val="3958290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1556792"/>
            <a:ext cx="8640960" cy="3456384"/>
          </a:xfrm>
        </p:spPr>
        <p:txBody>
          <a:bodyPr>
            <a:normAutofit/>
          </a:bodyPr>
          <a:lstStyle/>
          <a:p>
            <a:pPr marL="137160" indent="0">
              <a:buNone/>
            </a:pPr>
            <a:r>
              <a:rPr lang="el-GR" sz="2800" b="1" dirty="0" smtClean="0">
                <a:latin typeface="Calibri" panose="020F0502020204030204" pitchFamily="34" charset="0"/>
              </a:rPr>
              <a:t>● Βάζουμε το παγάκι του νερού μέσα σ’ ένα ποτήρι με νερό και το παγάκι του λαδιού μέσα σ’ ένα ποτήρι με λάδι.</a:t>
            </a:r>
          </a:p>
          <a:p>
            <a:pPr marL="137160" indent="0">
              <a:buNone/>
            </a:pPr>
            <a:r>
              <a:rPr lang="el-GR" sz="2800" b="1" dirty="0" smtClean="0">
                <a:latin typeface="Calibri" panose="020F0502020204030204" pitchFamily="34" charset="0"/>
              </a:rPr>
              <a:t>● Παρατηρούμε ότι το παγάκι του νερού επιπλέει στο νερό, ενώ το παγάκι του λαδιού βυθίζεται στο λάδι.</a:t>
            </a:r>
            <a:endParaRPr lang="el-GR" sz="2800" b="1" dirty="0">
              <a:latin typeface="Calibri" panose="020F0502020204030204" pitchFamily="34" charset="0"/>
            </a:endParaRPr>
          </a:p>
        </p:txBody>
      </p:sp>
    </p:spTree>
    <p:extLst>
      <p:ext uri="{BB962C8B-B14F-4D97-AF65-F5344CB8AC3E}">
        <p14:creationId xmlns:p14="http://schemas.microsoft.com/office/powerpoint/2010/main" val="1138131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9006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9921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1412776"/>
            <a:ext cx="8784976" cy="4392488"/>
          </a:xfrm>
        </p:spPr>
        <p:txBody>
          <a:bodyPr>
            <a:normAutofit/>
          </a:bodyPr>
          <a:lstStyle/>
          <a:p>
            <a:pPr marL="137160" indent="0">
              <a:buNone/>
            </a:pPr>
            <a:r>
              <a:rPr lang="el-GR" sz="3200" b="1" dirty="0" smtClean="0">
                <a:solidFill>
                  <a:schemeClr val="tx2"/>
                </a:solidFill>
                <a:latin typeface="Calibri" panose="020F0502020204030204" pitchFamily="34" charset="0"/>
              </a:rPr>
              <a:t>ΣΥΜΠΕΡΑΣΜΑΤΑ</a:t>
            </a:r>
          </a:p>
          <a:p>
            <a:pPr marL="137160" indent="0">
              <a:buNone/>
            </a:pPr>
            <a:r>
              <a:rPr lang="el-GR" sz="2800" b="1" dirty="0" smtClean="0">
                <a:latin typeface="Calibri" panose="020F0502020204030204" pitchFamily="34" charset="0"/>
              </a:rPr>
              <a:t>● Το νερό έχει διασταλεί, άρα έχει αυξηθεί ο όγκος του, άρα έχει μειωθεί η πυκνότητα του και γι αυτό επιπλέει.</a:t>
            </a:r>
          </a:p>
          <a:p>
            <a:pPr marL="137160" indent="0">
              <a:buNone/>
            </a:pPr>
            <a:r>
              <a:rPr lang="el-GR" sz="2800" b="1" dirty="0" smtClean="0">
                <a:latin typeface="Calibri" panose="020F0502020204030204" pitchFamily="34" charset="0"/>
              </a:rPr>
              <a:t>● Το λάδι έχει συσταλεί, άρα έχει μειωθεί ο όγκος του, άρα έχει αυξηθεί η πυκνότητα του και γι αυτό βυθίζεται.</a:t>
            </a:r>
          </a:p>
          <a:p>
            <a:pPr marL="137160" indent="0">
              <a:buNone/>
            </a:pPr>
            <a:endParaRPr lang="el-GR" dirty="0">
              <a:solidFill>
                <a:srgbClr val="7030A0"/>
              </a:solidFill>
              <a:latin typeface="Calibri" panose="020F0502020204030204" pitchFamily="34" charset="0"/>
            </a:endParaRPr>
          </a:p>
        </p:txBody>
      </p:sp>
    </p:spTree>
    <p:extLst>
      <p:ext uri="{BB962C8B-B14F-4D97-AF65-F5344CB8AC3E}">
        <p14:creationId xmlns:p14="http://schemas.microsoft.com/office/powerpoint/2010/main" val="2565241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708920"/>
            <a:ext cx="8229600" cy="1143000"/>
          </a:xfrm>
        </p:spPr>
        <p:txBody>
          <a:bodyPr/>
          <a:lstStyle/>
          <a:p>
            <a:r>
              <a:rPr lang="el-GR" dirty="0" smtClean="0">
                <a:solidFill>
                  <a:srgbClr val="FFC000"/>
                </a:solidFill>
              </a:rPr>
              <a:t>ΠΕΙΡΑΜΑ 3</a:t>
            </a:r>
            <a:endParaRPr lang="el-GR" dirty="0">
              <a:solidFill>
                <a:srgbClr val="FFC000"/>
              </a:solidFill>
            </a:endParaRPr>
          </a:p>
        </p:txBody>
      </p:sp>
    </p:spTree>
    <p:extLst>
      <p:ext uri="{BB962C8B-B14F-4D97-AF65-F5344CB8AC3E}">
        <p14:creationId xmlns:p14="http://schemas.microsoft.com/office/powerpoint/2010/main" val="84475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564904"/>
            <a:ext cx="8229600" cy="1143000"/>
          </a:xfrm>
        </p:spPr>
        <p:txBody>
          <a:bodyPr/>
          <a:lstStyle/>
          <a:p>
            <a:r>
              <a:rPr lang="el-GR" dirty="0" smtClean="0">
                <a:solidFill>
                  <a:srgbClr val="FFC000"/>
                </a:solidFill>
              </a:rPr>
              <a:t>Η ΘΕΩΡΙΑ</a:t>
            </a:r>
            <a:endParaRPr lang="el-GR" dirty="0">
              <a:solidFill>
                <a:srgbClr val="FFC000"/>
              </a:solidFill>
            </a:endParaRPr>
          </a:p>
        </p:txBody>
      </p:sp>
    </p:spTree>
    <p:extLst>
      <p:ext uri="{BB962C8B-B14F-4D97-AF65-F5344CB8AC3E}">
        <p14:creationId xmlns:p14="http://schemas.microsoft.com/office/powerpoint/2010/main" val="1322529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476672"/>
            <a:ext cx="8784976" cy="6048672"/>
          </a:xfrm>
        </p:spPr>
        <p:txBody>
          <a:bodyPr>
            <a:noAutofit/>
          </a:bodyPr>
          <a:lstStyle/>
          <a:p>
            <a:pPr marL="137160" indent="0">
              <a:buNone/>
            </a:pPr>
            <a:r>
              <a:rPr lang="el-GR" sz="2800" b="1" dirty="0" smtClean="0">
                <a:latin typeface="Calibri" panose="020F0502020204030204" pitchFamily="34" charset="0"/>
              </a:rPr>
              <a:t>● Τοποθετούμε στην κατάψυξη  τρία πλαστικά μπουκάλια.</a:t>
            </a:r>
          </a:p>
          <a:p>
            <a:pPr marL="137160" indent="0">
              <a:buNone/>
            </a:pPr>
            <a:r>
              <a:rPr lang="el-GR" sz="2800" b="1" dirty="0" smtClean="0">
                <a:latin typeface="Calibri" panose="020F0502020204030204" pitchFamily="34" charset="0"/>
              </a:rPr>
              <a:t>Ένα άδειο με βιδωμένο το πώμα του, ένα γεμάτο με λάδι κι ένα γεμάτο με νερό.</a:t>
            </a:r>
          </a:p>
          <a:p>
            <a:pPr marL="137160" indent="0">
              <a:buNone/>
            </a:pPr>
            <a:r>
              <a:rPr lang="el-GR" sz="2800" b="1" dirty="0" smtClean="0">
                <a:latin typeface="Calibri" panose="020F0502020204030204" pitchFamily="34" charset="0"/>
              </a:rPr>
              <a:t>● Μετά από μερικές ώρες, όταν πια έχουν παγώσει βγάζουμε τα μπουκάλια και παρατηρούμε ότι το άδειο μπουκάλι (αέρας) και το μπουκάλι με το λάδι έχουν συσταλεί, ενώ το μπουκάλι με το νερό έχει διασταλεί και μπορεί να έχει σπάσει.</a:t>
            </a:r>
            <a:endParaRPr lang="el-GR" sz="2800" b="1" dirty="0">
              <a:latin typeface="Calibri" panose="020F0502020204030204" pitchFamily="34" charset="0"/>
            </a:endParaRPr>
          </a:p>
        </p:txBody>
      </p:sp>
    </p:spTree>
    <p:extLst>
      <p:ext uri="{BB962C8B-B14F-4D97-AF65-F5344CB8AC3E}">
        <p14:creationId xmlns:p14="http://schemas.microsoft.com/office/powerpoint/2010/main" val="3304617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8457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2518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0751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80928"/>
            <a:ext cx="8229600" cy="1143000"/>
          </a:xfrm>
        </p:spPr>
        <p:txBody>
          <a:bodyPr/>
          <a:lstStyle/>
          <a:p>
            <a:r>
              <a:rPr lang="el-GR" dirty="0" smtClean="0">
                <a:solidFill>
                  <a:srgbClr val="FFC000"/>
                </a:solidFill>
              </a:rPr>
              <a:t>ΠΕΙΡΑΜΑ 4</a:t>
            </a:r>
            <a:endParaRPr lang="el-GR" dirty="0">
              <a:solidFill>
                <a:srgbClr val="FFC000"/>
              </a:solidFill>
            </a:endParaRPr>
          </a:p>
        </p:txBody>
      </p:sp>
    </p:spTree>
    <p:extLst>
      <p:ext uri="{BB962C8B-B14F-4D97-AF65-F5344CB8AC3E}">
        <p14:creationId xmlns:p14="http://schemas.microsoft.com/office/powerpoint/2010/main" val="2386536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sz="half" idx="1"/>
          </p:nvPr>
        </p:nvSpPr>
        <p:spPr>
          <a:xfrm>
            <a:off x="3710210" y="692696"/>
            <a:ext cx="5326286" cy="5760640"/>
          </a:xfrm>
        </p:spPr>
        <p:txBody>
          <a:bodyPr>
            <a:normAutofit lnSpcReduction="10000"/>
          </a:bodyPr>
          <a:lstStyle/>
          <a:p>
            <a:pPr marL="137160" lvl="0" indent="0">
              <a:buClr>
                <a:prstClr val="white">
                  <a:shade val="95000"/>
                </a:prstClr>
              </a:buClr>
              <a:buNone/>
            </a:pPr>
            <a:r>
              <a:rPr lang="el-GR" sz="2800" b="1" dirty="0">
                <a:latin typeface="Calibri" panose="020F0502020204030204" pitchFamily="34" charset="0"/>
              </a:rPr>
              <a:t>● Σ’ ένα γυάλινο διαφανές δοχείο του εργαστηρίου βάζουμε νερό μέχρι τη μέση και 20 περίπου παγάκια.</a:t>
            </a:r>
          </a:p>
          <a:p>
            <a:pPr marL="137160" lvl="0" indent="0">
              <a:buClr>
                <a:prstClr val="white">
                  <a:shade val="95000"/>
                </a:prstClr>
              </a:buClr>
              <a:buNone/>
            </a:pPr>
            <a:r>
              <a:rPr lang="el-GR" sz="2800" b="1" dirty="0">
                <a:latin typeface="Calibri" panose="020F0502020204030204" pitchFamily="34" charset="0"/>
              </a:rPr>
              <a:t>● Κρεμάμε 3 θερμόμετρα μέσα στο δοχείο.</a:t>
            </a:r>
          </a:p>
          <a:p>
            <a:pPr marL="137160" lvl="0" indent="0">
              <a:buClr>
                <a:prstClr val="white">
                  <a:shade val="95000"/>
                </a:prstClr>
              </a:buClr>
              <a:buNone/>
            </a:pPr>
            <a:r>
              <a:rPr lang="el-GR" sz="2800" b="1" dirty="0">
                <a:latin typeface="Calibri" panose="020F0502020204030204" pitchFamily="34" charset="0"/>
              </a:rPr>
              <a:t>Φροντίζουμε ώστε το δοχείο με το οινόπνευμα του θερμόμετρου να βρίσκεται το ένα στο πάνω μέρος, το δεύτερο στη μέση και το τρίτο στον πάτο του δοχείου.</a:t>
            </a:r>
          </a:p>
          <a:p>
            <a:pPr marL="137160" indent="0">
              <a:buNone/>
            </a:pPr>
            <a:endParaRPr lang="el-GR" dirty="0"/>
          </a:p>
        </p:txBody>
      </p:sp>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12991" y="1495865"/>
            <a:ext cx="5020459" cy="3765344"/>
          </a:xfrm>
          <a:prstGeom prst="rect">
            <a:avLst/>
          </a:prstGeom>
        </p:spPr>
      </p:pic>
    </p:spTree>
    <p:extLst>
      <p:ext uri="{BB962C8B-B14F-4D97-AF65-F5344CB8AC3E}">
        <p14:creationId xmlns:p14="http://schemas.microsoft.com/office/powerpoint/2010/main" val="3609001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700808"/>
            <a:ext cx="8435280" cy="3960440"/>
          </a:xfrm>
        </p:spPr>
        <p:txBody>
          <a:bodyPr>
            <a:normAutofit/>
          </a:bodyPr>
          <a:lstStyle/>
          <a:p>
            <a:pPr marL="137160" indent="0">
              <a:buNone/>
            </a:pPr>
            <a:r>
              <a:rPr lang="el-GR" b="1" dirty="0" smtClean="0">
                <a:latin typeface="Calibri" panose="020F0502020204030204" pitchFamily="34" charset="0"/>
              </a:rPr>
              <a:t>● Μετά από 10 λεπτά μετράμε τις θερμοκρασίες των τριών θερμομέτρων και τις σημειώνουμε στον παρακάτω πίνακα.</a:t>
            </a:r>
          </a:p>
          <a:p>
            <a:pPr marL="137160" indent="0">
              <a:buNone/>
            </a:pPr>
            <a:endParaRPr lang="el-GR" dirty="0" smtClean="0">
              <a:solidFill>
                <a:schemeClr val="bg1"/>
              </a:solidFill>
              <a:latin typeface="Comic Sans MS" panose="030F0702030302020204" pitchFamily="66" charset="0"/>
            </a:endParaRPr>
          </a:p>
          <a:p>
            <a:pPr marL="137160" indent="0">
              <a:buNone/>
            </a:pPr>
            <a:endParaRPr lang="el-GR" dirty="0">
              <a:solidFill>
                <a:schemeClr val="bg1"/>
              </a:solidFill>
            </a:endParaRPr>
          </a:p>
        </p:txBody>
      </p:sp>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4126000866"/>
                  </p:ext>
                </p:extLst>
              </p:nvPr>
            </p:nvGraphicFramePr>
            <p:xfrm>
              <a:off x="611560" y="3573016"/>
              <a:ext cx="7632848" cy="1115760"/>
            </p:xfrm>
            <a:graphic>
              <a:graphicData uri="http://schemas.openxmlformats.org/drawingml/2006/table">
                <a:tbl>
                  <a:tblPr firstRow="1" bandRow="1">
                    <a:tableStyleId>{5C22544A-7EE6-4342-B048-85BDC9FD1C3A}</a:tableStyleId>
                  </a:tblPr>
                  <a:tblGrid>
                    <a:gridCol w="6075124"/>
                    <a:gridCol w="1557724"/>
                  </a:tblGrid>
                  <a:tr h="370840">
                    <a:tc>
                      <a:txBody>
                        <a:bodyPr/>
                        <a:lstStyle/>
                        <a:p>
                          <a:r>
                            <a:rPr lang="el-GR" b="1" dirty="0" smtClean="0">
                              <a:solidFill>
                                <a:schemeClr val="bg1"/>
                              </a:solidFill>
                              <a:latin typeface="Calibri" panose="020F0502020204030204" pitchFamily="34" charset="0"/>
                            </a:rPr>
                            <a:t>Θερμοκρασία στο πάνω μέρος του δοχείου</a:t>
                          </a:r>
                          <a:endParaRPr lang="el-GR" b="1" dirty="0">
                            <a:solidFill>
                              <a:schemeClr val="bg1"/>
                            </a:solidFill>
                            <a:latin typeface="Calibri" panose="020F050202020403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l-GR" i="1" smtClean="0">
                                        <a:solidFill>
                                          <a:schemeClr val="bg1"/>
                                        </a:solidFill>
                                        <a:latin typeface="Cambria Math" panose="02040503050406030204" pitchFamily="18" charset="0"/>
                                      </a:rPr>
                                    </m:ctrlPr>
                                  </m:sSupPr>
                                  <m:e>
                                    <m:r>
                                      <a:rPr lang="el-GR" b="1" i="0" smtClean="0">
                                        <a:solidFill>
                                          <a:schemeClr val="bg1"/>
                                        </a:solidFill>
                                        <a:latin typeface="Cambria Math"/>
                                      </a:rPr>
                                      <m:t>𝟐</m:t>
                                    </m:r>
                                  </m:e>
                                  <m:sup>
                                    <m:r>
                                      <a:rPr lang="el-GR" b="1" i="0" smtClean="0">
                                        <a:solidFill>
                                          <a:schemeClr val="bg1"/>
                                        </a:solidFill>
                                        <a:latin typeface="Cambria Math"/>
                                      </a:rPr>
                                      <m:t>𝟎</m:t>
                                    </m:r>
                                  </m:sup>
                                </m:sSup>
                                <m:r>
                                  <a:rPr lang="el-GR" b="1" i="0" smtClean="0">
                                    <a:solidFill>
                                      <a:schemeClr val="bg1"/>
                                    </a:solidFill>
                                    <a:latin typeface="Cambria Math"/>
                                  </a:rPr>
                                  <m:t> </m:t>
                                </m:r>
                                <m:r>
                                  <a:rPr lang="en-US" b="1" i="0" smtClean="0">
                                    <a:solidFill>
                                      <a:schemeClr val="bg1"/>
                                    </a:solidFill>
                                    <a:latin typeface="Cambria Math"/>
                                  </a:rPr>
                                  <m:t>𝐂</m:t>
                                </m:r>
                              </m:oMath>
                            </m:oMathPara>
                          </a14:m>
                          <a:endParaRPr lang="el-GR" i="0" dirty="0">
                            <a:solidFill>
                              <a:schemeClr val="bg1"/>
                            </a:solidFill>
                            <a:latin typeface="Calibri" panose="020F0502020204030204" pitchFamily="34" charset="0"/>
                          </a:endParaRPr>
                        </a:p>
                      </a:txBody>
                      <a:tcPr/>
                    </a:tc>
                  </a:tr>
                  <a:tr h="370840">
                    <a:tc>
                      <a:txBody>
                        <a:bodyPr/>
                        <a:lstStyle/>
                        <a:p>
                          <a:r>
                            <a:rPr lang="el-GR" b="1" dirty="0" smtClean="0">
                              <a:solidFill>
                                <a:schemeClr val="bg1"/>
                              </a:solidFill>
                              <a:latin typeface="Calibri" panose="020F0502020204030204" pitchFamily="34" charset="0"/>
                            </a:rPr>
                            <a:t>Θερμοκρασία στο μέσο του δοχείου</a:t>
                          </a:r>
                          <a:endParaRPr lang="el-GR" b="1" dirty="0">
                            <a:solidFill>
                              <a:schemeClr val="bg1"/>
                            </a:solidFill>
                            <a:latin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l-GR"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prstClr val="black"/>
                                        </a:solidFill>
                                        <a:effectLst/>
                                        <a:uLnTx/>
                                        <a:uFillTx/>
                                        <a:latin typeface="Cambria Math"/>
                                        <a:ea typeface="+mn-ea"/>
                                        <a:cs typeface="+mn-cs"/>
                                      </a:rPr>
                                      <m:t>𝟓</m:t>
                                    </m:r>
                                  </m:e>
                                  <m:sup>
                                    <m:r>
                                      <a:rPr kumimoji="0" lang="el-GR" sz="1800" b="1" i="0" u="none" strike="noStrike" kern="1200" cap="none" spc="0" normalizeH="0" baseline="0" noProof="0" smtClean="0">
                                        <a:ln>
                                          <a:noFill/>
                                        </a:ln>
                                        <a:solidFill>
                                          <a:prstClr val="black"/>
                                        </a:solidFill>
                                        <a:effectLst/>
                                        <a:uLnTx/>
                                        <a:uFillTx/>
                                        <a:latin typeface="Cambria Math"/>
                                        <a:ea typeface="+mn-ea"/>
                                        <a:cs typeface="+mn-cs"/>
                                      </a:rPr>
                                      <m:t>𝟎</m:t>
                                    </m:r>
                                  </m:sup>
                                </m:sSup>
                                <m:r>
                                  <a:rPr kumimoji="0" lang="el-GR" sz="1800" b="1" i="0" u="none" strike="noStrike" kern="1200" cap="none" spc="0" normalizeH="0" baseline="0" noProof="0" smtClean="0">
                                    <a:ln>
                                      <a:noFill/>
                                    </a:ln>
                                    <a:solidFill>
                                      <a:prstClr val="black"/>
                                    </a:solidFill>
                                    <a:effectLst/>
                                    <a:uLnTx/>
                                    <a:uFillTx/>
                                    <a:latin typeface="Cambria Math"/>
                                    <a:ea typeface="+mn-ea"/>
                                    <a:cs typeface="+mn-cs"/>
                                  </a:rPr>
                                  <m:t> </m:t>
                                </m:r>
                                <m:r>
                                  <a:rPr kumimoji="0" lang="en-US" sz="1800" b="1" i="0" u="none" strike="noStrike" kern="1200" cap="none" spc="0" normalizeH="0" baseline="0" noProof="0" smtClean="0">
                                    <a:ln>
                                      <a:noFill/>
                                    </a:ln>
                                    <a:solidFill>
                                      <a:prstClr val="black"/>
                                    </a:solidFill>
                                    <a:effectLst/>
                                    <a:uLnTx/>
                                    <a:uFillTx/>
                                    <a:latin typeface="Cambria Math"/>
                                    <a:ea typeface="+mn-ea"/>
                                    <a:cs typeface="+mn-cs"/>
                                  </a:rPr>
                                  <m:t>𝐂</m:t>
                                </m:r>
                              </m:oMath>
                            </m:oMathPara>
                          </a14:m>
                          <a:endPar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mn-cs"/>
                            </a:rPr>
                            <a:t>Θερμοκρασία στο κάτω μέρος του δοχείου</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l-GR"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prstClr val="black"/>
                                        </a:solidFill>
                                        <a:effectLst/>
                                        <a:uLnTx/>
                                        <a:uFillTx/>
                                        <a:latin typeface="Cambria Math"/>
                                        <a:ea typeface="+mn-ea"/>
                                        <a:cs typeface="+mn-cs"/>
                                      </a:rPr>
                                      <m:t>𝟕</m:t>
                                    </m:r>
                                  </m:e>
                                  <m:sup>
                                    <m:r>
                                      <a:rPr kumimoji="0" lang="el-GR" sz="1800" b="1" i="0" u="none" strike="noStrike" kern="1200" cap="none" spc="0" normalizeH="0" baseline="0" noProof="0" smtClean="0">
                                        <a:ln>
                                          <a:noFill/>
                                        </a:ln>
                                        <a:solidFill>
                                          <a:prstClr val="black"/>
                                        </a:solidFill>
                                        <a:effectLst/>
                                        <a:uLnTx/>
                                        <a:uFillTx/>
                                        <a:latin typeface="Cambria Math"/>
                                        <a:ea typeface="+mn-ea"/>
                                        <a:cs typeface="+mn-cs"/>
                                      </a:rPr>
                                      <m:t>𝟎</m:t>
                                    </m:r>
                                  </m:sup>
                                </m:sSup>
                                <m:r>
                                  <a:rPr kumimoji="0" lang="el-GR" sz="1800" b="1" i="0" u="none" strike="noStrike" kern="1200" cap="none" spc="0" normalizeH="0" baseline="0" noProof="0" smtClean="0">
                                    <a:ln>
                                      <a:noFill/>
                                    </a:ln>
                                    <a:solidFill>
                                      <a:prstClr val="black"/>
                                    </a:solidFill>
                                    <a:effectLst/>
                                    <a:uLnTx/>
                                    <a:uFillTx/>
                                    <a:latin typeface="Cambria Math"/>
                                    <a:ea typeface="+mn-ea"/>
                                    <a:cs typeface="+mn-cs"/>
                                  </a:rPr>
                                  <m:t> </m:t>
                                </m:r>
                                <m:r>
                                  <a:rPr kumimoji="0" lang="en-US" sz="1800" b="1" i="0" u="none" strike="noStrike" kern="1200" cap="none" spc="0" normalizeH="0" baseline="0" noProof="0" smtClean="0">
                                    <a:ln>
                                      <a:noFill/>
                                    </a:ln>
                                    <a:solidFill>
                                      <a:prstClr val="black"/>
                                    </a:solidFill>
                                    <a:effectLst/>
                                    <a:uLnTx/>
                                    <a:uFillTx/>
                                    <a:latin typeface="Cambria Math"/>
                                    <a:ea typeface="+mn-ea"/>
                                    <a:cs typeface="+mn-cs"/>
                                  </a:rPr>
                                  <m:t>𝐂</m:t>
                                </m:r>
                              </m:oMath>
                            </m:oMathPara>
                          </a14:m>
                          <a:endParaRPr kumimoji="0" lang="el-GR"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tc>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4126000866"/>
                  </p:ext>
                </p:extLst>
              </p:nvPr>
            </p:nvGraphicFramePr>
            <p:xfrm>
              <a:off x="611560" y="3573016"/>
              <a:ext cx="7632848" cy="1115760"/>
            </p:xfrm>
            <a:graphic>
              <a:graphicData uri="http://schemas.openxmlformats.org/drawingml/2006/table">
                <a:tbl>
                  <a:tblPr firstRow="1" bandRow="1">
                    <a:tableStyleId>{5C22544A-7EE6-4342-B048-85BDC9FD1C3A}</a:tableStyleId>
                  </a:tblPr>
                  <a:tblGrid>
                    <a:gridCol w="6075124"/>
                    <a:gridCol w="1557724"/>
                  </a:tblGrid>
                  <a:tr h="371920">
                    <a:tc>
                      <a:txBody>
                        <a:bodyPr/>
                        <a:lstStyle/>
                        <a:p>
                          <a:r>
                            <a:rPr lang="el-GR" b="1" dirty="0" smtClean="0">
                              <a:solidFill>
                                <a:schemeClr val="bg1"/>
                              </a:solidFill>
                              <a:latin typeface="Calibri" panose="020F0502020204030204" pitchFamily="34" charset="0"/>
                            </a:rPr>
                            <a:t>Θερμοκρασία στο πάνω μέρος του δοχείου</a:t>
                          </a:r>
                          <a:endParaRPr lang="el-GR" b="1" dirty="0">
                            <a:solidFill>
                              <a:schemeClr val="bg1"/>
                            </a:solidFill>
                            <a:latin typeface="Calibri" panose="020F0502020204030204" pitchFamily="34" charset="0"/>
                          </a:endParaRPr>
                        </a:p>
                      </a:txBody>
                      <a:tcPr/>
                    </a:tc>
                    <a:tc>
                      <a:txBody>
                        <a:bodyPr/>
                        <a:lstStyle/>
                        <a:p>
                          <a:endParaRPr lang="el-GR"/>
                        </a:p>
                      </a:txBody>
                      <a:tcPr>
                        <a:blipFill rotWithShape="0">
                          <a:blip r:embed="rId2"/>
                          <a:stretch>
                            <a:fillRect l="-389844" t="-8197" r="-1563" b="-224590"/>
                          </a:stretch>
                        </a:blipFill>
                      </a:tcPr>
                    </a:tc>
                  </a:tr>
                  <a:tr h="371920">
                    <a:tc>
                      <a:txBody>
                        <a:bodyPr/>
                        <a:lstStyle/>
                        <a:p>
                          <a:r>
                            <a:rPr lang="el-GR" b="1" dirty="0" smtClean="0">
                              <a:solidFill>
                                <a:schemeClr val="bg1"/>
                              </a:solidFill>
                              <a:latin typeface="Calibri" panose="020F0502020204030204" pitchFamily="34" charset="0"/>
                            </a:rPr>
                            <a:t>Θερμοκρασία στο μέσο του δοχείου</a:t>
                          </a:r>
                          <a:endParaRPr lang="el-GR" b="1" dirty="0">
                            <a:solidFill>
                              <a:schemeClr val="bg1"/>
                            </a:solidFill>
                            <a:latin typeface="Calibri" panose="020F0502020204030204" pitchFamily="34" charset="0"/>
                          </a:endParaRPr>
                        </a:p>
                      </a:txBody>
                      <a:tcPr/>
                    </a:tc>
                    <a:tc>
                      <a:txBody>
                        <a:bodyPr/>
                        <a:lstStyle/>
                        <a:p>
                          <a:endParaRPr lang="el-GR"/>
                        </a:p>
                      </a:txBody>
                      <a:tcPr>
                        <a:blipFill rotWithShape="0">
                          <a:blip r:embed="rId2"/>
                          <a:stretch>
                            <a:fillRect l="-389844" t="-106452" r="-1563" b="-120968"/>
                          </a:stretch>
                        </a:blipFill>
                      </a:tcPr>
                    </a:tc>
                  </a:tr>
                  <a:tr h="371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smtClean="0">
                              <a:ln>
                                <a:noFill/>
                              </a:ln>
                              <a:solidFill>
                                <a:schemeClr val="bg1"/>
                              </a:solidFill>
                              <a:effectLst/>
                              <a:uLnTx/>
                              <a:uFillTx/>
                              <a:latin typeface="Calibri" panose="020F0502020204030204" pitchFamily="34" charset="0"/>
                              <a:ea typeface="+mn-ea"/>
                              <a:cs typeface="+mn-cs"/>
                            </a:rPr>
                            <a:t>Θερμοκρασία στο κάτω μέρος του δοχείου</a:t>
                          </a:r>
                        </a:p>
                      </a:txBody>
                      <a:tcPr/>
                    </a:tc>
                    <a:tc>
                      <a:txBody>
                        <a:bodyPr/>
                        <a:lstStyle/>
                        <a:p>
                          <a:endParaRPr lang="el-GR"/>
                        </a:p>
                      </a:txBody>
                      <a:tcPr>
                        <a:blipFill rotWithShape="0">
                          <a:blip r:embed="rId2"/>
                          <a:stretch>
                            <a:fillRect l="-389844" t="-209836" r="-1563" b="-22951"/>
                          </a:stretch>
                        </a:blipFill>
                      </a:tcPr>
                    </a:tc>
                  </a:tr>
                </a:tbl>
              </a:graphicData>
            </a:graphic>
          </p:graphicFrame>
        </mc:Fallback>
      </mc:AlternateContent>
    </p:spTree>
    <p:extLst>
      <p:ext uri="{BB962C8B-B14F-4D97-AF65-F5344CB8AC3E}">
        <p14:creationId xmlns:p14="http://schemas.microsoft.com/office/powerpoint/2010/main" val="3030304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1412776"/>
            <a:ext cx="9144000" cy="4680520"/>
          </a:xfrm>
        </p:spPr>
        <p:txBody>
          <a:bodyPr>
            <a:normAutofit/>
          </a:bodyPr>
          <a:lstStyle/>
          <a:p>
            <a:pPr marL="137160" indent="0">
              <a:buNone/>
            </a:pPr>
            <a:r>
              <a:rPr lang="el-GR" sz="3200" b="1" dirty="0" smtClean="0">
                <a:solidFill>
                  <a:schemeClr val="tx2"/>
                </a:solidFill>
                <a:latin typeface="Calibri" panose="020F0502020204030204" pitchFamily="34" charset="0"/>
              </a:rPr>
              <a:t>ΣΥΜΠΕΡΑΣΜΑΤΑ</a:t>
            </a:r>
          </a:p>
          <a:p>
            <a:pPr marL="137160" indent="0">
              <a:buNone/>
            </a:pPr>
            <a:r>
              <a:rPr lang="el-GR" sz="2800" b="1" dirty="0" smtClean="0">
                <a:latin typeface="Calibri" panose="020F0502020204030204" pitchFamily="34" charset="0"/>
              </a:rPr>
              <a:t>● </a:t>
            </a:r>
            <a:r>
              <a:rPr lang="el-GR" sz="2800" b="1" dirty="0" smtClean="0">
                <a:latin typeface="Calibri" panose="020F0502020204030204" pitchFamily="34" charset="0"/>
              </a:rPr>
              <a:t>Σε μεγαλύτερο βάθος υπάρχει μεγαλύτερη θερμοκρασία.</a:t>
            </a:r>
          </a:p>
          <a:p>
            <a:pPr marL="137160" indent="0">
              <a:buNone/>
            </a:pPr>
            <a:r>
              <a:rPr lang="el-GR" sz="2800" b="1" dirty="0" smtClean="0">
                <a:latin typeface="Calibri" panose="020F0502020204030204" pitchFamily="34" charset="0"/>
              </a:rPr>
              <a:t>● Όταν κατά τη διάρκεια του χειμώνα παγώνουν οι λίμνες, η θερμοκρασία κάτω από την επιφάνεια του πάγου είναι μεγαλύτερη με αποτέλεσμα να μην έχουν πρόβλημα οι οργανισμοί που ζουν μέσα στις λίμνες.</a:t>
            </a:r>
            <a:endParaRPr lang="el-GR" sz="2800" b="1" dirty="0">
              <a:latin typeface="Calibri" panose="020F0502020204030204" pitchFamily="34" charset="0"/>
            </a:endParaRPr>
          </a:p>
        </p:txBody>
      </p:sp>
    </p:spTree>
    <p:extLst>
      <p:ext uri="{BB962C8B-B14F-4D97-AF65-F5344CB8AC3E}">
        <p14:creationId xmlns:p14="http://schemas.microsoft.com/office/powerpoint/2010/main" val="718528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1916832"/>
            <a:ext cx="8568952" cy="2448272"/>
          </a:xfrm>
        </p:spPr>
        <p:txBody>
          <a:bodyPr>
            <a:normAutofit/>
          </a:bodyPr>
          <a:lstStyle/>
          <a:p>
            <a:pPr marL="137160" indent="0">
              <a:buNone/>
            </a:pPr>
            <a:r>
              <a:rPr lang="el-GR" sz="2800" dirty="0" smtClean="0">
                <a:latin typeface="Calibri" panose="020F0502020204030204" pitchFamily="34" charset="0"/>
              </a:rPr>
              <a:t>●</a:t>
            </a:r>
            <a:r>
              <a:rPr lang="el-GR" sz="2800" dirty="0" smtClean="0">
                <a:solidFill>
                  <a:srgbClr val="0070C0"/>
                </a:solidFill>
                <a:latin typeface="Calibri" panose="020F0502020204030204" pitchFamily="34" charset="0"/>
              </a:rPr>
              <a:t> </a:t>
            </a:r>
            <a:r>
              <a:rPr lang="el-GR" sz="2800" b="1" dirty="0" smtClean="0">
                <a:solidFill>
                  <a:srgbClr val="0070C0"/>
                </a:solidFill>
                <a:latin typeface="Calibri" panose="020F0502020204030204" pitchFamily="34" charset="0"/>
              </a:rPr>
              <a:t>Διαστολή</a:t>
            </a:r>
            <a:r>
              <a:rPr lang="el-GR" sz="2800" dirty="0" smtClean="0">
                <a:solidFill>
                  <a:srgbClr val="0070C0"/>
                </a:solidFill>
                <a:latin typeface="Calibri" panose="020F0502020204030204" pitchFamily="34" charset="0"/>
              </a:rPr>
              <a:t> </a:t>
            </a:r>
            <a:r>
              <a:rPr lang="el-GR" sz="2800" b="1" dirty="0" smtClean="0">
                <a:latin typeface="Calibri" panose="020F0502020204030204" pitchFamily="34" charset="0"/>
              </a:rPr>
              <a:t>είναι η αύξηση του όγκου ενός σώματος.</a:t>
            </a:r>
          </a:p>
          <a:p>
            <a:pPr marL="137160" lvl="0" indent="0">
              <a:buClr>
                <a:prstClr val="white">
                  <a:shade val="95000"/>
                </a:prstClr>
              </a:buClr>
              <a:buNone/>
            </a:pPr>
            <a:endParaRPr lang="el-GR" sz="2800" dirty="0" smtClean="0">
              <a:solidFill>
                <a:prstClr val="black"/>
              </a:solidFill>
              <a:latin typeface="Calibri" panose="020F0502020204030204" pitchFamily="34" charset="0"/>
            </a:endParaRPr>
          </a:p>
          <a:p>
            <a:pPr marL="137160" lvl="0" indent="0">
              <a:buClr>
                <a:prstClr val="white">
                  <a:shade val="95000"/>
                </a:prstClr>
              </a:buClr>
              <a:buNone/>
            </a:pPr>
            <a:r>
              <a:rPr lang="el-GR" sz="2800" dirty="0" smtClean="0">
                <a:latin typeface="Calibri" panose="020F0502020204030204" pitchFamily="34" charset="0"/>
              </a:rPr>
              <a:t>●</a:t>
            </a:r>
            <a:r>
              <a:rPr lang="el-GR" sz="2800" dirty="0" smtClean="0">
                <a:solidFill>
                  <a:prstClr val="black"/>
                </a:solidFill>
                <a:latin typeface="Calibri" panose="020F0502020204030204" pitchFamily="34" charset="0"/>
              </a:rPr>
              <a:t> </a:t>
            </a:r>
            <a:r>
              <a:rPr lang="el-GR" sz="2800" b="1" dirty="0" smtClean="0">
                <a:solidFill>
                  <a:srgbClr val="0070C0"/>
                </a:solidFill>
                <a:latin typeface="Calibri" panose="020F0502020204030204" pitchFamily="34" charset="0"/>
              </a:rPr>
              <a:t>Συστολή</a:t>
            </a:r>
            <a:r>
              <a:rPr lang="el-GR" sz="2800" dirty="0" smtClean="0">
                <a:solidFill>
                  <a:prstClr val="black"/>
                </a:solidFill>
                <a:latin typeface="Calibri" panose="020F0502020204030204" pitchFamily="34" charset="0"/>
              </a:rPr>
              <a:t> </a:t>
            </a:r>
            <a:r>
              <a:rPr lang="el-GR" sz="2800" b="1" dirty="0">
                <a:latin typeface="Calibri" panose="020F0502020204030204" pitchFamily="34" charset="0"/>
              </a:rPr>
              <a:t>είναι η </a:t>
            </a:r>
            <a:r>
              <a:rPr lang="el-GR" sz="2800" b="1" dirty="0" smtClean="0">
                <a:latin typeface="Calibri" panose="020F0502020204030204" pitchFamily="34" charset="0"/>
              </a:rPr>
              <a:t>μείωση </a:t>
            </a:r>
            <a:r>
              <a:rPr lang="el-GR" sz="2800" b="1" dirty="0">
                <a:latin typeface="Calibri" panose="020F0502020204030204" pitchFamily="34" charset="0"/>
              </a:rPr>
              <a:t>του όγκου ενός σώματος.</a:t>
            </a:r>
          </a:p>
          <a:p>
            <a:pPr marL="137160" indent="0">
              <a:buNone/>
            </a:pPr>
            <a:endParaRPr lang="el-GR" dirty="0">
              <a:solidFill>
                <a:schemeClr val="bg1"/>
              </a:solidFill>
            </a:endParaRPr>
          </a:p>
        </p:txBody>
      </p:sp>
    </p:spTree>
    <p:extLst>
      <p:ext uri="{BB962C8B-B14F-4D97-AF65-F5344CB8AC3E}">
        <p14:creationId xmlns:p14="http://schemas.microsoft.com/office/powerpoint/2010/main" val="1448270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988092"/>
            <a:ext cx="8820472" cy="5537252"/>
          </a:xfrm>
          <a:ln>
            <a:noFill/>
          </a:ln>
        </p:spPr>
        <p:txBody>
          <a:bodyPr/>
          <a:lstStyle/>
          <a:p>
            <a:pPr marL="137160" indent="0">
              <a:buNone/>
            </a:pPr>
            <a:r>
              <a:rPr lang="el-GR" sz="2800" b="1" dirty="0" smtClean="0">
                <a:latin typeface="Calibri" panose="020F0502020204030204" pitchFamily="34" charset="0"/>
              </a:rPr>
              <a:t>● Όταν ένα σώμα διαστέλλεται, τα μόρια του απομακρύνονται μεταξύ τους, δηλαδή αραιώνουν.</a:t>
            </a:r>
          </a:p>
          <a:p>
            <a:pPr marL="137160" indent="0">
              <a:buNone/>
            </a:pPr>
            <a:endParaRPr lang="el-GR" sz="2800" b="1" dirty="0">
              <a:latin typeface="Calibri" panose="020F0502020204030204" pitchFamily="34" charset="0"/>
            </a:endParaRPr>
          </a:p>
          <a:p>
            <a:pPr marL="137160" indent="0">
              <a:buNone/>
            </a:pPr>
            <a:endParaRPr lang="el-GR" sz="2800" b="1" dirty="0" smtClean="0">
              <a:latin typeface="Calibri" panose="020F0502020204030204" pitchFamily="34" charset="0"/>
            </a:endParaRPr>
          </a:p>
          <a:p>
            <a:pPr marL="137160" lvl="0" indent="0">
              <a:buClr>
                <a:prstClr val="white">
                  <a:shade val="95000"/>
                </a:prstClr>
              </a:buClr>
              <a:buNone/>
            </a:pPr>
            <a:r>
              <a:rPr lang="el-GR" sz="2800" b="1" dirty="0" smtClean="0">
                <a:latin typeface="Calibri" panose="020F0502020204030204" pitchFamily="34" charset="0"/>
              </a:rPr>
              <a:t>● </a:t>
            </a:r>
            <a:r>
              <a:rPr lang="el-GR" sz="2800" b="1" dirty="0">
                <a:latin typeface="Calibri" panose="020F0502020204030204" pitchFamily="34" charset="0"/>
              </a:rPr>
              <a:t>Όταν ένα σώμα </a:t>
            </a:r>
            <a:r>
              <a:rPr lang="el-GR" sz="2800" b="1" dirty="0" smtClean="0">
                <a:latin typeface="Calibri" panose="020F0502020204030204" pitchFamily="34" charset="0"/>
              </a:rPr>
              <a:t>συστέλλεται</a:t>
            </a:r>
            <a:r>
              <a:rPr lang="el-GR" sz="2800" b="1" dirty="0">
                <a:latin typeface="Calibri" panose="020F0502020204030204" pitchFamily="34" charset="0"/>
              </a:rPr>
              <a:t>, τα μόρια του </a:t>
            </a:r>
            <a:r>
              <a:rPr lang="el-GR" sz="2800" b="1" dirty="0" smtClean="0">
                <a:latin typeface="Calibri" panose="020F0502020204030204" pitchFamily="34" charset="0"/>
              </a:rPr>
              <a:t>πλησιάζουν </a:t>
            </a:r>
            <a:r>
              <a:rPr lang="el-GR" sz="2800" b="1" dirty="0">
                <a:latin typeface="Calibri" panose="020F0502020204030204" pitchFamily="34" charset="0"/>
              </a:rPr>
              <a:t>μεταξύ τους, δηλαδή </a:t>
            </a:r>
            <a:r>
              <a:rPr lang="el-GR" sz="2800" b="1" dirty="0" smtClean="0">
                <a:latin typeface="Calibri" panose="020F0502020204030204" pitchFamily="34" charset="0"/>
              </a:rPr>
              <a:t>πυκνώνουν</a:t>
            </a:r>
            <a:r>
              <a:rPr lang="el-GR" sz="2800" b="1" dirty="0">
                <a:latin typeface="Calibri" panose="020F0502020204030204" pitchFamily="34" charset="0"/>
              </a:rPr>
              <a:t>.</a:t>
            </a:r>
          </a:p>
          <a:p>
            <a:pPr marL="137160" indent="0">
              <a:buNone/>
            </a:pPr>
            <a:endParaRPr lang="el-GR" dirty="0" smtClean="0">
              <a:solidFill>
                <a:schemeClr val="bg1"/>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 name="Ορθογώνιο 3"/>
              <p:cNvSpPr/>
              <p:nvPr/>
            </p:nvSpPr>
            <p:spPr>
              <a:xfrm>
                <a:off x="795055" y="4869160"/>
                <a:ext cx="756084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 lvl="0">
                  <a:spcBef>
                    <a:spcPct val="20000"/>
                  </a:spcBef>
                  <a:buClr>
                    <a:prstClr val="white">
                      <a:shade val="95000"/>
                    </a:prstClr>
                  </a:buClr>
                  <a:buSzPct val="65000"/>
                </a:pPr>
                <a:r>
                  <a:rPr lang="el-GR" sz="2800" dirty="0" smtClean="0">
                    <a:solidFill>
                      <a:prstClr val="black"/>
                    </a:solidFill>
                    <a:latin typeface="Calibri" panose="020F0502020204030204" pitchFamily="34" charset="0"/>
                  </a:rPr>
                  <a:t>Μείωση </a:t>
                </a:r>
                <a:r>
                  <a:rPr lang="el-GR" sz="2800" dirty="0">
                    <a:solidFill>
                      <a:prstClr val="black"/>
                    </a:solidFill>
                    <a:latin typeface="Calibri" panose="020F0502020204030204" pitchFamily="34" charset="0"/>
                  </a:rPr>
                  <a:t>του όγκου </a:t>
                </a:r>
                <a14:m>
                  <m:oMath xmlns:m="http://schemas.openxmlformats.org/officeDocument/2006/math">
                    <m:r>
                      <a:rPr lang="el-GR" sz="2800" i="1">
                        <a:solidFill>
                          <a:prstClr val="black"/>
                        </a:solidFill>
                        <a:latin typeface="Cambria Math"/>
                        <a:ea typeface="Cambria Math"/>
                      </a:rPr>
                      <m:t>→</m:t>
                    </m:r>
                  </m:oMath>
                </a14:m>
                <a:r>
                  <a:rPr lang="el-GR" sz="2800" dirty="0">
                    <a:solidFill>
                      <a:prstClr val="black"/>
                    </a:solidFill>
                    <a:latin typeface="Calibri" panose="020F0502020204030204" pitchFamily="34" charset="0"/>
                  </a:rPr>
                  <a:t> </a:t>
                </a:r>
                <a:r>
                  <a:rPr lang="el-GR" sz="2800" dirty="0" smtClean="0">
                    <a:solidFill>
                      <a:prstClr val="black"/>
                    </a:solidFill>
                    <a:latin typeface="Calibri" panose="020F0502020204030204" pitchFamily="34" charset="0"/>
                  </a:rPr>
                  <a:t>αύξηση </a:t>
                </a:r>
                <a:r>
                  <a:rPr lang="el-GR" sz="2800" dirty="0">
                    <a:solidFill>
                      <a:prstClr val="black"/>
                    </a:solidFill>
                    <a:latin typeface="Calibri" panose="020F0502020204030204" pitchFamily="34" charset="0"/>
                  </a:rPr>
                  <a:t>της </a:t>
                </a:r>
                <a:r>
                  <a:rPr lang="el-GR" sz="2800" dirty="0" smtClean="0">
                    <a:solidFill>
                      <a:prstClr val="black"/>
                    </a:solidFill>
                    <a:latin typeface="Calibri" panose="020F0502020204030204" pitchFamily="34" charset="0"/>
                  </a:rPr>
                  <a:t>πυκνότητας</a:t>
                </a:r>
                <a:endParaRPr lang="el-GR" sz="2800" dirty="0">
                  <a:solidFill>
                    <a:prstClr val="black"/>
                  </a:solidFill>
                  <a:latin typeface="Calibri" panose="020F0502020204030204" pitchFamily="34" charset="0"/>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795055" y="4869160"/>
                <a:ext cx="7560840" cy="936104"/>
              </a:xfrm>
              <a:prstGeom prst="rect">
                <a:avLst/>
              </a:prstGeom>
              <a:blipFill rotWithShape="0">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5" name="Ορθογώνιο 3"/>
              <p:cNvSpPr/>
              <p:nvPr/>
            </p:nvSpPr>
            <p:spPr>
              <a:xfrm>
                <a:off x="824360" y="2276872"/>
                <a:ext cx="756084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160" lvl="0">
                  <a:spcBef>
                    <a:spcPct val="20000"/>
                  </a:spcBef>
                  <a:buClr>
                    <a:prstClr val="white">
                      <a:shade val="95000"/>
                    </a:prstClr>
                  </a:buClr>
                  <a:buSzPct val="65000"/>
                </a:pPr>
                <a:r>
                  <a:rPr lang="el-GR" sz="2800" dirty="0" smtClean="0">
                    <a:solidFill>
                      <a:prstClr val="black"/>
                    </a:solidFill>
                    <a:latin typeface="Calibri" panose="020F0502020204030204" pitchFamily="34" charset="0"/>
                  </a:rPr>
                  <a:t>Αύξηση </a:t>
                </a:r>
                <a:r>
                  <a:rPr lang="el-GR" sz="2800" dirty="0">
                    <a:solidFill>
                      <a:prstClr val="black"/>
                    </a:solidFill>
                    <a:latin typeface="Calibri" panose="020F0502020204030204" pitchFamily="34" charset="0"/>
                  </a:rPr>
                  <a:t>του όγκου </a:t>
                </a:r>
                <a14:m>
                  <m:oMath xmlns:m="http://schemas.openxmlformats.org/officeDocument/2006/math">
                    <m:r>
                      <a:rPr lang="el-GR" sz="2800" i="1">
                        <a:solidFill>
                          <a:prstClr val="black"/>
                        </a:solidFill>
                        <a:latin typeface="Cambria Math"/>
                        <a:ea typeface="Cambria Math"/>
                      </a:rPr>
                      <m:t>→</m:t>
                    </m:r>
                  </m:oMath>
                </a14:m>
                <a:r>
                  <a:rPr lang="el-GR" sz="2800" dirty="0">
                    <a:solidFill>
                      <a:prstClr val="black"/>
                    </a:solidFill>
                    <a:latin typeface="Calibri" panose="020F0502020204030204" pitchFamily="34" charset="0"/>
                  </a:rPr>
                  <a:t> </a:t>
                </a:r>
                <a:r>
                  <a:rPr lang="el-GR" sz="2800" dirty="0" smtClean="0">
                    <a:solidFill>
                      <a:prstClr val="black"/>
                    </a:solidFill>
                    <a:latin typeface="Calibri" panose="020F0502020204030204" pitchFamily="34" charset="0"/>
                  </a:rPr>
                  <a:t>μείωση </a:t>
                </a:r>
                <a:r>
                  <a:rPr lang="el-GR" sz="2800" dirty="0">
                    <a:solidFill>
                      <a:prstClr val="black"/>
                    </a:solidFill>
                    <a:latin typeface="Calibri" panose="020F0502020204030204" pitchFamily="34" charset="0"/>
                  </a:rPr>
                  <a:t>της </a:t>
                </a:r>
                <a:r>
                  <a:rPr lang="el-GR" sz="2800" dirty="0" smtClean="0">
                    <a:solidFill>
                      <a:prstClr val="black"/>
                    </a:solidFill>
                    <a:latin typeface="Calibri" panose="020F0502020204030204" pitchFamily="34" charset="0"/>
                  </a:rPr>
                  <a:t>πυκνότητας</a:t>
                </a:r>
                <a:endParaRPr lang="el-GR" sz="2800" dirty="0">
                  <a:solidFill>
                    <a:prstClr val="black"/>
                  </a:solidFill>
                  <a:latin typeface="Calibri" panose="020F0502020204030204" pitchFamily="34" charset="0"/>
                </a:endParaRPr>
              </a:p>
            </p:txBody>
          </p:sp>
        </mc:Choice>
        <mc:Fallback xmlns="">
          <p:sp>
            <p:nvSpPr>
              <p:cNvPr id="5" name="Ορθογώνιο 3"/>
              <p:cNvSpPr>
                <a:spLocks noRot="1" noChangeAspect="1" noMove="1" noResize="1" noEditPoints="1" noAdjustHandles="1" noChangeArrowheads="1" noChangeShapeType="1" noTextEdit="1"/>
              </p:cNvSpPr>
              <p:nvPr/>
            </p:nvSpPr>
            <p:spPr>
              <a:xfrm>
                <a:off x="824360" y="2276872"/>
                <a:ext cx="7560840" cy="936104"/>
              </a:xfrm>
              <a:prstGeom prst="rect">
                <a:avLst/>
              </a:prstGeom>
              <a:blipFill rotWithShape="0">
                <a:blip r:embed="rId3"/>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778091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 y="0"/>
            <a:ext cx="9137091" cy="6858000"/>
          </a:xfrm>
          <a:prstGeom prst="rect">
            <a:avLst/>
          </a:prstGeom>
        </p:spPr>
      </p:pic>
    </p:spTree>
    <p:extLst>
      <p:ext uri="{BB962C8B-B14F-4D97-AF65-F5344CB8AC3E}">
        <p14:creationId xmlns:p14="http://schemas.microsoft.com/office/powerpoint/2010/main" val="2200099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4" y="1484784"/>
            <a:ext cx="8784976" cy="3340968"/>
          </a:xfrm>
        </p:spPr>
        <p:txBody>
          <a:bodyPr>
            <a:noAutofit/>
          </a:bodyPr>
          <a:lstStyle/>
          <a:p>
            <a:pPr marL="137160" indent="0">
              <a:buNone/>
            </a:pPr>
            <a:r>
              <a:rPr lang="el-GR" sz="2800" b="1" dirty="0" smtClean="0">
                <a:latin typeface="Calibri" panose="020F0502020204030204" pitchFamily="34" charset="0"/>
              </a:rPr>
              <a:t>● Όλα τα υγρά συστέλλονται όταν μειώνεται η θερμοκρασία τους, εκτός από το νερό που παρουσιάζει κάποια φυσική ¨ανωμαλία¨.</a:t>
            </a:r>
          </a:p>
          <a:p>
            <a:pPr marL="137160" indent="0">
              <a:buNone/>
            </a:pPr>
            <a:r>
              <a:rPr lang="el-GR" sz="2800" b="1" dirty="0">
                <a:latin typeface="Calibri" panose="020F0502020204030204" pitchFamily="34" charset="0"/>
              </a:rPr>
              <a:t>● </a:t>
            </a:r>
            <a:r>
              <a:rPr lang="el-GR" sz="2800" b="1" dirty="0" smtClean="0">
                <a:latin typeface="Calibri" panose="020F0502020204030204" pitchFamily="34" charset="0"/>
              </a:rPr>
              <a:t>Κάτω από τους </a:t>
            </a:r>
            <a:r>
              <a:rPr lang="el-GR" sz="2800" b="1" dirty="0">
                <a:latin typeface="Calibri" panose="020F0502020204030204" pitchFamily="34" charset="0"/>
                <a:ea typeface="Calibri"/>
                <a:cs typeface="Times New Roman"/>
              </a:rPr>
              <a:t>+4 </a:t>
            </a:r>
            <a:r>
              <a:rPr lang="el-GR" sz="2800" b="1" baseline="30000" dirty="0" err="1" smtClean="0">
                <a:latin typeface="Calibri" panose="020F0502020204030204" pitchFamily="34" charset="0"/>
                <a:ea typeface="Calibri"/>
                <a:cs typeface="Times New Roman"/>
              </a:rPr>
              <a:t>o</a:t>
            </a:r>
            <a:r>
              <a:rPr lang="el-GR" sz="2800" b="1" dirty="0" err="1" smtClean="0">
                <a:latin typeface="Calibri" panose="020F0502020204030204" pitchFamily="34" charset="0"/>
                <a:ea typeface="Calibri"/>
                <a:cs typeface="Times New Roman"/>
              </a:rPr>
              <a:t>C</a:t>
            </a:r>
            <a:r>
              <a:rPr lang="el-GR" sz="2800" b="1" dirty="0" smtClean="0">
                <a:latin typeface="Calibri" panose="020F0502020204030204" pitchFamily="34" charset="0"/>
                <a:ea typeface="Calibri"/>
                <a:cs typeface="Times New Roman"/>
              </a:rPr>
              <a:t> το νερό διαστέλλεται αντί να συστέλλεται.</a:t>
            </a:r>
            <a:endParaRPr lang="el-GR" sz="2800" b="1" dirty="0" smtClean="0">
              <a:latin typeface="Calibri" panose="020F0502020204030204" pitchFamily="34" charset="0"/>
            </a:endParaRPr>
          </a:p>
          <a:p>
            <a:pPr marL="137160" indent="0">
              <a:buNone/>
            </a:pPr>
            <a:endParaRPr lang="el-GR" sz="2800" b="1" dirty="0"/>
          </a:p>
        </p:txBody>
      </p:sp>
    </p:spTree>
    <p:extLst>
      <p:ext uri="{BB962C8B-B14F-4D97-AF65-F5344CB8AC3E}">
        <p14:creationId xmlns:p14="http://schemas.microsoft.com/office/powerpoint/2010/main" val="3904957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24"/>
            <a:ext cx="9130276" cy="6868324"/>
          </a:xfrm>
          <a:prstGeom prst="rect">
            <a:avLst/>
          </a:prstGeom>
        </p:spPr>
      </p:pic>
    </p:spTree>
    <p:extLst>
      <p:ext uri="{BB962C8B-B14F-4D97-AF65-F5344CB8AC3E}">
        <p14:creationId xmlns:p14="http://schemas.microsoft.com/office/powerpoint/2010/main" val="1008702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58" y="0"/>
            <a:ext cx="9254858" cy="6858000"/>
          </a:xfrm>
          <a:prstGeom prst="rect">
            <a:avLst/>
          </a:prstGeom>
        </p:spPr>
      </p:pic>
    </p:spTree>
    <p:extLst>
      <p:ext uri="{BB962C8B-B14F-4D97-AF65-F5344CB8AC3E}">
        <p14:creationId xmlns:p14="http://schemas.microsoft.com/office/powerpoint/2010/main" val="33639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564904"/>
            <a:ext cx="8229600" cy="1143000"/>
          </a:xfrm>
        </p:spPr>
        <p:txBody>
          <a:bodyPr/>
          <a:lstStyle/>
          <a:p>
            <a:r>
              <a:rPr lang="el-GR" dirty="0" smtClean="0">
                <a:solidFill>
                  <a:srgbClr val="FFC000"/>
                </a:solidFill>
              </a:rPr>
              <a:t>ΤΑ ΠΕΙΡΑΜΑΤΑ</a:t>
            </a:r>
            <a:endParaRPr lang="el-GR" dirty="0">
              <a:solidFill>
                <a:srgbClr val="FFC000"/>
              </a:solidFill>
            </a:endParaRPr>
          </a:p>
        </p:txBody>
      </p:sp>
    </p:spTree>
    <p:extLst>
      <p:ext uri="{BB962C8B-B14F-4D97-AF65-F5344CB8AC3E}">
        <p14:creationId xmlns:p14="http://schemas.microsoft.com/office/powerpoint/2010/main" val="7888416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188</TotalTime>
  <Words>497</Words>
  <Application>Microsoft Office PowerPoint</Application>
  <PresentationFormat>On-screen Show (4:3)</PresentationFormat>
  <Paragraphs>45</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Bookman Old Style</vt:lpstr>
      <vt:lpstr>Calibri</vt:lpstr>
      <vt:lpstr>Cambria Math</vt:lpstr>
      <vt:lpstr>Comic Sans MS</vt:lpstr>
      <vt:lpstr>Rockwell</vt:lpstr>
      <vt:lpstr>Times New Roman</vt:lpstr>
      <vt:lpstr>Damask</vt:lpstr>
      <vt:lpstr>ΦΥΛΛΟ ΕΡΓΑΣΙΑΣ 7</vt:lpstr>
      <vt:lpstr>Η ΘΕΩΡΙΑ</vt:lpstr>
      <vt:lpstr>PowerPoint Presentation</vt:lpstr>
      <vt:lpstr>PowerPoint Presentation</vt:lpstr>
      <vt:lpstr>PowerPoint Presentation</vt:lpstr>
      <vt:lpstr>PowerPoint Presentation</vt:lpstr>
      <vt:lpstr>PowerPoint Presentation</vt:lpstr>
      <vt:lpstr>PowerPoint Presentation</vt:lpstr>
      <vt:lpstr>ΤΑ ΠΕΙΡΑΜΑΤΑ</vt:lpstr>
      <vt:lpstr>ΠΕΙΡΑΜΑ 1</vt:lpstr>
      <vt:lpstr>PowerPoint Presentation</vt:lpstr>
      <vt:lpstr>PowerPoint Presentation</vt:lpstr>
      <vt:lpstr>PowerPoint Presentation</vt:lpstr>
      <vt:lpstr>ΠΕΙΡΑΜΑ 2</vt:lpstr>
      <vt:lpstr>PowerPoint Presentation</vt:lpstr>
      <vt:lpstr>PowerPoint Presentation</vt:lpstr>
      <vt:lpstr>PowerPoint Presentation</vt:lpstr>
      <vt:lpstr>PowerPoint Presentation</vt:lpstr>
      <vt:lpstr>ΠΕΙΡΑΜΑ 3</vt:lpstr>
      <vt:lpstr>PowerPoint Presentation</vt:lpstr>
      <vt:lpstr>PowerPoint Presentation</vt:lpstr>
      <vt:lpstr>PowerPoint Presentation</vt:lpstr>
      <vt:lpstr>PowerPoint Presentation</vt:lpstr>
      <vt:lpstr>ΠΕΙΡΑΜΑ 4</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ΦΥΛΛΟ ΕΡΓΑΣΙΑΣ 7</dc:title>
  <dc:creator>Dimitris</dc:creator>
  <cp:lastModifiedBy>Dimitris Karg</cp:lastModifiedBy>
  <cp:revision>21</cp:revision>
  <dcterms:created xsi:type="dcterms:W3CDTF">2016-01-30T06:05:21Z</dcterms:created>
  <dcterms:modified xsi:type="dcterms:W3CDTF">2017-10-06T09:47:01Z</dcterms:modified>
</cp:coreProperties>
</file>