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59" r:id="rId16"/>
    <p:sldId id="260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93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674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6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3801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5287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6951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8305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278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217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06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930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730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6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838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790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90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348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2813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ΦΥΛΛΟ ΕΡΓΑΣΙΑΣ 10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5347" y="3717032"/>
            <a:ext cx="7773308" cy="1655762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FF00"/>
                </a:solidFill>
              </a:rPr>
              <a:t>ΤΟ ΗΛΕΚΤΡΙΚΟ ΚΥΚΛΩΜΑ</a:t>
            </a:r>
            <a:endParaRPr lang="el-G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3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" y="2924944"/>
            <a:ext cx="8892480" cy="139675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l-GR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ΕΠΙΚΙΝΔΥΝΕΣ ΕΝΕΡΓΕΙΕΣ ΠΟΥ ΠΡΕΠΕΙ ΝΑ ΑΠΟΦΕΥΓΟΥΜΕ</a:t>
            </a:r>
            <a:endParaRPr lang="el-GR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6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120720"/>
          </a:xfrm>
        </p:spPr>
        <p:txBody>
          <a:bodyPr/>
          <a:lstStyle/>
          <a:p>
            <a:pPr marL="137160" indent="0">
              <a:buNone/>
            </a:pPr>
            <a:r>
              <a:rPr lang="el-GR" sz="2800" b="1" dirty="0">
                <a:latin typeface="Calibri" panose="020F0502020204030204" pitchFamily="34" charset="0"/>
              </a:rPr>
              <a:t>● </a:t>
            </a:r>
            <a:r>
              <a:rPr lang="el-GR" sz="2800" b="1" dirty="0" smtClean="0">
                <a:latin typeface="Calibri" panose="020F0502020204030204" pitchFamily="34" charset="0"/>
              </a:rPr>
              <a:t>Δεν πιάνουμε καλώδια και πρίζες με βρεγμένα χέρια.</a:t>
            </a:r>
          </a:p>
          <a:p>
            <a:pPr marL="137160" indent="0">
              <a:buNone/>
            </a:pP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2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192728"/>
          </a:xfrm>
        </p:spPr>
        <p:txBody>
          <a:bodyPr/>
          <a:lstStyle/>
          <a:p>
            <a:pPr marL="137160" indent="0">
              <a:buNone/>
            </a:pPr>
            <a:r>
              <a:rPr lang="el-GR" sz="2800" b="1" dirty="0">
                <a:latin typeface="Calibri" panose="020F0502020204030204" pitchFamily="34" charset="0"/>
              </a:rPr>
              <a:t>● </a:t>
            </a:r>
            <a:r>
              <a:rPr lang="el-GR" sz="2800" b="1" dirty="0" smtClean="0">
                <a:latin typeface="Calibri" panose="020F0502020204030204" pitchFamily="34" charset="0"/>
              </a:rPr>
              <a:t>Δεν καρφώνουμε καρφιά κοντά σε πρίζες και διακόπτες.</a:t>
            </a:r>
          </a:p>
          <a:p>
            <a:pPr marL="137160" indent="0">
              <a:buNone/>
            </a:pP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632848" cy="57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79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120720"/>
          </a:xfrm>
        </p:spPr>
        <p:txBody>
          <a:bodyPr/>
          <a:lstStyle/>
          <a:p>
            <a:pPr marL="137160" indent="0">
              <a:buNone/>
            </a:pPr>
            <a:r>
              <a:rPr lang="el-GR" sz="2800" b="1" dirty="0">
                <a:latin typeface="Calibri" panose="020F0502020204030204" pitchFamily="34" charset="0"/>
              </a:rPr>
              <a:t>● </a:t>
            </a:r>
            <a:r>
              <a:rPr lang="el-GR" sz="2800" b="1" dirty="0" smtClean="0">
                <a:latin typeface="Calibri" panose="020F0502020204030204" pitchFamily="34" charset="0"/>
              </a:rPr>
              <a:t>Δεν προσπαθούμε να επισκευάσουμε μία συσκευή, ενώ είναι συνδεμένη στην πρίζα.</a:t>
            </a:r>
          </a:p>
          <a:p>
            <a:pPr marL="137160" indent="0">
              <a:buNone/>
            </a:pP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70" y="1303455"/>
            <a:ext cx="7406060" cy="55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71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8964488" cy="6309360"/>
          </a:xfrm>
        </p:spPr>
        <p:txBody>
          <a:bodyPr/>
          <a:lstStyle/>
          <a:p>
            <a:pPr marL="137160" indent="0">
              <a:buNone/>
            </a:pPr>
            <a:r>
              <a:rPr lang="el-GR" sz="2800" b="1" dirty="0">
                <a:latin typeface="Calibri" panose="020F0502020204030204" pitchFamily="34" charset="0"/>
              </a:rPr>
              <a:t>● </a:t>
            </a:r>
            <a:r>
              <a:rPr lang="el-GR" sz="2800" b="1" dirty="0" smtClean="0">
                <a:latin typeface="Calibri" panose="020F0502020204030204" pitchFamily="34" charset="0"/>
              </a:rPr>
              <a:t>Αποφεύγουμε το πέταγμα χαρταετού κοντά σε ηλεκτροφόρα καλώδια.</a:t>
            </a:r>
          </a:p>
          <a:p>
            <a:pPr marL="137160" indent="0">
              <a:buNone/>
            </a:pP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1243513"/>
            <a:ext cx="9124497" cy="55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04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ΤΑ ΠΕΙΡΑΜΑΤΑ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2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ΠΕΙΡΑΜΑ 1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8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038600" cy="3821038"/>
          </a:xfrm>
        </p:spPr>
      </p:pic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4139952" y="1124744"/>
            <a:ext cx="5004048" cy="496855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Συνδέουμε τους πόλους μιας μπαταρίας με τους ακροδέκτες ενός βολτόμετρου με τη βοήθεια δύο καλωδίων.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Παρατηρούμε ότι η ένδειξη του βολτόμετρου είναι μικρότερη από την αναγραφόμενη τάση της μπαταρίας.</a:t>
            </a:r>
            <a:endParaRPr 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52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ΠΕΙΡΑΜΑ 2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00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4162573" cy="3388816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162174" y="1703028"/>
            <a:ext cx="4658298" cy="396044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l-GR" sz="2800" b="1" dirty="0">
                <a:latin typeface="Calibri" panose="020F0502020204030204" pitchFamily="34" charset="0"/>
              </a:rPr>
              <a:t>● </a:t>
            </a:r>
            <a:r>
              <a:rPr lang="el-GR" sz="2800" b="1" dirty="0" smtClean="0">
                <a:latin typeface="Calibri" panose="020F0502020204030204" pitchFamily="34" charset="0"/>
              </a:rPr>
              <a:t>Με δύο καλώδια, που έχουμε γυμνώσει κάπου στη μέση, συνδέουμε τους πόλους της μπαταρίας με το λαμπάκι.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Παρατηρούμε ότι το λαμπάκι ανάβει.</a:t>
            </a:r>
            <a:endParaRPr 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4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Η ΘΕΩΡΙΑ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05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ΠΕΙΡΑΜΑ 3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47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804"/>
            <a:ext cx="3671025" cy="3312368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3599384" y="1484784"/>
            <a:ext cx="5544616" cy="403244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Στο προηγούμενο κύκλωμα συνδέουμε μεταξύ τους τα δύο γυμνωμένα καλώδια με ένα τρίτο καλώδιο.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Παρατηρούμε ότι το λαμπάκι σβήνει.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Άρα έχει γίνει βραχυκύκλωμα.</a:t>
            </a:r>
            <a:endParaRPr 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56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ΠΕΙΡΑΜΑ 4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71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" y="332656"/>
            <a:ext cx="3873446" cy="3028950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3845559" y="476672"/>
            <a:ext cx="5292080" cy="638132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Συνδέουμε τους πόλους της μπαταρίας με το λαμπάκι χρησιμοποιώντας ένα καλώδιο και μερικά λεπτά </a:t>
            </a:r>
            <a:r>
              <a:rPr lang="el-GR" sz="2800" b="1" dirty="0" err="1" smtClean="0">
                <a:latin typeface="Calibri" panose="020F0502020204030204" pitchFamily="34" charset="0"/>
              </a:rPr>
              <a:t>συρματάκια</a:t>
            </a:r>
            <a:r>
              <a:rPr lang="el-GR" sz="2800" b="1" dirty="0" smtClean="0">
                <a:latin typeface="Calibri" panose="020F0502020204030204" pitchFamily="34" charset="0"/>
              </a:rPr>
              <a:t> από  σύρμα κουζίνας.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Παρατηρούμε ότι το λαμπάκι ανάβει.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Αν συνδέσουμε τα δύο γυμνωμένα καλώδια με ένα λεπτό σύρμα, τότε το λαμπάκι σβήνει.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Άρα έχει γίνει βραχυκύκλωμα.</a:t>
            </a:r>
            <a:endParaRPr lang="el-GR" b="1" dirty="0">
              <a:latin typeface="Calibri" panose="020F050202020403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1008"/>
            <a:ext cx="3851921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93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ΠΕΙΡΑΜΑ 5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27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4038600" cy="3605014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139952" y="2060848"/>
            <a:ext cx="4896544" cy="312494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Συνδέουμε μεταξύ τους τα δύο γυμνωμένα καλώδια με λεπτό σύρμα κουζίνας.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Παρατηρούμε ότι το λαμπάκι σβήνει και το σύρμα πετάει σπίθες.</a:t>
            </a:r>
            <a:endParaRPr lang="el-G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27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47091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l-GR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ΣΥΜΠΕΡΑΣΜΑΤΑ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Όταν ένα καλώδιο διαρρέεται από ρεύμα μεγάλης έντασης (βραχυκύκλωμα), τότε υπερθερμαίνεται.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Το </a:t>
            </a:r>
            <a:r>
              <a:rPr lang="el-GR" sz="2800" b="1" dirty="0" err="1" smtClean="0">
                <a:latin typeface="Calibri" panose="020F0502020204030204" pitchFamily="34" charset="0"/>
              </a:rPr>
              <a:t>ατσαλόμαλλο</a:t>
            </a:r>
            <a:r>
              <a:rPr lang="el-GR" sz="2800" b="1" dirty="0" smtClean="0">
                <a:latin typeface="Calibri" panose="020F0502020204030204" pitchFamily="34" charset="0"/>
              </a:rPr>
              <a:t> (σύρμα κουζίνας) παίζει το ρόλο μιας ασφάλειας. Το σύρμα της αρχίζει να καίγεται όταν δημιουργείται βραχυκύκλωμα, οπότε σταματάει να διαρρέεται από ρεύμα το κύκλωμα και δεν υπάρχει κίνδυνος πυρκαγιάς.</a:t>
            </a:r>
            <a:endParaRPr 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4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120720"/>
          </a:xfrm>
        </p:spPr>
        <p:txBody>
          <a:bodyPr/>
          <a:lstStyle/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l-GR" b="1" dirty="0" smtClean="0">
                <a:latin typeface="Calibri" panose="020F0502020204030204" pitchFamily="34" charset="0"/>
                <a:ea typeface="Calibri"/>
                <a:cs typeface="Times New Roman"/>
              </a:rPr>
              <a:t>Ένα </a:t>
            </a:r>
            <a:r>
              <a:rPr lang="el-GR" b="1" dirty="0">
                <a:latin typeface="Calibri" panose="020F0502020204030204" pitchFamily="34" charset="0"/>
                <a:ea typeface="Calibri"/>
                <a:cs typeface="Times New Roman"/>
              </a:rPr>
              <a:t>απλό ηλεκτρικό κύκλωμα αποτελείται από μια μπαταρία, έναν λαμπτήρα, καλώδια </a:t>
            </a:r>
            <a:r>
              <a:rPr lang="el-GR" b="1" dirty="0" smtClean="0">
                <a:latin typeface="Calibri" panose="020F0502020204030204" pitchFamily="34" charset="0"/>
                <a:ea typeface="Calibri"/>
                <a:cs typeface="Times New Roman"/>
              </a:rPr>
              <a:t>κι έναν </a:t>
            </a:r>
            <a:r>
              <a:rPr lang="el-GR" b="1" dirty="0">
                <a:latin typeface="Calibri" panose="020F0502020204030204" pitchFamily="34" charset="0"/>
                <a:ea typeface="Calibri"/>
                <a:cs typeface="Times New Roman"/>
              </a:rPr>
              <a:t>διακόπτη</a:t>
            </a:r>
            <a:r>
              <a:rPr lang="el-GR" b="1" dirty="0" smtClean="0">
                <a:latin typeface="Calibri" panose="020F0502020204030204" pitchFamily="34" charset="0"/>
                <a:ea typeface="Calibri"/>
                <a:cs typeface="Times New Roman"/>
              </a:rPr>
              <a:t>.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endParaRPr lang="el-GR" dirty="0">
              <a:solidFill>
                <a:srgbClr val="000000"/>
              </a:solidFill>
              <a:latin typeface="Comic Sans MS"/>
              <a:ea typeface="Calibri"/>
              <a:cs typeface="Times New Roman"/>
            </a:endParaRPr>
          </a:p>
          <a:p>
            <a:pPr marL="13716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45" y="1196752"/>
            <a:ext cx="7248805" cy="54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2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137160" indent="0">
              <a:buNone/>
            </a:pPr>
            <a:r>
              <a:rPr lang="el-GR" b="1" dirty="0">
                <a:solidFill>
                  <a:srgbClr val="0070C0"/>
                </a:solidFill>
                <a:latin typeface="Calibri" panose="020F0502020204030204" pitchFamily="34" charset="0"/>
                <a:cs typeface="Times New Roman"/>
              </a:rPr>
              <a:t>Α</a:t>
            </a:r>
            <a:r>
              <a:rPr lang="el-GR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Times New Roman"/>
              </a:rPr>
              <a:t>νοιχτό κύκλωμα: </a:t>
            </a:r>
            <a:r>
              <a:rPr lang="el-GR" b="1" dirty="0">
                <a:latin typeface="Calibri" panose="020F0502020204030204" pitchFamily="34" charset="0"/>
                <a:ea typeface="Calibri"/>
                <a:cs typeface="Times New Roman"/>
              </a:rPr>
              <a:t>το κύκλωμα δεν διαρρέεται από ρεύμα και το λαμπάκι δεν ανάβει.</a:t>
            </a:r>
            <a:endParaRPr lang="el-GR" b="1" dirty="0">
              <a:latin typeface="Calibri" panose="020F050202020403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380312" cy="5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41368"/>
          </a:xfrm>
        </p:spPr>
        <p:txBody>
          <a:bodyPr/>
          <a:lstStyle/>
          <a:p>
            <a:pPr marL="137160" lvl="0" indent="0">
              <a:lnSpc>
                <a:spcPct val="115000"/>
              </a:lnSpc>
              <a:buClr>
                <a:prstClr val="white">
                  <a:shade val="95000"/>
                </a:prstClr>
              </a:buClr>
              <a:buNone/>
            </a:pPr>
            <a:r>
              <a:rPr lang="el-GR" b="1" dirty="0">
                <a:solidFill>
                  <a:srgbClr val="0070C0"/>
                </a:solidFill>
                <a:latin typeface="Calibri" panose="020F0502020204030204" pitchFamily="34" charset="0"/>
                <a:cs typeface="Times New Roman"/>
              </a:rPr>
              <a:t>Κ</a:t>
            </a:r>
            <a:r>
              <a:rPr lang="el-GR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Times New Roman"/>
              </a:rPr>
              <a:t>λειστό κύκλωμα: </a:t>
            </a:r>
            <a:r>
              <a:rPr lang="el-GR" b="1" dirty="0">
                <a:latin typeface="Calibri" panose="020F0502020204030204" pitchFamily="34" charset="0"/>
                <a:ea typeface="Calibri"/>
                <a:cs typeface="Times New Roman"/>
              </a:rPr>
              <a:t>το κύκλωμα διαρρέεται από ρεύμα και το λαμπάκι ανάβει.</a:t>
            </a:r>
          </a:p>
          <a:p>
            <a:pPr marL="13716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4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2492896"/>
            <a:ext cx="8568952" cy="20162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l-GR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Πότε έχουμε βραχυκύκλωμα;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Βραχυκύκλωμα έχουμε όταν το κύκλωμα διαρρέεται από ρεύμα πολύ μεγάλης έντασης.</a:t>
            </a:r>
          </a:p>
          <a:p>
            <a:pPr marL="137160" indent="0">
              <a:buNone/>
            </a:pP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37160" indent="0">
              <a:buNone/>
            </a:pP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0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976704"/>
          </a:xfrm>
        </p:spPr>
        <p:txBody>
          <a:bodyPr/>
          <a:lstStyle/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</a:rPr>
              <a:t>Πως δημιουργείται ένα βραχυκύκλωμα;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l-GR" b="1" dirty="0">
                <a:latin typeface="Calibri" panose="020F0502020204030204" pitchFamily="34" charset="0"/>
              </a:rPr>
              <a:t>Βραχυκύκλωμα δημιουργείται αν συνδέσουμε τους πόλους της μπαταρίας ή </a:t>
            </a:r>
            <a:r>
              <a:rPr lang="el-GR" b="1" dirty="0" smtClean="0">
                <a:latin typeface="Calibri" panose="020F0502020204030204" pitchFamily="34" charset="0"/>
              </a:rPr>
              <a:t>δύο </a:t>
            </a:r>
            <a:r>
              <a:rPr lang="el-GR" b="1" dirty="0">
                <a:latin typeface="Calibri" panose="020F0502020204030204" pitchFamily="34" charset="0"/>
              </a:rPr>
              <a:t>σημεία του κυκλώματος με ένα </a:t>
            </a:r>
            <a:r>
              <a:rPr lang="el-GR" b="1" dirty="0" smtClean="0">
                <a:latin typeface="Calibri" panose="020F0502020204030204" pitchFamily="34" charset="0"/>
              </a:rPr>
              <a:t>λεπτό σύρμα.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endParaRPr lang="el-GR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3716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72" y="2492896"/>
            <a:ext cx="4572000" cy="3429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249289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6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3124944"/>
          </a:xfrm>
        </p:spPr>
        <p:txBody>
          <a:bodyPr>
            <a:noAutofit/>
          </a:bodyPr>
          <a:lstStyle/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l-GR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Τι μπορεί να προκαλέσει ένα βραχυκύκλωμα;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l-GR" sz="2800" b="1" dirty="0">
                <a:latin typeface="Calibri" panose="020F0502020204030204" pitchFamily="34" charset="0"/>
              </a:rPr>
              <a:t>Επειδή το ρεύμα που διαρρέει το κύκλωμα έχει πολύ μεγάλη ένταση, τα καλώδια υπερθερμαίνονται, μπορεί να λιώσουν και να προκληθεί πυρκαγιά αν υπάρχουν εκεί κοντά εύφλεκτα υλικά (χαρτί, ξύλο, </a:t>
            </a:r>
            <a:r>
              <a:rPr lang="el-GR" sz="2800" b="1" dirty="0" smtClean="0">
                <a:latin typeface="Calibri" panose="020F0502020204030204" pitchFamily="34" charset="0"/>
              </a:rPr>
              <a:t>μπογιές κ.α</a:t>
            </a:r>
            <a:r>
              <a:rPr lang="el-GR" sz="2800" b="1" dirty="0">
                <a:latin typeface="Calibri" panose="020F0502020204030204" pitchFamily="34" charset="0"/>
              </a:rPr>
              <a:t>.).</a:t>
            </a:r>
          </a:p>
          <a:p>
            <a:endParaRPr 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4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0"/>
            <a:ext cx="8856984" cy="6309360"/>
          </a:xfrm>
        </p:spPr>
        <p:txBody>
          <a:bodyPr/>
          <a:lstStyle/>
          <a:p>
            <a:pPr marL="137160" indent="0">
              <a:buNone/>
            </a:pPr>
            <a:r>
              <a:rPr lang="el-GR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Πως μπορούμε να προστατεύσουμε τις ηλεκτρικές συσκευές από ένα βραχυκύκλωμα;</a:t>
            </a:r>
          </a:p>
          <a:p>
            <a:pPr marL="137160" indent="0">
              <a:buNone/>
            </a:pPr>
            <a:r>
              <a:rPr lang="el-GR" b="1" dirty="0">
                <a:latin typeface="Calibri" panose="020F0502020204030204" pitchFamily="34" charset="0"/>
              </a:rPr>
              <a:t>● </a:t>
            </a:r>
            <a:r>
              <a:rPr lang="el-GR" b="1" dirty="0" smtClean="0">
                <a:latin typeface="Calibri" panose="020F0502020204030204" pitchFamily="34" charset="0"/>
              </a:rPr>
              <a:t>Χρησιμοποιούμε ασφάλειες.</a:t>
            </a:r>
          </a:p>
          <a:p>
            <a:pPr marL="137160" indent="0">
              <a:buNone/>
            </a:pPr>
            <a:r>
              <a:rPr lang="el-GR" b="1" dirty="0">
                <a:latin typeface="Calibri" panose="020F0502020204030204" pitchFamily="34" charset="0"/>
              </a:rPr>
              <a:t>● </a:t>
            </a:r>
            <a:r>
              <a:rPr lang="el-GR" b="1" dirty="0" smtClean="0">
                <a:latin typeface="Calibri" panose="020F0502020204030204" pitchFamily="34" charset="0"/>
              </a:rPr>
              <a:t>Όταν συμβαίνει βραχυκύκλωμα οι ασφάλειες ¨καίγονται¨, σταματάει να περνάει ρεύμα από το κύκλωμα και αποφεύγεται η καταστροφή των συσκευών.</a:t>
            </a:r>
          </a:p>
          <a:p>
            <a:pPr marL="137160" indent="0">
              <a:buNone/>
            </a:pP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" y="3488196"/>
            <a:ext cx="4420937" cy="338458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76" y="3473625"/>
            <a:ext cx="1332148" cy="33991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24" y="3473625"/>
            <a:ext cx="3384376" cy="33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26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173</TotalTime>
  <Words>453</Words>
  <Application>Microsoft Office PowerPoint</Application>
  <PresentationFormat>On-screen Show (4:3)</PresentationFormat>
  <Paragraphs>42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Bookman Old Style</vt:lpstr>
      <vt:lpstr>Calibri</vt:lpstr>
      <vt:lpstr>Comic Sans MS</vt:lpstr>
      <vt:lpstr>Rockwell</vt:lpstr>
      <vt:lpstr>Times New Roman</vt:lpstr>
      <vt:lpstr>Damask</vt:lpstr>
      <vt:lpstr>ΦΥΛΛΟ ΕΡΓΑΣΙΑΣ 10</vt:lpstr>
      <vt:lpstr>Η ΘΕΩΡΙΑ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ΤΑ ΠΕΙΡΑΜΑΤΑ</vt:lpstr>
      <vt:lpstr>ΠΕΙΡΑΜΑ 1</vt:lpstr>
      <vt:lpstr>PowerPoint Presentation</vt:lpstr>
      <vt:lpstr>ΠΕΙΡΑΜΑ 2</vt:lpstr>
      <vt:lpstr>PowerPoint Presentation</vt:lpstr>
      <vt:lpstr>ΠΕΙΡΑΜΑ 3</vt:lpstr>
      <vt:lpstr>PowerPoint Presentation</vt:lpstr>
      <vt:lpstr>ΠΕΙΡΑΜΑ 4</vt:lpstr>
      <vt:lpstr>PowerPoint Presentation</vt:lpstr>
      <vt:lpstr>ΠΕΙΡΑΜΑ 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ΦΥΛΛΟ ΕΡΓΑΣΙΑΣ 10</dc:title>
  <dc:creator>Dimitris</dc:creator>
  <cp:lastModifiedBy>Dimitris Karg</cp:lastModifiedBy>
  <cp:revision>20</cp:revision>
  <dcterms:created xsi:type="dcterms:W3CDTF">2016-01-31T08:17:14Z</dcterms:created>
  <dcterms:modified xsi:type="dcterms:W3CDTF">2017-10-06T09:52:28Z</dcterms:modified>
</cp:coreProperties>
</file>