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76" r:id="rId9"/>
    <p:sldId id="263" r:id="rId10"/>
    <p:sldId id="264" r:id="rId11"/>
    <p:sldId id="273" r:id="rId12"/>
    <p:sldId id="274" r:id="rId13"/>
    <p:sldId id="266" r:id="rId14"/>
    <p:sldId id="268" r:id="rId15"/>
    <p:sldId id="269" r:id="rId16"/>
    <p:sldId id="271" r:id="rId17"/>
    <p:sldId id="275" r:id="rId18"/>
    <p:sldId id="272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4349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9913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2056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7112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3648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7109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6877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14696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657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498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7516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18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284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7596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2542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717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6435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40957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ΦΥΛΛΟ ΕΡΓΑΣΙΑΣ 8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60785" y="3789040"/>
            <a:ext cx="7773308" cy="1655762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FFFF00"/>
                </a:solidFill>
              </a:rPr>
              <a:t>ΤΟ ΦΩΣ ΘΕΡΜΑΙΝΕΙ</a:t>
            </a:r>
            <a:endParaRPr lang="el-GR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06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rgbClr val="FFC000"/>
                </a:solidFill>
              </a:rPr>
              <a:t>ΠΕΙΡΑΜΑ 1</a:t>
            </a:r>
            <a:endParaRPr lang="el-G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12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Θέση περιεχομένου 2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3779912" cy="3028950"/>
          </a:xfrm>
        </p:spPr>
      </p:pic>
      <p:sp>
        <p:nvSpPr>
          <p:cNvPr id="6" name="Θέση περιεχομένου 5"/>
          <p:cNvSpPr>
            <a:spLocks noGrp="1"/>
          </p:cNvSpPr>
          <p:nvPr>
            <p:ph sz="half" idx="2"/>
          </p:nvPr>
        </p:nvSpPr>
        <p:spPr>
          <a:xfrm>
            <a:off x="4067944" y="476672"/>
            <a:ext cx="4968552" cy="5616624"/>
          </a:xfrm>
        </p:spPr>
        <p:txBody>
          <a:bodyPr>
            <a:normAutofit lnSpcReduction="10000"/>
          </a:bodyPr>
          <a:lstStyle/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el-GR" sz="2800" b="1" dirty="0">
                <a:latin typeface="Calibri" panose="020F0502020204030204" pitchFamily="34" charset="0"/>
              </a:rPr>
              <a:t>● Τοποθετούμε ένα θερμόμετρο κάτω από ένα πορτατίφ και σημειώνουμε στον </a:t>
            </a:r>
            <a:r>
              <a:rPr lang="el-GR" sz="2800" b="1" dirty="0" smtClean="0">
                <a:latin typeface="Calibri" panose="020F0502020204030204" pitchFamily="34" charset="0"/>
              </a:rPr>
              <a:t>επόμενο </a:t>
            </a:r>
            <a:r>
              <a:rPr lang="el-GR" sz="2800" b="1" dirty="0">
                <a:latin typeface="Calibri" panose="020F0502020204030204" pitchFamily="34" charset="0"/>
              </a:rPr>
              <a:t>πίνακα τη θερμοκρασία του.</a:t>
            </a: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endParaRPr lang="en-US" sz="2800" b="1" dirty="0" smtClean="0">
              <a:latin typeface="Calibri" panose="020F0502020204030204" pitchFamily="34" charset="0"/>
            </a:endParaRP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 </a:t>
            </a:r>
            <a:r>
              <a:rPr lang="el-GR" sz="2800" b="1" dirty="0">
                <a:latin typeface="Calibri" panose="020F0502020204030204" pitchFamily="34" charset="0"/>
              </a:rPr>
              <a:t>Ανάβουμε το πορτατίφ και μετά από 5 λεπτά σημειώνουμε πάλι τη θερμοκρασία που δείχνει το θερμόμετρο.</a:t>
            </a: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endParaRPr lang="el-GR" sz="2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endParaRPr lang="el-GR" sz="2800" dirty="0">
              <a:solidFill>
                <a:prstClr val="black"/>
              </a:solidFill>
            </a:endParaRPr>
          </a:p>
          <a:p>
            <a:pPr marL="137160" indent="0">
              <a:buNone/>
            </a:pP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" y="3356991"/>
            <a:ext cx="3778602" cy="2833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633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415674"/>
              </p:ext>
            </p:extLst>
          </p:nvPr>
        </p:nvGraphicFramePr>
        <p:xfrm>
          <a:off x="755576" y="2564904"/>
          <a:ext cx="7848872" cy="185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0"/>
                <a:gridCol w="2088232"/>
              </a:tblGrid>
              <a:tr h="576064">
                <a:tc>
                  <a:txBody>
                    <a:bodyPr/>
                    <a:lstStyle/>
                    <a:p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l-GR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Θερμοκρασία</a:t>
                      </a:r>
                    </a:p>
                    <a:p>
                      <a:r>
                        <a:rPr lang="el-GR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n-US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l-GR" i="0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i="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oC</a:t>
                      </a:r>
                      <a:r>
                        <a:rPr lang="en-US" i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)</a:t>
                      </a:r>
                      <a:endParaRPr lang="el-GR" i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el-GR" b="1" dirty="0" smtClean="0">
                          <a:latin typeface="Calibri" panose="020F0502020204030204" pitchFamily="34" charset="0"/>
                        </a:rPr>
                        <a:t>Θερμόμετρο</a:t>
                      </a:r>
                      <a:r>
                        <a:rPr lang="el-GR" b="1" baseline="0" dirty="0" smtClean="0">
                          <a:latin typeface="Calibri" panose="020F0502020204030204" pitchFamily="34" charset="0"/>
                        </a:rPr>
                        <a:t> κάτω από σβηστό πορτατίφ</a:t>
                      </a:r>
                      <a:endParaRPr lang="el-GR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18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Θερμόμετρο κάτω από αναμμένο πορτατίφ</a:t>
                      </a:r>
                    </a:p>
                    <a:p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24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56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2780928"/>
            <a:ext cx="8496944" cy="1972816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l-GR" sz="32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ΣΥΜΠΕΡΑΣΜΑ</a:t>
            </a:r>
          </a:p>
          <a:p>
            <a:pPr marL="137160" indent="0"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Όταν ένα σώμα απορροφάει φως, τότε θερμαίνεται.</a:t>
            </a:r>
            <a:endParaRPr lang="el-GR" sz="2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83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rgbClr val="FFC000"/>
                </a:solidFill>
              </a:rPr>
              <a:t>ΠΕΙΡΑΜΑ 2</a:t>
            </a:r>
            <a:endParaRPr lang="el-G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40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3923928" y="548680"/>
            <a:ext cx="5040560" cy="5904656"/>
          </a:xfrm>
        </p:spPr>
        <p:txBody>
          <a:bodyPr>
            <a:normAutofit fontScale="85000" lnSpcReduction="10000"/>
          </a:bodyPr>
          <a:lstStyle/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el-GR" sz="2800" b="1" dirty="0">
                <a:latin typeface="Calibri" panose="020F0502020204030204" pitchFamily="34" charset="0"/>
              </a:rPr>
              <a:t>● Καλύπτουμε το δοχείο οινοπνεύματος </a:t>
            </a:r>
            <a:r>
              <a:rPr lang="el-GR" sz="2800" b="1" dirty="0" smtClean="0">
                <a:latin typeface="Calibri" panose="020F0502020204030204" pitchFamily="34" charset="0"/>
              </a:rPr>
              <a:t>δύο </a:t>
            </a:r>
            <a:r>
              <a:rPr lang="el-GR" sz="2800" b="1" dirty="0">
                <a:latin typeface="Calibri" panose="020F0502020204030204" pitchFamily="34" charset="0"/>
              </a:rPr>
              <a:t>θερμομέτρων, το ένα με λευκή και το άλλο με μαύρη αυτοκόλλητη ταινία.</a:t>
            </a: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el-GR" sz="2800" b="1" dirty="0">
                <a:latin typeface="Calibri" panose="020F0502020204030204" pitchFamily="34" charset="0"/>
              </a:rPr>
              <a:t>● Βάζουμε τα </a:t>
            </a:r>
            <a:r>
              <a:rPr lang="el-GR" sz="2800" b="1" dirty="0" smtClean="0">
                <a:latin typeface="Calibri" panose="020F0502020204030204" pitchFamily="34" charset="0"/>
              </a:rPr>
              <a:t>δύο </a:t>
            </a:r>
            <a:r>
              <a:rPr lang="el-GR" sz="2800" b="1" dirty="0">
                <a:latin typeface="Calibri" panose="020F0502020204030204" pitchFamily="34" charset="0"/>
              </a:rPr>
              <a:t>θερμόμετρα πάνω στον πάγκο εργασίας κοντά το ένα στο άλλο και κάτω από ένα πορτατίφ με σβηστό το λαμπτήρα του</a:t>
            </a:r>
            <a:r>
              <a:rPr lang="el-GR" sz="2800" b="1" dirty="0" smtClean="0">
                <a:latin typeface="Calibri" panose="020F0502020204030204" pitchFamily="34" charset="0"/>
              </a:rPr>
              <a:t>.</a:t>
            </a: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el-GR" sz="2800" b="1" dirty="0">
                <a:latin typeface="Calibri" panose="020F0502020204030204" pitchFamily="34" charset="0"/>
              </a:rPr>
              <a:t>● Σημειώνουμε τη θερμοκρασία των </a:t>
            </a:r>
            <a:r>
              <a:rPr lang="el-GR" sz="2800" b="1" dirty="0" smtClean="0">
                <a:latin typeface="Calibri" panose="020F0502020204030204" pitchFamily="34" charset="0"/>
              </a:rPr>
              <a:t>δύο </a:t>
            </a:r>
            <a:r>
              <a:rPr lang="el-GR" sz="2800" b="1" dirty="0">
                <a:latin typeface="Calibri" panose="020F0502020204030204" pitchFamily="34" charset="0"/>
              </a:rPr>
              <a:t>θερμομέτρων στον επόμενο πίνακα.</a:t>
            </a: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el-GR" sz="2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endParaRPr lang="el-GR" sz="2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137160" indent="0">
              <a:buNone/>
            </a:pPr>
            <a:endParaRPr lang="el-GR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700808"/>
            <a:ext cx="3923927" cy="306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517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163954" y="2132856"/>
            <a:ext cx="4980045" cy="3600400"/>
          </a:xfrm>
        </p:spPr>
        <p:txBody>
          <a:bodyPr>
            <a:normAutofit/>
          </a:bodyPr>
          <a:lstStyle/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 </a:t>
            </a:r>
            <a:r>
              <a:rPr lang="el-GR" sz="2800" b="1" dirty="0">
                <a:latin typeface="Calibri" panose="020F0502020204030204" pitchFamily="34" charset="0"/>
              </a:rPr>
              <a:t>Ανάβουμε το λαμπτήρα του πορτατίφ και μετά από </a:t>
            </a:r>
            <a:endParaRPr lang="el-GR" sz="2800" b="1" dirty="0" smtClean="0">
              <a:latin typeface="Calibri" panose="020F0502020204030204" pitchFamily="34" charset="0"/>
            </a:endParaRP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5 </a:t>
            </a:r>
            <a:r>
              <a:rPr lang="el-GR" sz="2800" b="1" dirty="0">
                <a:latin typeface="Calibri" panose="020F0502020204030204" pitchFamily="34" charset="0"/>
              </a:rPr>
              <a:t>λεπτά σημειώνουμε τη θερμοκρασία των </a:t>
            </a:r>
            <a:r>
              <a:rPr lang="el-GR" sz="2800" b="1" dirty="0" smtClean="0">
                <a:latin typeface="Calibri" panose="020F0502020204030204" pitchFamily="34" charset="0"/>
              </a:rPr>
              <a:t>δύο </a:t>
            </a:r>
            <a:r>
              <a:rPr lang="el-GR" sz="2800" b="1" dirty="0">
                <a:latin typeface="Calibri" panose="020F0502020204030204" pitchFamily="34" charset="0"/>
              </a:rPr>
              <a:t>θερμομέτρων στον ίδιο πίνακα. </a:t>
            </a:r>
            <a:endParaRPr lang="el-GR" sz="2800" b="1" dirty="0" smtClean="0">
              <a:latin typeface="Calibri" panose="020F0502020204030204" pitchFamily="34" charset="0"/>
            </a:endParaRP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endParaRPr lang="el-GR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endParaRPr lang="el-GR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endParaRPr lang="el-GR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fontAlgn="t">
              <a:spcBef>
                <a:spcPts val="0"/>
              </a:spcBef>
            </a:pPr>
            <a:endParaRPr lang="el-GR" dirty="0">
              <a:latin typeface="Arial"/>
            </a:endParaRPr>
          </a:p>
          <a:p>
            <a:pPr marL="0" indent="0" fontAlgn="t">
              <a:spcBef>
                <a:spcPts val="0"/>
              </a:spcBef>
              <a:buNone/>
            </a:pPr>
            <a:endParaRPr lang="el-GR" dirty="0">
              <a:latin typeface="Arial"/>
            </a:endParaRP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endParaRPr lang="el-GR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endParaRPr lang="el-GR" dirty="0">
              <a:solidFill>
                <a:prstClr val="black"/>
              </a:solidFill>
            </a:endParaRPr>
          </a:p>
          <a:p>
            <a:pPr marL="137160" indent="0">
              <a:buNone/>
            </a:pPr>
            <a:endParaRPr lang="el-GR" dirty="0"/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60848"/>
            <a:ext cx="4163955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68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718314"/>
              </p:ext>
            </p:extLst>
          </p:nvPr>
        </p:nvGraphicFramePr>
        <p:xfrm>
          <a:off x="467544" y="2204864"/>
          <a:ext cx="8280921" cy="2304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307"/>
                <a:gridCol w="2760307"/>
                <a:gridCol w="2760307"/>
              </a:tblGrid>
              <a:tr h="768085">
                <a:tc>
                  <a:txBody>
                    <a:bodyPr/>
                    <a:lstStyle/>
                    <a:p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Θερμοκρασία με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σβηστό λαμπτήρα 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l-GR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Θερμοκρασία με αναμμένο λαμπτήρα 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el-GR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68085">
                <a:tc>
                  <a:txBody>
                    <a:bodyPr/>
                    <a:lstStyle/>
                    <a:p>
                      <a:r>
                        <a:rPr lang="el-GR" b="1" dirty="0" smtClean="0">
                          <a:latin typeface="Calibri" panose="020F0502020204030204" pitchFamily="34" charset="0"/>
                        </a:rPr>
                        <a:t>Θερμόμετρο με λευκή ταινία</a:t>
                      </a:r>
                      <a:endParaRPr lang="el-GR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18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25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7680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Θερμόμετρο με μαύρη ταινία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18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30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83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190080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l-GR" sz="32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ΣΥΜΠΕΡΑΣΜΑ</a:t>
            </a:r>
          </a:p>
          <a:p>
            <a:pPr marL="137160" indent="0"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Το μαύρο χρώμα απορροφάει περισσότερη θερμότητα και θερμαίνεται περισσότερο.</a:t>
            </a:r>
            <a:endParaRPr lang="el-GR" sz="2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059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rgbClr val="FFC000"/>
                </a:solidFill>
              </a:rPr>
              <a:t>Η ΘΕΩΡΙΑ</a:t>
            </a:r>
            <a:endParaRPr lang="el-G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000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95861" y="1412776"/>
            <a:ext cx="8928992" cy="4608512"/>
          </a:xfrm>
        </p:spPr>
        <p:txBody>
          <a:bodyPr>
            <a:normAutofit/>
          </a:bodyPr>
          <a:lstStyle/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 </a:t>
            </a:r>
            <a:r>
              <a:rPr lang="el-GR" sz="2800" b="1" dirty="0">
                <a:latin typeface="Calibri" panose="020F0502020204030204" pitchFamily="34" charset="0"/>
              </a:rPr>
              <a:t>Όταν ένα σώμα απορροφάει φως, τότε θερμαίνεται.</a:t>
            </a:r>
          </a:p>
          <a:p>
            <a:pPr marL="13716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</a:t>
            </a:r>
            <a:r>
              <a:rPr lang="el-GR" sz="2800" b="1" dirty="0" smtClean="0">
                <a:latin typeface="Calibri" panose="020F0502020204030204" pitchFamily="34" charset="0"/>
                <a:cs typeface="Times New Roman"/>
              </a:rPr>
              <a:t> </a:t>
            </a:r>
            <a:r>
              <a:rPr lang="el-GR" sz="2800" b="1" dirty="0" smtClean="0">
                <a:latin typeface="Calibri" panose="020F0502020204030204" pitchFamily="34" charset="0"/>
                <a:ea typeface="Calibri"/>
                <a:cs typeface="Times New Roman"/>
              </a:rPr>
              <a:t>Στις </a:t>
            </a:r>
            <a:r>
              <a:rPr lang="el-GR" sz="2800" b="1" dirty="0">
                <a:latin typeface="Calibri" panose="020F0502020204030204" pitchFamily="34" charset="0"/>
                <a:ea typeface="Calibri"/>
                <a:cs typeface="Times New Roman"/>
              </a:rPr>
              <a:t>σκουρόχρωμες επιφάνειες, το μεγαλύτερο μέρος του φωτός απορροφάται, με αποτέλεσμα να θερμαίνονται </a:t>
            </a:r>
            <a:r>
              <a:rPr lang="el-GR" sz="2800" b="1" dirty="0" smtClean="0">
                <a:latin typeface="Calibri" panose="020F0502020204030204" pitchFamily="34" charset="0"/>
                <a:ea typeface="Calibri"/>
                <a:cs typeface="Times New Roman"/>
              </a:rPr>
              <a:t>περισσότερο</a:t>
            </a:r>
            <a:r>
              <a:rPr lang="el-GR" sz="2800" b="1" dirty="0">
                <a:latin typeface="Calibri" panose="020F0502020204030204" pitchFamily="34" charset="0"/>
                <a:ea typeface="Times New Roman"/>
                <a:cs typeface="Times New Roman"/>
              </a:rPr>
              <a:t> όταν πάνω τους πέφτει </a:t>
            </a:r>
            <a:r>
              <a:rPr lang="el-GR" sz="2800" b="1" dirty="0" smtClean="0">
                <a:latin typeface="Calibri" panose="020F0502020204030204" pitchFamily="34" charset="0"/>
                <a:ea typeface="Times New Roman"/>
                <a:cs typeface="Times New Roman"/>
              </a:rPr>
              <a:t>φως</a:t>
            </a:r>
            <a:r>
              <a:rPr lang="el-GR" sz="2800" b="1" dirty="0" smtClean="0">
                <a:latin typeface="Calibri" panose="020F0502020204030204" pitchFamily="34" charset="0"/>
                <a:ea typeface="Calibri"/>
                <a:cs typeface="Times New Roman"/>
              </a:rPr>
              <a:t>.</a:t>
            </a:r>
            <a:endParaRPr lang="el-GR" sz="2800" b="1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 marL="13716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 </a:t>
            </a:r>
            <a:r>
              <a:rPr lang="el-GR" sz="2800" b="1" dirty="0" smtClean="0">
                <a:latin typeface="Calibri" panose="020F0502020204030204" pitchFamily="34" charset="0"/>
                <a:ea typeface="Times New Roman"/>
                <a:cs typeface="Times New Roman"/>
              </a:rPr>
              <a:t>Στις </a:t>
            </a:r>
            <a:r>
              <a:rPr lang="el-GR" sz="2800" b="1" dirty="0">
                <a:latin typeface="Calibri" panose="020F0502020204030204" pitchFamily="34" charset="0"/>
                <a:ea typeface="Times New Roman"/>
                <a:cs typeface="Times New Roman"/>
              </a:rPr>
              <a:t>ανοιχτόχρωμες επιφάνειες, το μεγαλύτερο μέρος του φωτός </a:t>
            </a:r>
            <a:r>
              <a:rPr lang="el-GR" sz="2800" b="1" dirty="0" smtClean="0">
                <a:latin typeface="Calibri" panose="020F0502020204030204" pitchFamily="34" charset="0"/>
                <a:ea typeface="Times New Roman"/>
                <a:cs typeface="Times New Roman"/>
              </a:rPr>
              <a:t>διαχέεται, με αποτέλεσμα να </a:t>
            </a:r>
            <a:r>
              <a:rPr lang="el-GR" sz="2800" b="1" dirty="0">
                <a:latin typeface="Calibri" panose="020F0502020204030204" pitchFamily="34" charset="0"/>
                <a:ea typeface="Times New Roman"/>
                <a:cs typeface="Times New Roman"/>
              </a:rPr>
              <a:t>θερμαίνονται λιγότερο όταν πάνω τους πέφτει φως.</a:t>
            </a:r>
            <a:endParaRPr lang="el-GR" sz="2800" b="1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52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332656"/>
            <a:ext cx="8507288" cy="6336704"/>
          </a:xfrm>
        </p:spPr>
        <p:txBody>
          <a:bodyPr/>
          <a:lstStyle/>
          <a:p>
            <a:pPr marL="13716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l-GR" b="1" dirty="0">
                <a:latin typeface="Calibri" panose="020F0502020204030204" pitchFamily="34" charset="0"/>
              </a:rPr>
              <a:t>● </a:t>
            </a:r>
            <a:r>
              <a:rPr lang="el-GR" b="1" dirty="0" smtClean="0">
                <a:latin typeface="Calibri" panose="020F0502020204030204" pitchFamily="34" charset="0"/>
                <a:ea typeface="Times New Roman"/>
                <a:cs typeface="Times New Roman"/>
              </a:rPr>
              <a:t>Βλέπουμε </a:t>
            </a:r>
            <a:r>
              <a:rPr lang="el-GR" b="1" dirty="0">
                <a:latin typeface="Calibri" panose="020F0502020204030204" pitchFamily="34" charset="0"/>
                <a:ea typeface="Times New Roman"/>
                <a:cs typeface="Times New Roman"/>
              </a:rPr>
              <a:t>ένα αντικείμενο όταν το φως φτάνει στα μάτια μας αφού διαχυθεί πάνω στο αντικείμενο</a:t>
            </a:r>
            <a:r>
              <a:rPr lang="el-GR" b="1" dirty="0" smtClean="0">
                <a:latin typeface="Calibri" panose="020F0502020204030204" pitchFamily="34" charset="0"/>
                <a:ea typeface="Times New Roman"/>
                <a:cs typeface="Times New Roman"/>
              </a:rPr>
              <a:t>.</a:t>
            </a:r>
          </a:p>
          <a:p>
            <a:pPr marL="13716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l-GR" sz="2000" dirty="0"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  <p:pic>
        <p:nvPicPr>
          <p:cNvPr id="4" name="BLOGGER_PHOTO_ID_5298283322981567986" descr="http://3.bp.blogspot.com/_QMD3uDrxxgM/SYdInFmxTfI/AAAAAAAACJ8/wWDmQgbVgB8/s320/cyan-refl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196752"/>
            <a:ext cx="3160935" cy="5321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70525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/>
          <a:lstStyle/>
          <a:p>
            <a:pPr marL="13716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l-GR" b="1" dirty="0">
                <a:latin typeface="Calibri" panose="020F0502020204030204" pitchFamily="34" charset="0"/>
              </a:rPr>
              <a:t>● </a:t>
            </a:r>
            <a:r>
              <a:rPr lang="el-GR" b="1" dirty="0" smtClean="0">
                <a:latin typeface="Calibri" panose="020F0502020204030204" pitchFamily="34" charset="0"/>
                <a:ea typeface="Calibri"/>
                <a:cs typeface="Times New Roman"/>
              </a:rPr>
              <a:t>Στο </a:t>
            </a:r>
            <a:r>
              <a:rPr lang="el-GR" b="1" dirty="0">
                <a:latin typeface="Calibri" panose="020F0502020204030204" pitchFamily="34" charset="0"/>
                <a:ea typeface="Calibri"/>
                <a:cs typeface="Times New Roman"/>
              </a:rPr>
              <a:t>σκοτάδι δεν υπάρχει φως για να διαχυθεί στα αντικείμενα και γι αυτό δεν μπορούμε να δούμε τι υπάρχει γύρω μας.</a:t>
            </a:r>
            <a:endParaRPr lang="el-GR" sz="2000" b="1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 marL="137160" indent="0" algn="ctr">
              <a:buNone/>
            </a:pPr>
            <a:endParaRPr lang="el-GR" dirty="0"/>
          </a:p>
        </p:txBody>
      </p:sp>
      <p:pic>
        <p:nvPicPr>
          <p:cNvPr id="4" name="BLOGGER_PHOTO_ID_5298283323852230066" descr="http://4.bp.blogspot.com/_QMD3uDrxxgM/SYdInI2WjbI/AAAAAAAACJ0/O7xmCtRlH_8/s320/black-refl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340768"/>
            <a:ext cx="3096344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78635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114"/>
            <a:ext cx="9144000" cy="687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725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620688"/>
            <a:ext cx="8661648" cy="5760640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 Ένα σώμα φαίνεται μαύρο επειδή απορροφάει όλο το φως που πέφτει πάνω του.</a:t>
            </a:r>
          </a:p>
          <a:p>
            <a:pPr marL="137160" indent="0"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 Ένα σώμα φαίνεται άσπρο επειδή εκπέμπει όλο το φως που πέφτει πάνω του.</a:t>
            </a:r>
          </a:p>
          <a:p>
            <a:pPr marL="137160" indent="0"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 Ένα σώμα φαίνεται κόκκινο επειδή απορροφάει όλα τα χρώματα του λευκού φωτός, εκτός από το κόκκινο το οποίο εκπέμπει.</a:t>
            </a:r>
          </a:p>
          <a:p>
            <a:pPr marL="137160" indent="0"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 Αν φωτίσουμε ένα κόκκινο σώμα με φως που δεν περιέχει την κόκκινη ακτινοβολία, θα φαίνεται μαύρο.</a:t>
            </a:r>
            <a:endParaRPr lang="el-GR" sz="2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51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484784"/>
            <a:ext cx="8507288" cy="388843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 </a:t>
            </a:r>
            <a:r>
              <a:rPr lang="el-GR" sz="2800" b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¨Ψυχρά¨ </a:t>
            </a:r>
            <a:r>
              <a:rPr lang="el-GR" sz="2800" b="1" dirty="0" smtClean="0">
                <a:latin typeface="Calibri" panose="020F0502020204030204" pitchFamily="34" charset="0"/>
              </a:rPr>
              <a:t>χρώματα είναι το μοβ, το μπλε και το πράσινο, επειδή είναι τα χρώματα του νερού, του ουρανού και της θάλασσας και δημιουργούν μία αίσθηση δροσιάς.</a:t>
            </a:r>
          </a:p>
          <a:p>
            <a:pPr marL="137160" indent="0"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 </a:t>
            </a:r>
            <a:r>
              <a:rPr lang="el-GR" sz="2800" b="1" dirty="0" smtClean="0">
                <a:solidFill>
                  <a:srgbClr val="00B0F0"/>
                </a:solidFill>
                <a:latin typeface="Calibri" panose="020F0502020204030204" pitchFamily="34" charset="0"/>
              </a:rPr>
              <a:t>¨Θερμά¨ </a:t>
            </a:r>
            <a:r>
              <a:rPr lang="el-GR" sz="2800" b="1" dirty="0" smtClean="0">
                <a:latin typeface="Calibri" panose="020F0502020204030204" pitchFamily="34" charset="0"/>
              </a:rPr>
              <a:t>χρώματα είναι το κίτρινο, το πορτοκαλί και το κόκκινο, επειδή είναι τα χρώματα του Ήλιου και της φωτιάς και δημιουργούν μία αίσθηση ζέστης.</a:t>
            </a:r>
            <a:endParaRPr lang="el-GR" sz="2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39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rgbClr val="FFC000"/>
                </a:solidFill>
              </a:rPr>
              <a:t>ΤΑ ΠΕΙΡΑΜΑΤΑ</a:t>
            </a:r>
            <a:endParaRPr lang="el-G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01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172</TotalTime>
  <Words>422</Words>
  <Application>Microsoft Office PowerPoint</Application>
  <PresentationFormat>On-screen Show (4:3)</PresentationFormat>
  <Paragraphs>52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Bookman Old Style</vt:lpstr>
      <vt:lpstr>Calibri</vt:lpstr>
      <vt:lpstr>Comic Sans MS</vt:lpstr>
      <vt:lpstr>Rockwell</vt:lpstr>
      <vt:lpstr>Times New Roman</vt:lpstr>
      <vt:lpstr>Damask</vt:lpstr>
      <vt:lpstr>ΦΥΛΛΟ ΕΡΓΑΣΙΑΣ 8</vt:lpstr>
      <vt:lpstr>Η ΘΕΩΡΙΑ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ΤΑ ΠΕΙΡΑΜΑΤΑ</vt:lpstr>
      <vt:lpstr>ΠΕΙΡΑΜΑ 1</vt:lpstr>
      <vt:lpstr>PowerPoint Presentation</vt:lpstr>
      <vt:lpstr>PowerPoint Presentation</vt:lpstr>
      <vt:lpstr>PowerPoint Presentation</vt:lpstr>
      <vt:lpstr>ΠΕΙΡΑΜΑ 2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ΦΥΛΛΟ ΕΡΓΑΣΙΑΣ 8</dc:title>
  <dc:creator>Dimitris</dc:creator>
  <cp:lastModifiedBy>Dimitris Karg</cp:lastModifiedBy>
  <cp:revision>23</cp:revision>
  <dcterms:created xsi:type="dcterms:W3CDTF">2016-01-30T09:59:58Z</dcterms:created>
  <dcterms:modified xsi:type="dcterms:W3CDTF">2017-10-06T09:48:36Z</dcterms:modified>
</cp:coreProperties>
</file>