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0" r:id="rId15"/>
    <p:sldId id="261" r:id="rId16"/>
    <p:sldId id="262" r:id="rId17"/>
    <p:sldId id="264" r:id="rId18"/>
    <p:sldId id="267" r:id="rId19"/>
    <p:sldId id="265" r:id="rId20"/>
    <p:sldId id="266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07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83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1704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59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79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3504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5911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002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99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645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87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65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838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391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877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93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6/10/2017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2705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ΦΥΛΛΟ ΕΡΓΑΣΙΑΣ 6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13793" y="3861048"/>
            <a:ext cx="8316416" cy="17526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FFFF00"/>
                </a:solidFill>
              </a:rPr>
              <a:t>ΟΙ ΑΛΛΑΓΕΣ ΚΑΤΑΣΤΑΣΗΣ ΤΟΥ ΝΕΡΟΥ</a:t>
            </a:r>
            <a:endParaRPr lang="el-GR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09360"/>
          </a:xfrm>
        </p:spPr>
        <p:txBody>
          <a:bodyPr/>
          <a:lstStyle/>
          <a:p>
            <a:pPr marL="137160" indent="0">
              <a:buNone/>
            </a:pPr>
            <a:r>
              <a:rPr lang="el-GR" b="1" dirty="0" smtClean="0">
                <a:latin typeface="Calibri" panose="020F0502020204030204" pitchFamily="34" charset="0"/>
              </a:rPr>
              <a:t>Η θερμοκρασία του νερού μειώνεται στην κατάψυξη και μετατρέπεται σε στερεό (πήξη).</a:t>
            </a:r>
          </a:p>
          <a:p>
            <a:pPr marL="137160" indent="0">
              <a:buNone/>
            </a:pP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5" y="980728"/>
            <a:ext cx="814565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4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09360"/>
          </a:xfrm>
        </p:spPr>
        <p:txBody>
          <a:bodyPr/>
          <a:lstStyle/>
          <a:p>
            <a:pPr marL="137160" indent="0">
              <a:buNone/>
            </a:pPr>
            <a:r>
              <a:rPr lang="el-GR" b="1" dirty="0" smtClean="0">
                <a:latin typeface="Calibri" panose="020F0502020204030204" pitchFamily="34" charset="0"/>
              </a:rPr>
              <a:t>Η θερμοκρασία του πάγου αυξάνεται και αρχίζει να μετατρέπεται σε υγρό (τήξη).</a:t>
            </a:r>
          </a:p>
          <a:p>
            <a:pPr marL="137160" indent="0">
              <a:buNone/>
            </a:pP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8" y="662311"/>
            <a:ext cx="8019783" cy="562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6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036496" cy="6309360"/>
          </a:xfrm>
        </p:spPr>
        <p:txBody>
          <a:bodyPr/>
          <a:lstStyle/>
          <a:p>
            <a:pPr marL="137160" indent="0">
              <a:buNone/>
            </a:pPr>
            <a:r>
              <a:rPr lang="el-GR" b="1" dirty="0" smtClean="0">
                <a:latin typeface="Calibri" panose="020F0502020204030204" pitchFamily="34" charset="0"/>
              </a:rPr>
              <a:t>Ο ζεστός αέρας έρχεται σε επαφή με το παγωμένο ποτήρι και μετατρέπεται σε στερεό (απόθεση).</a:t>
            </a:r>
          </a:p>
          <a:p>
            <a:pPr marL="137160" indent="0">
              <a:buNone/>
            </a:pP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96" y="908720"/>
            <a:ext cx="6165304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7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09360"/>
          </a:xfrm>
        </p:spPr>
        <p:txBody>
          <a:bodyPr/>
          <a:lstStyle/>
          <a:p>
            <a:pPr marL="137160" indent="0">
              <a:buNone/>
            </a:pPr>
            <a:r>
              <a:rPr lang="el-GR" b="1" dirty="0" smtClean="0">
                <a:latin typeface="Calibri" panose="020F0502020204030204" pitchFamily="34" charset="0"/>
              </a:rPr>
              <a:t>Ο πάγος έρχεται σε επαφή με τον πολύ ζεστό αέρα και μετατρέπεται σε αέριο (εξάχνωση).</a:t>
            </a:r>
          </a:p>
          <a:p>
            <a:pPr marL="137160" indent="0">
              <a:buNone/>
            </a:pP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89" y="764704"/>
            <a:ext cx="5038821" cy="57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16" y="1"/>
            <a:ext cx="9228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ΤΟ ΠΕΙΡΑΜΑ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30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728151" y="983985"/>
            <a:ext cx="5406752" cy="5397343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Μέσα σε πυρίμαχο σκεύος βάζουμε νερό και πολλά παγάκια.</a:t>
            </a: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Τοποθετούμε το σκεύος πάνω </a:t>
            </a: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σ’ ένα αναμμένο γκαζάκι.</a:t>
            </a: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Με ένα θερμόμετρο που βρίσκεται μέσα στο νερό μετράμε τη θερμοκρασία κάθε 1 λεπτό, μέχρι να βράσει το νερό.</a:t>
            </a:r>
            <a:endParaRPr lang="el-GR" sz="2800" b="1" dirty="0">
              <a:latin typeface="Calibri" panose="020F050202020403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6954" y="1590940"/>
            <a:ext cx="4855633" cy="3641725"/>
          </a:xfrm>
        </p:spPr>
      </p:pic>
    </p:spTree>
    <p:extLst>
      <p:ext uri="{BB962C8B-B14F-4D97-AF65-F5344CB8AC3E}">
        <p14:creationId xmlns:p14="http://schemas.microsoft.com/office/powerpoint/2010/main" val="2789666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/>
          <a:lstStyle/>
          <a:p>
            <a:pPr marL="137160" indent="0">
              <a:buNone/>
            </a:pPr>
            <a:r>
              <a:rPr lang="el-GR" b="1" dirty="0" smtClean="0">
                <a:latin typeface="Calibri" panose="020F0502020204030204" pitchFamily="34" charset="0"/>
              </a:rPr>
              <a:t>● Τα αποτελέσματα των μετρήσεων φαίνονται στον παρακάτω πίνακα.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el-GR" dirty="0" smtClean="0"/>
              <a:t>                                         </a:t>
            </a:r>
            <a:endParaRPr lang="el-GR" dirty="0">
              <a:latin typeface="Arial"/>
            </a:endParaRPr>
          </a:p>
          <a:p>
            <a:pPr marL="137160" indent="0">
              <a:buNone/>
            </a:pPr>
            <a:r>
              <a:rPr lang="el-GR" dirty="0" smtClean="0"/>
              <a:t>                                            </a:t>
            </a:r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162297"/>
              </p:ext>
            </p:extLst>
          </p:nvPr>
        </p:nvGraphicFramePr>
        <p:xfrm>
          <a:off x="1524000" y="1397000"/>
          <a:ext cx="268796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  <a:gridCol w="172819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Χρόνος</a:t>
                      </a:r>
                    </a:p>
                    <a:p>
                      <a:r>
                        <a:rPr lang="el-GR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min)</a:t>
                      </a:r>
                      <a:endParaRPr lang="el-GR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Θερμοκρασία</a:t>
                      </a:r>
                    </a:p>
                    <a:p>
                      <a:pPr algn="ctr"/>
                      <a:r>
                        <a:rPr lang="el-GR" sz="18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kumimoji="0" lang="el-GR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0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</a:t>
                      </a:r>
                      <a:r>
                        <a:rPr kumimoji="0" lang="el-G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l-GR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7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6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9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7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10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8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15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9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22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10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30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11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37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365313"/>
              </p:ext>
            </p:extLst>
          </p:nvPr>
        </p:nvGraphicFramePr>
        <p:xfrm>
          <a:off x="4499992" y="1988840"/>
          <a:ext cx="2615952" cy="4450080"/>
        </p:xfrm>
        <a:graphic>
          <a:graphicData uri="http://schemas.openxmlformats.org/drawingml/2006/table">
            <a:tbl>
              <a:tblPr bandRow="1" bandCol="1">
                <a:tableStyleId>{5C22544A-7EE6-4342-B048-85BDC9FD1C3A}</a:tableStyleId>
              </a:tblPr>
              <a:tblGrid>
                <a:gridCol w="936104"/>
                <a:gridCol w="16798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12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44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13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50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14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56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15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62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16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68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17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72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18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78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19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82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20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86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21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90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22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90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23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90</a:t>
                      </a:r>
                      <a:endParaRPr lang="el-GR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443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/>
          <a:lstStyle/>
          <a:p>
            <a:pPr marL="137160" indent="0">
              <a:buNone/>
            </a:pPr>
            <a:r>
              <a:rPr lang="el-GR" b="1" dirty="0">
                <a:latin typeface="Calibri" panose="020F0502020204030204" pitchFamily="34" charset="0"/>
              </a:rPr>
              <a:t>● Κάνουμε διάγραμμα θερμοκρασίας-χρόνου</a:t>
            </a:r>
            <a:r>
              <a:rPr lang="el-GR" b="1" dirty="0" smtClean="0">
                <a:latin typeface="Calibri" panose="020F0502020204030204" pitchFamily="34" charset="0"/>
              </a:rPr>
              <a:t>.</a:t>
            </a:r>
          </a:p>
          <a:p>
            <a:pPr marL="137160" indent="0" algn="ctr">
              <a:buNone/>
            </a:pP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56084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64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4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Στο διάγραμμα παρατηρούμε δυο περιοχές (Α) και (Β), όπου η θερμοκρασία αυξάνεται αργά.</a:t>
            </a: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Στην περιοχή (Α), στο δοχείο υπάρχουν ταυτόχρονα πάγος και νερό.</a:t>
            </a: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Στην περιοχή (Β), στο δοχείο υπάρχουν ταυτόχρονα νερό και υδρατμοί.</a:t>
            </a:r>
            <a:endParaRPr 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Η ΘΕΩΡΙΑ</a:t>
            </a:r>
            <a:endParaRPr lang="el-G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02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260648"/>
            <a:ext cx="8373616" cy="626469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l-GR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ΣΥΜΠΕΡΑΣΜΑΤΑ</a:t>
            </a:r>
          </a:p>
          <a:p>
            <a:pPr marL="137160" indent="0">
              <a:buNone/>
            </a:pPr>
            <a:r>
              <a:rPr lang="el-GR" sz="2800" b="1" dirty="0">
                <a:latin typeface="Calibri" panose="020F0502020204030204" pitchFamily="34" charset="0"/>
              </a:rPr>
              <a:t>● </a:t>
            </a:r>
            <a:r>
              <a:rPr lang="el-GR" sz="2800" b="1" dirty="0" smtClean="0">
                <a:latin typeface="Calibri" panose="020F0502020204030204" pitchFamily="34" charset="0"/>
              </a:rPr>
              <a:t>Όσο αυξάνεται η θερμοκρασία ενός σώματος, </a:t>
            </a: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τα μόρια του κινούνται πιο γρήγορα και το σώμα μετατρέπεται από στερεό σε υγρό και από υγρό σε αέριο ή από στερεό σε αέριο.</a:t>
            </a:r>
          </a:p>
          <a:p>
            <a:pPr marL="137160" indent="0">
              <a:buNone/>
            </a:pPr>
            <a:endParaRPr lang="el-GR" sz="2800" b="1" dirty="0" smtClean="0">
              <a:latin typeface="Calibri" panose="020F0502020204030204" pitchFamily="34" charset="0"/>
            </a:endParaRP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Όσο μειώνεται η θερμοκρασία ενός σώματος, </a:t>
            </a:r>
          </a:p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τα μόρια του κινούνται πιο αργά και το σώμα μετατρέπεται από αέριο σε υγρό και από υγρό σε στερεό ή από αέριο σε στερεό.</a:t>
            </a:r>
            <a:endParaRPr lang="el-G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1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728"/>
          </a:xfrm>
        </p:spPr>
        <p:txBody>
          <a:bodyPr/>
          <a:lstStyle/>
          <a:p>
            <a:pPr marL="137160" indent="0">
              <a:buNone/>
            </a:pPr>
            <a:r>
              <a:rPr lang="el-GR" sz="2400" b="1" dirty="0" smtClean="0">
                <a:latin typeface="Calibri" panose="020F0502020204030204" pitchFamily="34" charset="0"/>
              </a:rPr>
              <a:t>● Το νερό βρίσκεται σε τρεις καταστάσεις.</a:t>
            </a:r>
          </a:p>
          <a:p>
            <a:pPr marL="137160" indent="0" algn="ctr">
              <a:buNone/>
            </a:pPr>
            <a:r>
              <a:rPr lang="el-GR" sz="2400" b="1" dirty="0" smtClean="0">
                <a:latin typeface="Calibri" panose="020F0502020204030204" pitchFamily="34" charset="0"/>
              </a:rPr>
              <a:t>Στερεό, υγρό και αέριο.</a:t>
            </a:r>
          </a:p>
          <a:p>
            <a:pPr marL="137160" indent="0" algn="ctr">
              <a:buNone/>
            </a:pP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Εικόνα 3" descr="E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196752"/>
            <a:ext cx="74168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08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1584176"/>
          </a:xfrm>
        </p:spPr>
        <p:txBody>
          <a:bodyPr/>
          <a:lstStyle/>
          <a:p>
            <a:pPr marL="137160" indent="0">
              <a:buNone/>
            </a:pPr>
            <a:r>
              <a:rPr lang="el-GR" sz="2800" b="1" dirty="0" smtClean="0">
                <a:latin typeface="Calibri" panose="020F0502020204030204" pitchFamily="34" charset="0"/>
              </a:rPr>
              <a:t>● Το νερό μετατρέπεται από τη μία κατάσταση στην άλλη, όταν παίρνει ή αποβάλλει θερμότητα.</a:t>
            </a:r>
          </a:p>
          <a:p>
            <a:pPr marL="137160" indent="0" algn="ctr">
              <a:buNone/>
            </a:pP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86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65"/>
            <a:ext cx="9143999" cy="68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7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hydrocycl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66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el-GR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ΟΙ ΑΛΛΑΓΕΣ ΚΑΤΑΣΤΑΣΗΣ ΤΟΥ ΝΕΡΟΥ ΣΤΟ ΣΠΙΤΙ</a:t>
            </a:r>
            <a:endParaRPr lang="el-GR" sz="4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0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192728"/>
          </a:xfrm>
        </p:spPr>
        <p:txBody>
          <a:bodyPr/>
          <a:lstStyle/>
          <a:p>
            <a:pPr marL="137160" indent="0">
              <a:buNone/>
            </a:pPr>
            <a:r>
              <a:rPr lang="el-GR" b="1" dirty="0" smtClean="0">
                <a:latin typeface="Calibri" panose="020F0502020204030204" pitchFamily="34" charset="0"/>
              </a:rPr>
              <a:t>Η θερμοκρασία του νερού αυξάνεται και μετατρέπεται σε αέριο (εξάτμιση).</a:t>
            </a:r>
          </a:p>
          <a:p>
            <a:pPr marL="137160" indent="0">
              <a:buNone/>
            </a:pP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7" y="808277"/>
            <a:ext cx="7356309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0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09360"/>
          </a:xfrm>
        </p:spPr>
        <p:txBody>
          <a:bodyPr/>
          <a:lstStyle/>
          <a:p>
            <a:pPr marL="137160" indent="0">
              <a:buNone/>
            </a:pPr>
            <a:r>
              <a:rPr lang="el-GR" b="1" dirty="0" smtClean="0">
                <a:latin typeface="Calibri" panose="020F0502020204030204" pitchFamily="34" charset="0"/>
              </a:rPr>
              <a:t>Ο ζεστός αέρας έρχεται σε επαφή με το κρύο τζάμι και μετατρέπεται σε υγρό (υγροποίηση).</a:t>
            </a:r>
          </a:p>
          <a:p>
            <a:pPr marL="137160" indent="0">
              <a:buNone/>
            </a:pP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51" y="980728"/>
            <a:ext cx="7534498" cy="56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01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221</TotalTime>
  <Words>373</Words>
  <Application>Microsoft Office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Bookman Old Style</vt:lpstr>
      <vt:lpstr>Calibri</vt:lpstr>
      <vt:lpstr>Comic Sans MS</vt:lpstr>
      <vt:lpstr>Rockwell</vt:lpstr>
      <vt:lpstr>Times New Roman</vt:lpstr>
      <vt:lpstr>Damask</vt:lpstr>
      <vt:lpstr>ΦΥΛΛΟ ΕΡΓΑΣΙΑΣ 6</vt:lpstr>
      <vt:lpstr>Η ΘΕΩΡΙΑ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ΤΟ ΠΕΙΡΑΜΑ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ΦΥΛΛΟ ΕΡΓΑΣΙΑΣ 6</dc:title>
  <dc:creator>Dimitris</dc:creator>
  <cp:lastModifiedBy>Dimitris Karg</cp:lastModifiedBy>
  <cp:revision>24</cp:revision>
  <dcterms:created xsi:type="dcterms:W3CDTF">2016-01-29T05:27:58Z</dcterms:created>
  <dcterms:modified xsi:type="dcterms:W3CDTF">2017-10-06T09:44:29Z</dcterms:modified>
</cp:coreProperties>
</file>