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2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000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452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7701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1187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4140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03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641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16584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5211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843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88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175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107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20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905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260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87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9619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ΦΥΛΛΑ ΕΡΓΑΣΙΑΣ 4, 5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</a:rPr>
              <a:t>Η ΜΕΤΡΗΣΗ ΤΗΣ ΘΕΡΜΟΚΡΑΣΙΑΣ</a:t>
            </a:r>
          </a:p>
          <a:p>
            <a:r>
              <a:rPr lang="el-GR" sz="3600" b="1" dirty="0" smtClean="0">
                <a:solidFill>
                  <a:srgbClr val="FFFF00"/>
                </a:solidFill>
              </a:rPr>
              <a:t>Η ΘΕΡΜΟΤΗΤΑ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1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218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55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21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32"/>
            <a:ext cx="9144000" cy="686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37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ΤΟ ΠΕΙΡΑΜΑ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852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Ζεσταίνουμε νερό σ’ ένα πυρίμαχο δοχείο (1) μέχρι τους </a:t>
            </a:r>
            <a:r>
              <a:rPr lang="el-GR" sz="2800" b="1" dirty="0">
                <a:latin typeface="Calibri" panose="020F0502020204030204" pitchFamily="34" charset="0"/>
                <a:cs typeface="Times New Roman"/>
              </a:rPr>
              <a:t>6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0</a:t>
            </a:r>
            <a:r>
              <a:rPr lang="el-GR" sz="2800" b="1" baseline="30000" dirty="0" smtClean="0">
                <a:latin typeface="Calibri" panose="020F0502020204030204" pitchFamily="34" charset="0"/>
                <a:ea typeface="Calibri"/>
                <a:cs typeface="Times New Roman"/>
              </a:rPr>
              <a:t>0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n-US" sz="2800" b="1" dirty="0" smtClean="0">
                <a:latin typeface="Calibri" panose="020F0502020204030204" pitchFamily="34" charset="0"/>
              </a:rPr>
              <a:t>C</a:t>
            </a:r>
            <a:r>
              <a:rPr lang="el-GR" sz="2800" b="1" dirty="0" smtClean="0">
                <a:latin typeface="Calibri" panose="020F0502020204030204" pitchFamily="34" charset="0"/>
              </a:rPr>
              <a:t> περίπου.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Τοποθετούμε το δοχείο (1) με το ζεστό νερό μέσα σε ένα μεγαλύτερο δοχείο (2) που περιέχει νερό της βρύσης.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Με δυο θερμόμετρα μετράμε τις θερμοκρασίες του νερού στα δυο δοχεία κάθε 1 λεπτό, μέχρι οι δυο θερμοκρασίες να γίνουν ίσες.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85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0" y="0"/>
            <a:ext cx="9148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9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552728"/>
          </a:xfrm>
        </p:spPr>
        <p:txBody>
          <a:bodyPr/>
          <a:lstStyle/>
          <a:p>
            <a:pPr marL="137160" indent="0">
              <a:buNone/>
            </a:pPr>
            <a:r>
              <a:rPr lang="el-GR" sz="2400" b="1" dirty="0" smtClean="0">
                <a:latin typeface="Calibri" panose="020F0502020204030204" pitchFamily="34" charset="0"/>
              </a:rPr>
              <a:t>● Τα αποτελέσματα των μετρήσεων φαίνονται στον παρακάτω πίνακα.</a:t>
            </a:r>
          </a:p>
          <a:p>
            <a:pPr marL="137160" indent="0" algn="ctr">
              <a:buNone/>
            </a:pPr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590479"/>
              </p:ext>
            </p:extLst>
          </p:nvPr>
        </p:nvGraphicFramePr>
        <p:xfrm>
          <a:off x="2195736" y="1196752"/>
          <a:ext cx="4632176" cy="5242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716"/>
                <a:gridCol w="1813252"/>
                <a:gridCol w="1872208"/>
              </a:tblGrid>
              <a:tr h="792088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Χρόνος</a:t>
                      </a:r>
                    </a:p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min)</a:t>
                      </a:r>
                      <a:endParaRPr lang="el-GR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Θερμόμετρο  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    Θ1 (</a:t>
                      </a:r>
                      <a:r>
                        <a:rPr lang="el-GR" sz="1800" baseline="300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el-GR" sz="18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)</a:t>
                      </a:r>
                      <a:endParaRPr lang="el-GR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Θερμόμετρο 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Θ2 (</a:t>
                      </a:r>
                      <a:r>
                        <a:rPr kumimoji="0" lang="el-GR" sz="1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</a:t>
                      </a: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)</a:t>
                      </a:r>
                      <a:endParaRPr kumimoji="0" lang="el-GR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60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55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51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21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48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22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45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24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40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7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35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26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8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33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27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9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31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29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11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 panose="020F0502020204030204" pitchFamily="34" charset="0"/>
                        </a:rPr>
                        <a:t>30</a:t>
                      </a:r>
                      <a:endParaRPr lang="el-GR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387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/>
          <a:lstStyle/>
          <a:p>
            <a:pPr marL="137160" indent="0">
              <a:buNone/>
            </a:pPr>
            <a:r>
              <a:rPr lang="el-GR" sz="2400" b="1" dirty="0" smtClean="0">
                <a:latin typeface="Calibri" panose="020F0502020204030204" pitchFamily="34" charset="0"/>
              </a:rPr>
              <a:t>● Κάνουμε διάγραμμα θερμοκρασίας-χρόνου.</a:t>
            </a:r>
          </a:p>
          <a:p>
            <a:pPr marL="137160" indent="0">
              <a:buNone/>
            </a:pPr>
            <a:r>
              <a:rPr lang="el-GR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endParaRPr lang="el-GR" dirty="0">
              <a:latin typeface="Calibri" panose="020F050202020403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58" y="747712"/>
            <a:ext cx="7972663" cy="592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40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08712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el-GR" sz="35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ΣΥΜΠΕΡΑΣΜΑΤΑ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Η θερμοκρασία του ζεστού νερού μειώνεται, ενώ του κρύου νερού αυξάνεται.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● Η θερμική ενέργεια των μορίων του νερού στο δοχείο (1) μειώνεται, ενώ η θερμική ενέργεια των μορίων του νερού στο δοχείο (2) αυξάνεται</a:t>
            </a:r>
            <a:r>
              <a:rPr lang="el-GR" sz="2800" b="1" dirty="0" smtClean="0">
                <a:latin typeface="Calibri" panose="020F0502020204030204" pitchFamily="34" charset="0"/>
              </a:rPr>
              <a:t>.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Τη χρονική στιγμή 10 </a:t>
            </a:r>
            <a:r>
              <a:rPr lang="en-US" sz="2800" b="1" dirty="0" smtClean="0">
                <a:latin typeface="Calibri" panose="020F0502020204030204" pitchFamily="34" charset="0"/>
              </a:rPr>
              <a:t>min</a:t>
            </a:r>
            <a:r>
              <a:rPr lang="el-GR" sz="2800" b="1" dirty="0" smtClean="0">
                <a:latin typeface="Calibri" panose="020F0502020204030204" pitchFamily="34" charset="0"/>
              </a:rPr>
              <a:t> οι θερμοκρασίες γίνονται ίσες. 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Άρα τα νερά στα δύο δοχεία βρίσκονται σε κατάσταση </a:t>
            </a:r>
            <a:r>
              <a:rPr lang="el-GR" sz="28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θερμικής ισορροπίας</a:t>
            </a:r>
            <a:r>
              <a:rPr lang="el-GR" sz="2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 </a:t>
            </a:r>
          </a:p>
          <a:p>
            <a:pPr marL="137160" indent="0"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 Θερμότητα μεταφέρθηκε από το δοχείο (1) στο δοχείο (2).</a:t>
            </a:r>
          </a:p>
          <a:p>
            <a:pPr marL="137160" indent="0">
              <a:buNone/>
            </a:pPr>
            <a:endParaRPr lang="el-GR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3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rgbClr val="FFC000"/>
                </a:solidFill>
              </a:rPr>
              <a:t>Η ΘΕΩΡΙΑ</a:t>
            </a:r>
            <a:endParaRPr lang="el-G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54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2448272"/>
          </a:xfrm>
        </p:spPr>
        <p:txBody>
          <a:bodyPr/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Τι είναι η θερμοκρασία ενός σώματος;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Times New Roman"/>
              </a:rPr>
              <a:t>Θερμοκρασία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είναι το μέγεθος που μας δείχνει πόσο ζεστό ή ψυχρό είναι ένα σώμα.</a:t>
            </a:r>
          </a:p>
          <a:p>
            <a:pPr marL="137160" indent="0">
              <a:buNone/>
            </a:pPr>
            <a:endParaRPr lang="el-G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01622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Τι είναι η θερμική ενέργεια ενός σώματος;</a:t>
            </a:r>
          </a:p>
          <a:p>
            <a:pPr marL="137160" indent="0">
              <a:buNone/>
            </a:pPr>
            <a:r>
              <a:rPr lang="el-G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Times New Roman"/>
              </a:rPr>
              <a:t>Θερμική ενέργεια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είναι η κινητική ενέργεια που έχουν τα μόρια ενός σώματος.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8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844824"/>
            <a:ext cx="8568952" cy="316835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Τι είναι θερμότητα;</a:t>
            </a:r>
          </a:p>
          <a:p>
            <a:pPr marL="137160" indent="0">
              <a:buNone/>
            </a:pPr>
            <a:r>
              <a:rPr lang="el-G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Times New Roman"/>
              </a:rPr>
              <a:t>Θερμότητα</a:t>
            </a:r>
            <a:r>
              <a:rPr lang="el-GR" sz="2800" dirty="0">
                <a:solidFill>
                  <a:srgbClr val="00B050"/>
                </a:solidFill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είναι η ενέργεια που μεταφέρεται από ένα σώμα σ’ ένα άλλο λόγω διαφορετικής 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θερμοκρασίας,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όταν αυτά βρίσκονται σε επαφή μεταξύ τους.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5688632"/>
          </a:xfrm>
        </p:spPr>
        <p:txBody>
          <a:bodyPr>
            <a:normAutofit/>
          </a:bodyPr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Η θερμότητα μεταφέρεται πάντα από το σώμα μεγαλύτερης θερμοκρασίας στο σώμα μικρότερης θερμοκρασίας.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Όταν ένα σώμα παίρνει θερμότητα, τότε αυξάνεται η θερμοκρασία του και η θερμική του ενέργεια.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●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Όταν ένα σώμα χάνει θερμότητα, τότε μειώνεται η θερμοκρασία του και η θερμική του ενέργεια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.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>
                <a:latin typeface="Calibri" panose="020F0502020204030204" pitchFamily="34" charset="0"/>
              </a:rPr>
              <a:t>● 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Όταν </a:t>
            </a:r>
            <a:r>
              <a:rPr lang="el-GR" sz="2800" b="1" dirty="0">
                <a:latin typeface="Calibri" panose="020F0502020204030204" pitchFamily="34" charset="0"/>
                <a:ea typeface="Calibri"/>
                <a:cs typeface="Times New Roman"/>
              </a:rPr>
              <a:t>δυο σώματα έχουν την ίδια θερμοκρασία και βρίσκονται σε επαφή, τότε λέμε ότι αυτά βρίσκονται σε </a:t>
            </a:r>
            <a:r>
              <a:rPr lang="el-GR" sz="2800" b="1" dirty="0">
                <a:solidFill>
                  <a:srgbClr val="0070C0"/>
                </a:solidFill>
                <a:latin typeface="Calibri" panose="020F0502020204030204" pitchFamily="34" charset="0"/>
                <a:ea typeface="Calibri"/>
                <a:cs typeface="Times New Roman"/>
              </a:rPr>
              <a:t>θερμική ισορροπία</a:t>
            </a:r>
            <a:r>
              <a:rPr lang="el-GR" sz="28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Times New Roman"/>
              </a:rPr>
              <a:t>.</a:t>
            </a:r>
            <a:endParaRPr lang="el-GR" sz="28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 marL="13716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036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3701008"/>
          </a:xfrm>
        </p:spPr>
        <p:txBody>
          <a:bodyPr>
            <a:normAutofit/>
          </a:bodyPr>
          <a:lstStyle/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</a:rPr>
              <a:t>Ποια είναι η μονάδα μέτρησης της </a:t>
            </a: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θερμοκρασίας;</a:t>
            </a:r>
            <a:endParaRPr lang="el-GR" sz="2800" b="1" dirty="0">
              <a:solidFill>
                <a:srgbClr val="FFFF00"/>
              </a:solidFill>
              <a:latin typeface="Calibri" panose="020F0502020204030204" pitchFamily="34" charset="0"/>
            </a:endParaRP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>
                <a:latin typeface="Calibri" panose="020F0502020204030204" pitchFamily="34" charset="0"/>
              </a:rPr>
              <a:t>Η μονάδα μέτρησης του </a:t>
            </a:r>
            <a:r>
              <a:rPr lang="el-GR" sz="2800" b="1" dirty="0" smtClean="0">
                <a:latin typeface="Calibri" panose="020F0502020204030204" pitchFamily="34" charset="0"/>
              </a:rPr>
              <a:t>θερμοκρασίας </a:t>
            </a:r>
            <a:r>
              <a:rPr lang="el-GR" sz="2800" b="1" dirty="0">
                <a:latin typeface="Calibri" panose="020F0502020204030204" pitchFamily="34" charset="0"/>
              </a:rPr>
              <a:t>στο διεθνές σύστημα </a:t>
            </a:r>
            <a:r>
              <a:rPr lang="el-GR" sz="2800" b="1" dirty="0" smtClean="0">
                <a:latin typeface="Calibri" panose="020F0502020204030204" pitchFamily="34" charset="0"/>
              </a:rPr>
              <a:t>είναι οι βαθμοί </a:t>
            </a:r>
            <a:r>
              <a:rPr lang="en-US" sz="2800" b="1" dirty="0" smtClean="0">
                <a:latin typeface="Calibri" panose="020F0502020204030204" pitchFamily="34" charset="0"/>
              </a:rPr>
              <a:t>Kelvin (K).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</a:rPr>
              <a:t>Οι πιο συνηθισμένες μονάδες μέτρησης της θερμοκρασίας είναι οι βαθμοί Κελσίου (</a:t>
            </a:r>
            <a:r>
              <a:rPr lang="el-GR" sz="2800" b="1" baseline="30000" dirty="0">
                <a:latin typeface="Calibri" panose="020F0502020204030204" pitchFamily="34" charset="0"/>
                <a:ea typeface="Calibri"/>
                <a:cs typeface="Times New Roman"/>
              </a:rPr>
              <a:t>0</a:t>
            </a:r>
            <a:r>
              <a:rPr lang="en-US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C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) και </a:t>
            </a:r>
          </a:p>
          <a:p>
            <a:pPr marL="137160" lvl="0" indent="0">
              <a:buClr>
                <a:prstClr val="white">
                  <a:shade val="95000"/>
                </a:prstClr>
              </a:buClr>
              <a:buNone/>
            </a:pPr>
            <a:r>
              <a:rPr lang="el-GR" sz="2800" b="1" dirty="0" smtClean="0">
                <a:latin typeface="Calibri" panose="020F0502020204030204" pitchFamily="34" charset="0"/>
                <a:cs typeface="Times New Roman"/>
              </a:rPr>
              <a:t>οι βαθμοί </a:t>
            </a:r>
            <a:r>
              <a:rPr lang="el-GR" sz="2800" b="1" dirty="0" err="1" smtClean="0">
                <a:latin typeface="Calibri" panose="020F0502020204030204" pitchFamily="34" charset="0"/>
                <a:cs typeface="Times New Roman"/>
              </a:rPr>
              <a:t>Φαρενάϊτ</a:t>
            </a:r>
            <a:r>
              <a:rPr lang="el-GR" sz="2800" b="1" dirty="0" smtClean="0">
                <a:latin typeface="Calibri" panose="020F0502020204030204" pitchFamily="34" charset="0"/>
                <a:cs typeface="Times New Roman"/>
              </a:rPr>
              <a:t> (</a:t>
            </a:r>
            <a:r>
              <a:rPr lang="el-GR" sz="2800" b="1" baseline="30000" dirty="0">
                <a:latin typeface="Calibri" panose="020F0502020204030204" pitchFamily="34" charset="0"/>
                <a:ea typeface="Calibri"/>
                <a:cs typeface="Times New Roman"/>
              </a:rPr>
              <a:t>0</a:t>
            </a:r>
            <a:r>
              <a:rPr lang="en-US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F</a:t>
            </a:r>
            <a:r>
              <a:rPr lang="el-GR" sz="2800" b="1" dirty="0" smtClean="0">
                <a:latin typeface="Calibri" panose="020F0502020204030204" pitchFamily="34" charset="0"/>
                <a:ea typeface="Calibri"/>
                <a:cs typeface="Times New Roman"/>
              </a:rPr>
              <a:t>).</a:t>
            </a:r>
            <a:endParaRPr lang="el-G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31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-28244" y="2924944"/>
            <a:ext cx="9036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algn="ctr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el-G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ΟΡΓΑΝΑ ΜΕΤΡΗΣΗΣ ΤΗΣ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ΘΕΡΜΟΚΡΑΣΙΑΣ</a:t>
            </a:r>
            <a:endParaRPr lang="el-G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46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51"/>
            <a:ext cx="9144000" cy="683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55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185</TotalTime>
  <Words>431</Words>
  <Application>Microsoft Office PowerPoint</Application>
  <PresentationFormat>On-screen Show (4:3)</PresentationFormat>
  <Paragraphs>74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Calibri</vt:lpstr>
      <vt:lpstr>Comic Sans MS</vt:lpstr>
      <vt:lpstr>Rockwell</vt:lpstr>
      <vt:lpstr>Times New Roman</vt:lpstr>
      <vt:lpstr>Damask</vt:lpstr>
      <vt:lpstr>ΦΥΛΛΑ ΕΡΓΑΣΙΑΣ 4, 5</vt:lpstr>
      <vt:lpstr>Η ΘΕΩΡΙΑ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ΤΟ ΠΕΙΡΑΜΑ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ΦΥΛΛΑ ΕΡΓΑΣΙΑΣ 4, 5</dc:title>
  <dc:creator>Dimitris</dc:creator>
  <cp:lastModifiedBy>Dimitris Karg</cp:lastModifiedBy>
  <cp:revision>15</cp:revision>
  <dcterms:created xsi:type="dcterms:W3CDTF">2016-01-28T15:38:36Z</dcterms:created>
  <dcterms:modified xsi:type="dcterms:W3CDTF">2017-10-06T09:41:47Z</dcterms:modified>
</cp:coreProperties>
</file>