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2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6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71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23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96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68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71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0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5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1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75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3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811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47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9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EB5D-CDCC-4355-8ADB-69725343EB1D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35AB-0CC7-4AEE-B37A-803ED9054C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029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ΦΥΛΛΟ </a:t>
            </a:r>
            <a:r>
              <a:rPr lang="el-GR" dirty="0" smtClean="0"/>
              <a:t>ΕΡΓΑΣΙΑσ </a:t>
            </a:r>
            <a:r>
              <a:rPr lang="el-GR" dirty="0" smtClean="0"/>
              <a:t>3Α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634" y="3676989"/>
            <a:ext cx="10596731" cy="165576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Η ΜΕΤΡΗΣΗ ΤΟΥ ΟΓΚΟΥ ΚΑΙ ΤΗΣ ΠΥΚΝΟΤΗΤΑΣ</a:t>
            </a:r>
            <a:endParaRPr lang="el-G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2712204"/>
            <a:ext cx="9733512" cy="239002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Η πυκνότητα του νερού είναι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</a:rPr>
              <a:t>96,9/100 = 0,969 </a:t>
            </a:r>
            <a:r>
              <a:rPr lang="en-US" sz="2800" b="1" dirty="0" smtClean="0">
                <a:latin typeface="Calibri" panose="020F0502020204030204" pitchFamily="34" charset="0"/>
              </a:rPr>
              <a:t>g/ml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91" y="2531390"/>
            <a:ext cx="10353761" cy="1326321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2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06" y="0"/>
            <a:ext cx="10353761" cy="1326321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Ογκοσ και πυκνοτητα στερεου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938" y="1813303"/>
            <a:ext cx="6772759" cy="4417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Για τη μέτρηση του όγκου στερεού κάνουμε τα παρακάτω βήματα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1.Βάζουμε 100 </a:t>
            </a:r>
            <a:r>
              <a:rPr lang="en-US" sz="2800" b="1" dirty="0" smtClean="0">
                <a:latin typeface="Calibri" panose="020F0502020204030204" pitchFamily="34" charset="0"/>
              </a:rPr>
              <a:t>ml </a:t>
            </a:r>
            <a:r>
              <a:rPr lang="el-GR" sz="2800" b="1" dirty="0" smtClean="0">
                <a:latin typeface="Calibri" panose="020F0502020204030204" pitchFamily="34" charset="0"/>
              </a:rPr>
              <a:t>νερό στον ογκομετρικό κύλινδρο.</a:t>
            </a:r>
          </a:p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2. Βάζουμε ένα κομμάτι πλαστελίνη στον ογκομετρικό κύλινδρο και διαβάζουμε τη νέα ένδειξη (110 </a:t>
            </a:r>
            <a:r>
              <a:rPr lang="en-US" sz="2800" b="1" dirty="0" smtClean="0">
                <a:latin typeface="Calibri" panose="020F0502020204030204" pitchFamily="34" charset="0"/>
              </a:rPr>
              <a:t>ml)</a:t>
            </a:r>
            <a:r>
              <a:rPr lang="el-GR" sz="2800" b="1" dirty="0" smtClean="0">
                <a:latin typeface="Calibri" panose="020F0502020204030204" pitchFamily="34" charset="0"/>
              </a:rPr>
              <a:t>.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Ο όγκος της πλαστελίνης είναι 10 </a:t>
            </a:r>
            <a:r>
              <a:rPr lang="en-US" sz="2800" b="1" dirty="0" smtClean="0">
                <a:latin typeface="Calibri" panose="020F0502020204030204" pitchFamily="34" charset="0"/>
              </a:rPr>
              <a:t>ml.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68" y="1185412"/>
            <a:ext cx="3425441" cy="5354183"/>
          </a:xfrm>
        </p:spPr>
      </p:pic>
    </p:spTree>
    <p:extLst>
      <p:ext uri="{BB962C8B-B14F-4D97-AF65-F5344CB8AC3E}">
        <p14:creationId xmlns:p14="http://schemas.microsoft.com/office/powerpoint/2010/main" val="39752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5" y="1529624"/>
            <a:ext cx="4938182" cy="37036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929" y="1270861"/>
            <a:ext cx="6633274" cy="4520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Για τη μέτρηση της πυκνότητας της πλαστελίνης κάνουμε τα παρακάτω βήματα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1. </a:t>
            </a:r>
            <a:r>
              <a:rPr lang="el-GR" sz="2800" b="1" dirty="0" smtClean="0">
                <a:latin typeface="Calibri" panose="020F0502020204030204" pitchFamily="34" charset="0"/>
              </a:rPr>
              <a:t>Ζυγίζουμε το κομμάτι της πλαστελίνης.</a:t>
            </a: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</a:rPr>
              <a:t>m</a:t>
            </a:r>
            <a:r>
              <a:rPr lang="en-US" sz="2800" b="1" dirty="0" smtClean="0">
                <a:latin typeface="Calibri" panose="020F0502020204030204" pitchFamily="34" charset="0"/>
              </a:rPr>
              <a:t> = 21,5 g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2. </a:t>
            </a:r>
            <a:r>
              <a:rPr lang="el-GR" sz="2800" b="1" dirty="0" smtClean="0">
                <a:latin typeface="Calibri" panose="020F0502020204030204" pitchFamily="34" charset="0"/>
              </a:rPr>
              <a:t>Υπολογίζουμε τον όγκο της πλαστελίνης όπως προηγουμένως.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V = 10 ml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7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2774198"/>
            <a:ext cx="9733512" cy="232802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Η πυκνότητα της πλαστελίνης είναι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r>
              <a:rPr lang="el-GR" sz="2800" b="1" dirty="0">
                <a:latin typeface="Calibri" panose="020F0502020204030204" pitchFamily="34" charset="0"/>
              </a:rPr>
              <a:t>ρ</a:t>
            </a:r>
            <a:r>
              <a:rPr lang="el-GR" sz="2800" b="1" dirty="0" smtClean="0">
                <a:latin typeface="Calibri" panose="020F0502020204030204" pitchFamily="34" charset="0"/>
              </a:rPr>
              <a:t> = 21,5/10 = 2,15 </a:t>
            </a:r>
            <a:r>
              <a:rPr lang="en-US" sz="2800" b="1" dirty="0" smtClean="0">
                <a:latin typeface="Calibri" panose="020F0502020204030204" pitchFamily="34" charset="0"/>
              </a:rPr>
              <a:t>g/ml</a:t>
            </a:r>
            <a:r>
              <a:rPr lang="el-GR" sz="2800" b="1" dirty="0" smtClean="0">
                <a:latin typeface="Calibri" panose="020F0502020204030204" pitchFamily="34" charset="0"/>
              </a:rPr>
              <a:t> 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782518"/>
          </a:xfrm>
        </p:spPr>
        <p:txBody>
          <a:bodyPr>
            <a:normAutofit/>
          </a:bodyPr>
          <a:lstStyle/>
          <a:p>
            <a:pPr algn="l"/>
            <a:r>
              <a:rPr lang="el-GR" sz="2800" cap="none" dirty="0">
                <a:solidFill>
                  <a:srgbClr val="FFFF00"/>
                </a:solidFill>
              </a:rPr>
              <a:t>Τ</a:t>
            </a:r>
            <a:r>
              <a:rPr lang="el-GR" sz="2800" cap="none" dirty="0" smtClean="0">
                <a:solidFill>
                  <a:srgbClr val="FFFF00"/>
                </a:solidFill>
              </a:rPr>
              <a:t>ι είναι ο όγκος ενός σώματος;</a:t>
            </a:r>
            <a:br>
              <a:rPr lang="el-GR" sz="2800" cap="none" dirty="0" smtClean="0">
                <a:solidFill>
                  <a:srgbClr val="FFFF00"/>
                </a:solidFill>
              </a:rPr>
            </a:br>
            <a:r>
              <a:rPr lang="el-GR" sz="2800" cap="none" dirty="0">
                <a:solidFill>
                  <a:srgbClr val="FFFF00"/>
                </a:solidFill>
              </a:rPr>
              <a:t/>
            </a:r>
            <a:br>
              <a:rPr lang="el-GR" sz="2800" cap="none" dirty="0">
                <a:solidFill>
                  <a:srgbClr val="FFFF00"/>
                </a:solidFill>
              </a:rPr>
            </a:br>
            <a:r>
              <a:rPr lang="el-GR" sz="2800" cap="none" dirty="0" smtClean="0">
                <a:solidFill>
                  <a:srgbClr val="00B0F0"/>
                </a:solidFill>
              </a:rPr>
              <a:t>Όγκος</a:t>
            </a:r>
            <a:r>
              <a:rPr lang="el-GR" sz="2800" cap="none" dirty="0" smtClean="0"/>
              <a:t> είναι ο χώρος που καταλαμβάνει ένα σώμα.</a:t>
            </a:r>
            <a:endParaRPr lang="el-GR" sz="2800" cap="none" dirty="0"/>
          </a:p>
        </p:txBody>
      </p:sp>
    </p:spTree>
    <p:extLst>
      <p:ext uri="{BB962C8B-B14F-4D97-AF65-F5344CB8AC3E}">
        <p14:creationId xmlns:p14="http://schemas.microsoft.com/office/powerpoint/2010/main" val="3635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764" y="2058051"/>
            <a:ext cx="11377485" cy="1884362"/>
          </a:xfrm>
        </p:spPr>
        <p:txBody>
          <a:bodyPr/>
          <a:lstStyle/>
          <a:p>
            <a:pPr marL="137160" lvl="0" algn="l">
              <a:buClr>
                <a:prstClr val="white">
                  <a:shade val="95000"/>
                </a:prstClr>
              </a:buClr>
            </a:pP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Ποια είναι η μονάδα μέτρησης </a:t>
            </a:r>
            <a:r>
              <a:rPr lang="el-G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του όγκου;</a:t>
            </a:r>
            <a:endParaRPr lang="el-G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137160" algn="l">
              <a:buClr>
                <a:prstClr val="white">
                  <a:shade val="95000"/>
                </a:prstClr>
              </a:buClr>
            </a:pPr>
            <a:r>
              <a:rPr lang="el-GR" sz="2800" b="1" dirty="0">
                <a:latin typeface="Calibri" panose="020F0502020204030204" pitchFamily="34" charset="0"/>
              </a:rPr>
              <a:t>Η μονάδα μέτρησης </a:t>
            </a:r>
            <a:r>
              <a:rPr lang="el-GR" sz="2800" b="1" dirty="0" smtClean="0">
                <a:latin typeface="Calibri" panose="020F0502020204030204" pitchFamily="34" charset="0"/>
              </a:rPr>
              <a:t>του όγκου </a:t>
            </a:r>
            <a:r>
              <a:rPr lang="el-GR" sz="2800" b="1" dirty="0">
                <a:latin typeface="Calibri" panose="020F0502020204030204" pitchFamily="34" charset="0"/>
              </a:rPr>
              <a:t>στο διεθνές σύστημα είναι το 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pPr marL="137160" algn="l">
              <a:buClr>
                <a:prstClr val="white">
                  <a:shade val="95000"/>
                </a:prstClr>
              </a:buClr>
            </a:pPr>
            <a:r>
              <a:rPr lang="el-GR" sz="2800" b="1" dirty="0" smtClean="0">
                <a:latin typeface="Calibri" panose="020F0502020204030204" pitchFamily="34" charset="0"/>
              </a:rPr>
              <a:t>1 </a:t>
            </a:r>
            <a:r>
              <a:rPr lang="el-GR" sz="2800" b="1" dirty="0" smtClean="0">
                <a:latin typeface="Calibri" panose="020F0502020204030204" pitchFamily="34" charset="0"/>
              </a:rPr>
              <a:t>κυβικό μέτρο (</a:t>
            </a:r>
            <a:r>
              <a:rPr lang="en-US" sz="2800" b="1" dirty="0" smtClean="0">
                <a:effectLst/>
              </a:rPr>
              <a:t>m</a:t>
            </a:r>
            <a:r>
              <a:rPr lang="en-US" sz="2800" b="1" baseline="30000" dirty="0" smtClean="0">
                <a:effectLst/>
              </a:rPr>
              <a:t>3</a:t>
            </a:r>
            <a:r>
              <a:rPr lang="en-US" sz="2800" b="1" dirty="0" smtClean="0">
                <a:effectLst/>
              </a:rPr>
              <a:t>)</a:t>
            </a:r>
            <a:endParaRPr lang="el-GR" sz="2800" b="1" dirty="0">
              <a:effectLst/>
            </a:endParaRPr>
          </a:p>
          <a:p>
            <a:pPr marL="137160" lvl="0" algn="l">
              <a:buClr>
                <a:prstClr val="white">
                  <a:shade val="95000"/>
                </a:prstClr>
              </a:buClr>
            </a:pPr>
            <a:endParaRPr lang="el-GR" sz="2800" b="1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3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891" y="1811867"/>
            <a:ext cx="12027109" cy="3404710"/>
          </a:xfrm>
        </p:spPr>
        <p:txBody>
          <a:bodyPr>
            <a:noAutofit/>
          </a:bodyPr>
          <a:lstStyle/>
          <a:p>
            <a:pPr marL="137160" lvl="0" algn="l">
              <a:buClr>
                <a:prstClr val="white">
                  <a:shade val="95000"/>
                </a:prstClr>
              </a:buClr>
            </a:pP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Ποιες είναι οι σχέσεις μεταξύ των διαφόρων μονάδων μέτρησης </a:t>
            </a:r>
            <a:r>
              <a:rPr lang="el-G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του όγκου;</a:t>
            </a:r>
            <a:endParaRPr lang="el-G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137160" lvl="0" algn="l">
              <a:buClr>
                <a:prstClr val="white">
                  <a:shade val="95000"/>
                </a:prstClr>
              </a:buClr>
            </a:pPr>
            <a:endParaRPr lang="el-GR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37160" algn="l">
              <a:buClr>
                <a:prstClr val="white">
                  <a:shade val="95000"/>
                </a:prstClr>
              </a:buClr>
            </a:pPr>
            <a:r>
              <a:rPr lang="el-GR" sz="2800" b="1" dirty="0">
                <a:latin typeface="Calibri" panose="020F0502020204030204" pitchFamily="34" charset="0"/>
              </a:rPr>
              <a:t>1 </a:t>
            </a:r>
            <a:r>
              <a:rPr lang="en-US" sz="2800" b="1" dirty="0" smtClean="0">
                <a:effectLst/>
              </a:rPr>
              <a:t>m</a:t>
            </a:r>
            <a:r>
              <a:rPr lang="en-US" sz="2800" b="1" baseline="30000" dirty="0" smtClean="0">
                <a:effectLst/>
              </a:rPr>
              <a:t>3</a:t>
            </a:r>
            <a:r>
              <a:rPr lang="el-GR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=</a:t>
            </a:r>
            <a:r>
              <a:rPr lang="el-GR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1000 </a:t>
            </a:r>
            <a:r>
              <a:rPr lang="en-US" sz="2800" b="1" dirty="0" smtClean="0">
                <a:latin typeface="Calibri" panose="020F0502020204030204" pitchFamily="34" charset="0"/>
              </a:rPr>
              <a:t>lit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137160" lvl="0" algn="l">
              <a:buClr>
                <a:prstClr val="white">
                  <a:shade val="95000"/>
                </a:prstClr>
              </a:buClr>
            </a:pPr>
            <a:r>
              <a:rPr lang="en-US" sz="2800" b="1" dirty="0">
                <a:latin typeface="Calibri" panose="020F0502020204030204" pitchFamily="34" charset="0"/>
              </a:rPr>
              <a:t>             1 </a:t>
            </a:r>
            <a:r>
              <a:rPr lang="en-US" sz="2800" b="1" dirty="0" smtClean="0">
                <a:latin typeface="Calibri" panose="020F0502020204030204" pitchFamily="34" charset="0"/>
              </a:rPr>
              <a:t>lit</a:t>
            </a:r>
            <a:r>
              <a:rPr lang="el-GR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=</a:t>
            </a:r>
            <a:r>
              <a:rPr lang="el-GR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1000 </a:t>
            </a:r>
            <a:r>
              <a:rPr lang="en-US" sz="2800" b="1" dirty="0" smtClean="0">
                <a:latin typeface="Calibri" panose="020F0502020204030204" pitchFamily="34" charset="0"/>
              </a:rPr>
              <a:t>ml</a:t>
            </a:r>
            <a:endParaRPr lang="en-US" sz="2800" b="1" dirty="0">
              <a:latin typeface="Calibri" panose="020F0502020204030204" pitchFamily="34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1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1312" y="2129392"/>
                <a:ext cx="10471689" cy="2952273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800" b="1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Τι είναι πυκνότητα υλικού;</a:t>
                </a:r>
              </a:p>
              <a:p>
                <a:pPr algn="l"/>
                <a:r>
                  <a:rPr lang="el-GR" sz="2800" b="1" dirty="0" smtClean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Πυκνότητα</a:t>
                </a:r>
                <a:r>
                  <a:rPr lang="el-GR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είναι ο λόγος της μάζας του σώματος προς τον όγκο του.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>
                          <a:effectLst/>
                        </a:rPr>
                        <m:t>𝛑𝛖𝛋𝛎</m:t>
                      </m:r>
                      <m:r>
                        <m:rPr>
                          <m:sty m:val="p"/>
                        </m:rPr>
                        <a:rPr lang="el-GR" sz="2800" b="1">
                          <a:effectLst/>
                        </a:rPr>
                        <m:t>ό</m:t>
                      </m:r>
                      <m:r>
                        <a:rPr lang="el-GR" sz="2800" b="1" i="1">
                          <a:effectLst/>
                        </a:rPr>
                        <m:t>𝛕𝛈𝛕𝛂</m:t>
                      </m:r>
                      <m:r>
                        <a:rPr lang="el-GR" sz="2800" b="1">
                          <a:effectLst/>
                        </a:rPr>
                        <m:t>= </m:t>
                      </m:r>
                      <m:f>
                        <m:fPr>
                          <m:ctrlPr>
                            <a:rPr lang="el-GR" sz="2800" b="1">
                              <a:effectLst/>
                            </a:rPr>
                          </m:ctrlPr>
                        </m:fPr>
                        <m:num>
                          <m:r>
                            <a:rPr lang="el-GR" sz="2800" b="1" i="0">
                              <a:effectLst/>
                            </a:rPr>
                            <m:t>𝛍</m:t>
                          </m:r>
                          <m:r>
                            <a:rPr lang="el-GR" sz="2800" b="1" i="0" smtClean="0">
                              <a:effectLst/>
                              <a:latin typeface="Cambria Math" panose="02040503050406030204" pitchFamily="18" charset="0"/>
                            </a:rPr>
                            <m:t>𝛂</m:t>
                          </m:r>
                          <m:r>
                            <a:rPr lang="el-GR" sz="2800" b="1" i="0">
                              <a:effectLst/>
                            </a:rPr>
                            <m:t>𝛇𝛂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1" i="0">
                              <a:effectLst/>
                            </a:rPr>
                            <m:t>ό</m:t>
                          </m:r>
                          <m:r>
                            <a:rPr lang="el-GR" sz="2800" b="1" i="0">
                              <a:effectLst/>
                            </a:rPr>
                            <m:t>𝛄𝛋𝛐𝛓</m:t>
                          </m:r>
                        </m:den>
                      </m:f>
                      <m:r>
                        <a:rPr lang="el-GR" sz="2800" b="1" i="0" smtClean="0">
                          <a:effectLst/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l-GR" sz="2800" b="1" i="1">
                          <a:effectLst/>
                        </a:rPr>
                        <m:t>𝛒</m:t>
                      </m:r>
                      <m:r>
                        <a:rPr lang="el-GR" sz="2800" b="1">
                          <a:effectLst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effectLst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</a:rPr>
                            <m:t>𝐦</m:t>
                          </m:r>
                        </m:num>
                        <m:den>
                          <m:r>
                            <a:rPr lang="el-GR" sz="2800" b="1" i="1">
                              <a:effectLst/>
                            </a:rPr>
                            <m:t>𝐕</m:t>
                          </m:r>
                        </m:den>
                      </m:f>
                    </m:oMath>
                  </m:oMathPara>
                </a14:m>
                <a:endParaRPr lang="el-GR" sz="2800" dirty="0">
                  <a:effectLst/>
                </a:endParaRPr>
              </a:p>
              <a:p>
                <a:endParaRPr lang="el-GR" sz="28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1312" y="2129392"/>
                <a:ext cx="10471689" cy="2952273"/>
              </a:xfrm>
              <a:blipFill rotWithShape="0">
                <a:blip r:embed="rId2"/>
                <a:stretch>
                  <a:fillRect l="-1339" t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8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2324746"/>
            <a:ext cx="9733512" cy="2777479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Ποια είναι η μονάδα μέτρησης της πυκνότητας;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μονάδα μέτρησης της πυκνότητας στο διεθνές σύστημα είναι το </a:t>
            </a:r>
            <a:r>
              <a:rPr lang="en-US" sz="2800" dirty="0">
                <a:effectLst/>
              </a:rPr>
              <a:t>1 </a:t>
            </a:r>
            <a:r>
              <a:rPr lang="en-US" sz="2800" dirty="0" smtClean="0">
                <a:effectLst/>
              </a:rPr>
              <a:t>kg/m</a:t>
            </a:r>
            <a:r>
              <a:rPr lang="en-US" sz="2800" baseline="30000" dirty="0" smtClean="0">
                <a:effectLst/>
              </a:rPr>
              <a:t>3</a:t>
            </a:r>
            <a:r>
              <a:rPr lang="en-US" sz="2800" dirty="0" smtClean="0">
                <a:effectLst/>
              </a:rPr>
              <a:t>.</a:t>
            </a:r>
            <a:endParaRPr lang="el-GR" sz="2800" dirty="0">
              <a:effectLst/>
            </a:endParaRPr>
          </a:p>
          <a:p>
            <a:pPr algn="l"/>
            <a:endParaRPr lang="el-GR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05" y="2608882"/>
            <a:ext cx="10353761" cy="1326321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1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Ογκοσ και πυκνοτητα υγρου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Τον όγκο ενός υγρού τον μετράμε με τον ογκομετρικό κύλινδρο</a:t>
            </a:r>
            <a:r>
              <a:rPr lang="en-US" sz="2800" b="1" dirty="0" smtClean="0"/>
              <a:t> (100 ml)</a:t>
            </a:r>
            <a:r>
              <a:rPr lang="el-GR" sz="2800" b="1" dirty="0" smtClean="0"/>
              <a:t>.</a:t>
            </a:r>
          </a:p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endParaRPr lang="el-GR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2115344"/>
            <a:ext cx="4857750" cy="3648075"/>
          </a:xfrm>
        </p:spPr>
      </p:pic>
    </p:spTree>
    <p:extLst>
      <p:ext uri="{BB962C8B-B14F-4D97-AF65-F5344CB8AC3E}">
        <p14:creationId xmlns:p14="http://schemas.microsoft.com/office/powerpoint/2010/main" val="3362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3601" y="1565330"/>
            <a:ext cx="6458399" cy="480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Για τη μέτρηση της πυκνότητας κάνουμε τα παρακάτω βήματα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1. Τοποθετούμε άδειο τον ογκομετρικό κύλινδρο πάνω σε ζυγαριά και μηδενίζουμε.</a:t>
            </a:r>
          </a:p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2. Βάζουμε 100</a:t>
            </a:r>
            <a:r>
              <a:rPr lang="en-US" sz="2800" b="1" dirty="0" smtClean="0">
                <a:latin typeface="Calibri" panose="020F0502020204030204" pitchFamily="34" charset="0"/>
              </a:rPr>
              <a:t> ml </a:t>
            </a:r>
            <a:r>
              <a:rPr lang="el-GR" sz="2800" b="1" dirty="0" smtClean="0">
                <a:latin typeface="Calibri" panose="020F0502020204030204" pitchFamily="34" charset="0"/>
              </a:rPr>
              <a:t>νερό και διαβάζουμε την ένδειξη της ζυγαριάς (96,9 </a:t>
            </a:r>
            <a:r>
              <a:rPr lang="en-US" sz="2800" b="1" dirty="0" smtClean="0">
                <a:latin typeface="Calibri" panose="020F0502020204030204" pitchFamily="34" charset="0"/>
              </a:rPr>
              <a:t>g).</a:t>
            </a:r>
            <a:endParaRPr lang="el-GR" sz="2800" b="1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" y="1565330"/>
            <a:ext cx="5448514" cy="4086386"/>
          </a:xfrm>
        </p:spPr>
      </p:pic>
    </p:spTree>
    <p:extLst>
      <p:ext uri="{BB962C8B-B14F-4D97-AF65-F5344CB8AC3E}">
        <p14:creationId xmlns:p14="http://schemas.microsoft.com/office/powerpoint/2010/main" val="3412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80</TotalTime>
  <Words>279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Cambria Math</vt:lpstr>
      <vt:lpstr>Rockwell</vt:lpstr>
      <vt:lpstr>Damask</vt:lpstr>
      <vt:lpstr>ΦΥΛΛΟ ΕΡΓΑΣΙΑσ 3Α</vt:lpstr>
      <vt:lpstr>Τι είναι ο όγκος ενός σώματος;  Όγκος είναι ο χώρος που καταλαμβάνει ένα σώμα.</vt:lpstr>
      <vt:lpstr>PowerPoint Presentation</vt:lpstr>
      <vt:lpstr>PowerPoint Presentation</vt:lpstr>
      <vt:lpstr>PowerPoint Presentation</vt:lpstr>
      <vt:lpstr>PowerPoint Presentation</vt:lpstr>
      <vt:lpstr>Πειραμα 1</vt:lpstr>
      <vt:lpstr>Ογκοσ και πυκνοτητα υγρου</vt:lpstr>
      <vt:lpstr>PowerPoint Presentation</vt:lpstr>
      <vt:lpstr>PowerPoint Presentation</vt:lpstr>
      <vt:lpstr>Πειραμα 2</vt:lpstr>
      <vt:lpstr>Ογκοσ και πυκνοτητα στερεου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ΦΥΛΛΟ ΕΡΓΑΣΙΑ 3Α</dc:title>
  <dc:creator>Dimitris Karg</dc:creator>
  <cp:lastModifiedBy>Dimitris Karg</cp:lastModifiedBy>
  <cp:revision>10</cp:revision>
  <dcterms:created xsi:type="dcterms:W3CDTF">2017-10-06T09:54:42Z</dcterms:created>
  <dcterms:modified xsi:type="dcterms:W3CDTF">2017-10-10T02:17:12Z</dcterms:modified>
</cp:coreProperties>
</file>