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1" r:id="rId7"/>
    <p:sldId id="258" r:id="rId8"/>
    <p:sldId id="259" r:id="rId9"/>
    <p:sldId id="263" r:id="rId10"/>
    <p:sldId id="260" r:id="rId11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  <a:srgbClr val="FFD243"/>
    <a:srgbClr val="FFFF5D"/>
    <a:srgbClr val="FF5D5D"/>
    <a:srgbClr val="F20000"/>
    <a:srgbClr val="1D3669"/>
    <a:srgbClr val="23427F"/>
    <a:srgbClr val="0000FF"/>
    <a:srgbClr val="8A58EE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870" autoAdjust="0"/>
  </p:normalViewPr>
  <p:slideViewPr>
    <p:cSldViewPr snapToGrid="0">
      <p:cViewPr varScale="1">
        <p:scale>
          <a:sx n="62" d="100"/>
          <a:sy n="62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Privacy and Security</a:t>
          </a:r>
          <a:r>
            <a:rPr lang="el-G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el-GR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el-GR" noProof="0" dirty="0"/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Respect and Empathy</a:t>
          </a:r>
          <a:endParaRPr lang="el-GR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el-GR" noProof="0" dirty="0"/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el-GR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Footprint</a:t>
          </a:r>
          <a:endParaRPr lang="el-GR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el-GR" noProof="0" dirty="0"/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el-GR" noProof="0" dirty="0"/>
        </a:p>
      </dgm:t>
    </dgm:pt>
    <dgm:pt modelId="{C7D18959-E7D7-456B-934A-EF8408A6F6BB}">
      <dgm:prSet phldrT="[Text]"/>
      <dgm:spPr/>
      <dgm:t>
        <a:bodyPr rtlCol="0"/>
        <a:lstStyle/>
        <a:p>
          <a:pPr rtl="0"/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Copyright</a:t>
          </a:r>
          <a:r>
            <a:rPr lang="en-US" noProof="0" dirty="0" smtClean="0"/>
            <a:t> </a:t>
          </a: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</a:t>
          </a:r>
          <a:r>
            <a:rPr lang="en-US" noProof="0" dirty="0" smtClean="0"/>
            <a:t> </a:t>
          </a: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Intellectual</a:t>
          </a:r>
          <a:r>
            <a:rPr lang="en-US" noProof="0" dirty="0" smtClean="0"/>
            <a:t> </a:t>
          </a: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Property</a:t>
          </a:r>
          <a:endParaRPr lang="el-GR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87CE9-1DB3-4F9E-940B-76A64003A12B}" type="parTrans" cxnId="{B2AFDCB5-5509-455F-A39F-C0057A25E3A4}">
      <dgm:prSet/>
      <dgm:spPr/>
      <dgm:t>
        <a:bodyPr/>
        <a:lstStyle/>
        <a:p>
          <a:endParaRPr lang="el-GR"/>
        </a:p>
      </dgm:t>
    </dgm:pt>
    <dgm:pt modelId="{890277BC-20D5-47EB-B8F6-69BC6A4BCADC}" type="sibTrans" cxnId="{B2AFDCB5-5509-455F-A39F-C0057A25E3A4}">
      <dgm:prSet/>
      <dgm:spPr/>
      <dgm:t>
        <a:bodyPr/>
        <a:lstStyle/>
        <a:p>
          <a:endParaRPr lang="el-GR"/>
        </a:p>
      </dgm:t>
    </dgm:pt>
    <dgm:pt modelId="{6B01763C-F733-4C94-83A9-C961335BA967}">
      <dgm:prSet phldrT="[Text]"/>
      <dgm:spPr/>
      <dgm:t>
        <a:bodyPr rtlCol="0"/>
        <a:lstStyle/>
        <a:p>
          <a:pPr rtl="0"/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</a:t>
          </a:r>
          <a:r>
            <a:rPr lang="en-US" noProof="0" dirty="0" smtClean="0"/>
            <a:t> </a:t>
          </a:r>
          <a:r>
            <a:rPr lang="en-U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Literacy</a:t>
          </a:r>
          <a:endParaRPr lang="el-GR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45D50-7CD3-4ECD-AF24-A4B71A46CA75}" type="parTrans" cxnId="{76B9D5EF-D744-457D-BE4A-F261F1AB97FF}">
      <dgm:prSet/>
      <dgm:spPr/>
      <dgm:t>
        <a:bodyPr/>
        <a:lstStyle/>
        <a:p>
          <a:endParaRPr lang="el-GR"/>
        </a:p>
      </dgm:t>
    </dgm:pt>
    <dgm:pt modelId="{32A73D8A-BA4C-4CF9-8283-3F1477E7FBCD}" type="sibTrans" cxnId="{76B9D5EF-D744-457D-BE4A-F261F1AB97FF}">
      <dgm:prSet/>
      <dgm:spPr/>
      <dgm:t>
        <a:bodyPr/>
        <a:lstStyle/>
        <a:p>
          <a:endParaRPr lang="el-GR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5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el-GR"/>
        </a:p>
      </dgm:t>
    </dgm:pt>
    <dgm:pt modelId="{3CAD8DA1-8D53-445C-ACE8-D8449E4F0F55}" type="pres">
      <dgm:prSet presAssocID="{7E5AA53B-3EEE-4DE4-BB81-9044890C2946}" presName="extraNode" presStyleLbl="node1" presStyleIdx="0" presStyleCnt="5"/>
      <dgm:spPr/>
    </dgm:pt>
    <dgm:pt modelId="{429CABD1-4116-474B-81BF-735E2CA9DD00}" type="pres">
      <dgm:prSet presAssocID="{7E5AA53B-3EEE-4DE4-BB81-9044890C2946}" presName="dstNode" presStyleLbl="node1" presStyleIdx="0" presStyleCnt="5"/>
      <dgm:spPr/>
    </dgm:pt>
    <dgm:pt modelId="{58319267-C71E-43C9-94E1-827D0616C7A7}" type="pres">
      <dgm:prSet presAssocID="{6750AC01-D39D-4F3A-9DC8-2A211EE986A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5"/>
      <dgm:spPr/>
    </dgm:pt>
    <dgm:pt modelId="{95DE6538-27BD-44AF-A1A8-CA8F6B10FDD2}" type="pres">
      <dgm:prSet presAssocID="{0BEF68B8-1228-47BB-83B5-7B9CD1E3F84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5"/>
      <dgm:spPr/>
    </dgm:pt>
    <dgm:pt modelId="{E131CE4A-9776-44F4-BC03-867682E21374}" type="pres">
      <dgm:prSet presAssocID="{5605D28D-2CE6-4513-8566-952984E21E1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5"/>
      <dgm:spPr/>
    </dgm:pt>
    <dgm:pt modelId="{1F2702F6-7638-4781-935A-FA9D9A300B63}" type="pres">
      <dgm:prSet presAssocID="{C7D18959-E7D7-456B-934A-EF8408A6F6B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1DAD48-BD5C-41FD-BF70-425C4ACD8DE4}" type="pres">
      <dgm:prSet presAssocID="{C7D18959-E7D7-456B-934A-EF8408A6F6BB}" presName="accent_4" presStyleCnt="0"/>
      <dgm:spPr/>
    </dgm:pt>
    <dgm:pt modelId="{52516152-80BC-42D9-9F87-78D244B85A1D}" type="pres">
      <dgm:prSet presAssocID="{C7D18959-E7D7-456B-934A-EF8408A6F6BB}" presName="accentRepeatNode" presStyleLbl="solidFgAcc1" presStyleIdx="3" presStyleCnt="5"/>
      <dgm:spPr/>
    </dgm:pt>
    <dgm:pt modelId="{A5305F9A-60E1-4E60-8C28-677C96B850F0}" type="pres">
      <dgm:prSet presAssocID="{6B01763C-F733-4C94-83A9-C961335BA96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CA2598-9607-458B-BAF7-D3CDB7E3B818}" type="pres">
      <dgm:prSet presAssocID="{6B01763C-F733-4C94-83A9-C961335BA967}" presName="accent_5" presStyleCnt="0"/>
      <dgm:spPr/>
    </dgm:pt>
    <dgm:pt modelId="{88A214F9-510E-4EB8-BFAC-9947C67604CA}" type="pres">
      <dgm:prSet presAssocID="{6B01763C-F733-4C94-83A9-C961335BA967}" presName="accentRepeatNode" presStyleLbl="solidFgAcc1" presStyleIdx="4" presStyleCnt="5"/>
      <dgm:spPr/>
    </dgm:pt>
  </dgm:ptLst>
  <dgm:cxnLst>
    <dgm:cxn modelId="{1069B97B-0EAC-4E78-BD31-B307BED1157E}" type="presOf" srcId="{6B01763C-F733-4C94-83A9-C961335BA967}" destId="{A5305F9A-60E1-4E60-8C28-677C96B850F0}" srcOrd="0" destOrd="0" presId="urn:microsoft.com/office/officeart/2008/layout/VerticalCurvedList"/>
    <dgm:cxn modelId="{B2AFDCB5-5509-455F-A39F-C0057A25E3A4}" srcId="{7E5AA53B-3EEE-4DE4-BB81-9044890C2946}" destId="{C7D18959-E7D7-456B-934A-EF8408A6F6BB}" srcOrd="3" destOrd="0" parTransId="{50687CE9-1DB3-4F9E-940B-76A64003A12B}" sibTransId="{890277BC-20D5-47EB-B8F6-69BC6A4BCADC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1FB208AA-2418-44F3-A62A-E80A07499A30}" type="presOf" srcId="{C7D18959-E7D7-456B-934A-EF8408A6F6BB}" destId="{1F2702F6-7638-4781-935A-FA9D9A300B63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76B9D5EF-D744-457D-BE4A-F261F1AB97FF}" srcId="{7E5AA53B-3EEE-4DE4-BB81-9044890C2946}" destId="{6B01763C-F733-4C94-83A9-C961335BA967}" srcOrd="4" destOrd="0" parTransId="{49445D50-7CD3-4ECD-AF24-A4B71A46CA75}" sibTransId="{32A73D8A-BA4C-4CF9-8283-3F1477E7FBCD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  <dgm:cxn modelId="{699A7BCA-6A71-421C-B539-FD7A731DB252}" type="presParOf" srcId="{90561C55-3C6E-4D53-85E1-2C50BCDDA392}" destId="{1F2702F6-7638-4781-935A-FA9D9A300B63}" srcOrd="7" destOrd="0" presId="urn:microsoft.com/office/officeart/2008/layout/VerticalCurvedList"/>
    <dgm:cxn modelId="{2EBB23CD-810B-4745-ADC9-97F6B7AA98E8}" type="presParOf" srcId="{90561C55-3C6E-4D53-85E1-2C50BCDDA392}" destId="{841DAD48-BD5C-41FD-BF70-425C4ACD8DE4}" srcOrd="8" destOrd="0" presId="urn:microsoft.com/office/officeart/2008/layout/VerticalCurvedList"/>
    <dgm:cxn modelId="{19EFB299-5364-439C-A687-9BFE2781E237}" type="presParOf" srcId="{841DAD48-BD5C-41FD-BF70-425C4ACD8DE4}" destId="{52516152-80BC-42D9-9F87-78D244B85A1D}" srcOrd="0" destOrd="0" presId="urn:microsoft.com/office/officeart/2008/layout/VerticalCurvedList"/>
    <dgm:cxn modelId="{23827A40-38D7-4423-80E8-FCCFF08FA234}" type="presParOf" srcId="{90561C55-3C6E-4D53-85E1-2C50BCDDA392}" destId="{A5305F9A-60E1-4E60-8C28-677C96B850F0}" srcOrd="9" destOrd="0" presId="urn:microsoft.com/office/officeart/2008/layout/VerticalCurvedList"/>
    <dgm:cxn modelId="{B882E594-4541-4AC4-B321-17D433ED9E3B}" type="presParOf" srcId="{90561C55-3C6E-4D53-85E1-2C50BCDDA392}" destId="{7ECA2598-9607-458B-BAF7-D3CDB7E3B818}" srcOrd="10" destOrd="0" presId="urn:microsoft.com/office/officeart/2008/layout/VerticalCurvedList"/>
    <dgm:cxn modelId="{02DE6C00-8D4A-44CD-AE7F-33AE6C30509F}" type="presParOf" srcId="{7ECA2598-9607-458B-BAF7-D3CDB7E3B818}" destId="{88A214F9-510E-4EB8-BFAC-9947C67604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5007501" y="-767220"/>
          <a:ext cx="5963627" cy="5963627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18283" y="276735"/>
          <a:ext cx="9523550" cy="5538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99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Privacy and Security</a:t>
          </a:r>
          <a:r>
            <a:rPr lang="el-GR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</a:p>
      </dsp:txBody>
      <dsp:txXfrm>
        <a:off x="418283" y="276735"/>
        <a:ext cx="9523550" cy="553825"/>
      </dsp:txXfrm>
    </dsp:sp>
    <dsp:sp modelId="{07CB3071-D555-47DA-A36A-69EB91531FD8}">
      <dsp:nvSpPr>
        <dsp:cNvPr id="0" name=""/>
        <dsp:cNvSpPr/>
      </dsp:nvSpPr>
      <dsp:spPr>
        <a:xfrm>
          <a:off x="72142" y="207507"/>
          <a:ext cx="692281" cy="692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815138" y="1107208"/>
          <a:ext cx="9126695" cy="5538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99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Respect and Empathy</a:t>
          </a:r>
          <a:endParaRPr lang="el-GR" sz="2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138" y="1107208"/>
        <a:ext cx="9126695" cy="553825"/>
      </dsp:txXfrm>
    </dsp:sp>
    <dsp:sp modelId="{3F8116AC-FAC3-4E95-9865-93CCFEB191B9}">
      <dsp:nvSpPr>
        <dsp:cNvPr id="0" name=""/>
        <dsp:cNvSpPr/>
      </dsp:nvSpPr>
      <dsp:spPr>
        <a:xfrm>
          <a:off x="468997" y="1037979"/>
          <a:ext cx="692281" cy="692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936941" y="1937680"/>
          <a:ext cx="9004893" cy="5538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99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Footprint</a:t>
          </a:r>
          <a:endParaRPr lang="el-GR" sz="2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941" y="1937680"/>
        <a:ext cx="9004893" cy="553825"/>
      </dsp:txXfrm>
    </dsp:sp>
    <dsp:sp modelId="{A965097E-32F1-4AB8-8C4E-2814A7596B2F}">
      <dsp:nvSpPr>
        <dsp:cNvPr id="0" name=""/>
        <dsp:cNvSpPr/>
      </dsp:nvSpPr>
      <dsp:spPr>
        <a:xfrm>
          <a:off x="590800" y="1868452"/>
          <a:ext cx="692281" cy="692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702F6-7638-4781-935A-FA9D9A300B63}">
      <dsp:nvSpPr>
        <dsp:cNvPr id="0" name=""/>
        <dsp:cNvSpPr/>
      </dsp:nvSpPr>
      <dsp:spPr>
        <a:xfrm>
          <a:off x="815138" y="2768153"/>
          <a:ext cx="9126695" cy="5538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99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Copyright</a:t>
          </a:r>
          <a:r>
            <a:rPr lang="en-US" sz="2600" kern="1200" noProof="0" dirty="0" smtClean="0"/>
            <a:t> </a:t>
          </a: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</a:t>
          </a:r>
          <a:r>
            <a:rPr lang="en-US" sz="2600" kern="1200" noProof="0" dirty="0" smtClean="0"/>
            <a:t> </a:t>
          </a: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Intellectual</a:t>
          </a:r>
          <a:r>
            <a:rPr lang="en-US" sz="2600" kern="1200" noProof="0" dirty="0" smtClean="0"/>
            <a:t> </a:t>
          </a: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Property</a:t>
          </a:r>
          <a:endParaRPr lang="el-GR" sz="2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138" y="2768153"/>
        <a:ext cx="9126695" cy="553825"/>
      </dsp:txXfrm>
    </dsp:sp>
    <dsp:sp modelId="{52516152-80BC-42D9-9F87-78D244B85A1D}">
      <dsp:nvSpPr>
        <dsp:cNvPr id="0" name=""/>
        <dsp:cNvSpPr/>
      </dsp:nvSpPr>
      <dsp:spPr>
        <a:xfrm>
          <a:off x="468997" y="2698925"/>
          <a:ext cx="692281" cy="692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5F9A-60E1-4E60-8C28-677C96B850F0}">
      <dsp:nvSpPr>
        <dsp:cNvPr id="0" name=""/>
        <dsp:cNvSpPr/>
      </dsp:nvSpPr>
      <dsp:spPr>
        <a:xfrm>
          <a:off x="418283" y="3598625"/>
          <a:ext cx="9523550" cy="5538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99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</a:t>
          </a:r>
          <a:r>
            <a:rPr lang="en-US" sz="2600" kern="1200" noProof="0" dirty="0" smtClean="0"/>
            <a:t> </a:t>
          </a:r>
          <a:r>
            <a:rPr 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Literacy</a:t>
          </a:r>
          <a:endParaRPr lang="el-GR" sz="2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283" y="3598625"/>
        <a:ext cx="9523550" cy="553825"/>
      </dsp:txXfrm>
    </dsp:sp>
    <dsp:sp modelId="{88A214F9-510E-4EB8-BFAC-9947C67604CA}">
      <dsp:nvSpPr>
        <dsp:cNvPr id="0" name=""/>
        <dsp:cNvSpPr/>
      </dsp:nvSpPr>
      <dsp:spPr>
        <a:xfrm>
          <a:off x="72142" y="3529397"/>
          <a:ext cx="692281" cy="692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FBE5F98D-E0EA-471C-9A3B-F4C81A2A6E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3A9DAFE-6FEA-4AB6-87A3-550322CAA1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F3F83-EAFA-4D37-BB40-D3C77F7EF5C8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DA7EEAE-0CDD-484E-A566-92B6342C23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1ED95A-1E13-4F5A-B886-1EA6074DE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B718-3E11-4233-9C33-951F750371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180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854A-B287-4F7C-8983-03037108F6DE}" type="datetimeFigureOut">
              <a:rPr lang="el-GR" noProof="0" smtClean="0"/>
              <a:t>7/2/2025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dirty="0"/>
              <a:t>Επεξεργασία στυλ κειμένου υποδείγματος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9B1F-EA43-4850-9191-C54A37B3456E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63750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(Panagiotis)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65826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(Philip)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871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(Thomas)</a:t>
            </a:r>
          </a:p>
          <a:p>
            <a:pPr marL="228600" indent="-228600">
              <a:buAutoNum type="arabicPeriod"/>
            </a:pPr>
            <a:r>
              <a:rPr lang="en-US" dirty="0" smtClean="0"/>
              <a:t>People have the right to protection from digital threats like hacking, identity theft, and cybercrime. This includes the right to secure digital transactions and communications.</a:t>
            </a:r>
          </a:p>
          <a:p>
            <a:pPr marL="228600" indent="-228600">
              <a:buAutoNum type="arabicPeriod"/>
            </a:pPr>
            <a:r>
              <a:rPr lang="en-US" dirty="0" smtClean="0"/>
              <a:t>People have the right to express themselves freely online, whether through social media, blogs, or other digital platforms, as long as it doesn’t harm others (e.g., hate speech, defamation).</a:t>
            </a:r>
          </a:p>
          <a:p>
            <a:pPr marL="228600" indent="-228600">
              <a:buAutoNum type="arabicPeriod"/>
            </a:pPr>
            <a:r>
              <a:rPr lang="en-US" dirty="0" smtClean="0"/>
              <a:t>Everyone should have access to the internet and digital information. This includes freedom from censorship and barriers that could prevent access to knowledge or communication.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  <a:r>
              <a:rPr lang="en-US" baseline="0" dirty="0" smtClean="0"/>
              <a:t> Freestyle</a:t>
            </a:r>
          </a:p>
          <a:p>
            <a:pPr marL="0" indent="0">
              <a:buNone/>
            </a:pPr>
            <a:r>
              <a:rPr lang="en-US" baseline="0" dirty="0" smtClean="0"/>
              <a:t>5. </a:t>
            </a:r>
            <a:r>
              <a:rPr lang="en-US" dirty="0" smtClean="0"/>
              <a:t>Digital content and tools must be accessible to people with disabilities, ensuring that everyone, regardless of ability, can navigate and use the digital world effectively.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14393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(Philip)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271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(Thomas)</a:t>
            </a:r>
          </a:p>
          <a:p>
            <a:r>
              <a:rPr lang="en-US" b="0" dirty="0" smtClean="0"/>
              <a:t>Privacy and Security: Safeguarding personal information and respecting the privacy of others. This involves being cautious about sharing sensitive data and understanding how your data is being collected and used.</a:t>
            </a:r>
          </a:p>
          <a:p>
            <a:r>
              <a:rPr lang="en-US" b="0" dirty="0" smtClean="0"/>
              <a:t>Respect and Empathy: Treating others with respect online, avoiding harmful behavior such as cyberbullying, trolling, or spreading misinformation.</a:t>
            </a:r>
          </a:p>
          <a:p>
            <a:r>
              <a:rPr lang="en-US" b="0" dirty="0" smtClean="0"/>
              <a:t>(Philip)</a:t>
            </a:r>
          </a:p>
          <a:p>
            <a:r>
              <a:rPr lang="en-US" b="0" dirty="0" smtClean="0"/>
              <a:t>Digital Footprint: Being aware that everything you post online can leave a permanent trace, affecting your reputation and possibly impacting others.</a:t>
            </a:r>
          </a:p>
          <a:p>
            <a:r>
              <a:rPr lang="en-US" b="0" dirty="0" smtClean="0"/>
              <a:t>Copyright and Intellectual Property: Respecting the work of others, including not illegally downloading or sharing content, and acknowledging sources.</a:t>
            </a:r>
          </a:p>
          <a:p>
            <a:r>
              <a:rPr lang="en-US" b="0" dirty="0" smtClean="0"/>
              <a:t>Digital Literacy: Developing the skills to critically analyze digital content, recognizing misinformation, and understanding how algorithms influence what we see online.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7001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(Panagiotis)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is a quiz during which a person has to roll this dice and according to the number it rolls, he has to say whether that is a digital responsibility or not.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58767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9B1F-EA43-4850-9191-C54A37B3456E}" type="slidenum">
              <a:rPr lang="el-GR" noProof="0" smtClean="0"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33110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446532" y="1757937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smtClean="0"/>
              <a:t>Κάντε κλικ για να επεξεργαστείτε τον υπότιτλο του υποδείγματος</a:t>
            </a:r>
            <a:endParaRPr lang="el-GR" noProof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82BE054-FE30-469D-A9A3-B92E97DA736B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FBD7AA-18A9-4F8D-B285-C16F1DF08662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75D9F7E-4A8A-4601-8F3E-167AA0831FD3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4D0A27-6CA1-45F8-9C20-3843DDA4A885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996CCA-4F32-4867-8E19-B3C3A509BDB6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FC596F-4819-46AA-A0C2-F0F650516D4E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350D5C-9A89-4F6F-A855-B26A3C31599A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80AD3-9607-4AE8-8719-C5060E1CD22D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7" name="Ορθογώνιο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Τίτλος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B3F6C-FAA0-45ED-8511-AA0A614B5BED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>
            <a:spLocks noChangeAspect="1"/>
          </p:cNvSpPr>
          <p:nvPr/>
        </p:nvSpPr>
        <p:spPr>
          <a:xfrm>
            <a:off x="447817" y="4127157"/>
            <a:ext cx="11298200" cy="2289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59EF0C5-157D-420D-A298-7D7A59686427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116792-0332-4D87-A307-52A8D9ACC71C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D143FBA-7AF2-4B64-9454-30266254D823}" type="datetime1">
              <a:rPr lang="el-GR" noProof="0" smtClean="0"/>
              <a:t>7/2/2025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9" name="Ορθογώνιο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Ορθογώνιο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 descr="Ψηφιακές συνδέσεις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Ορθογώνιο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467" y="2094261"/>
            <a:ext cx="11298932" cy="18679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rtl="0"/>
            <a:r>
              <a:rPr lang="en-US" sz="5800" i="1" dirty="0" smtClean="0">
                <a:solidFill>
                  <a:schemeClr val="bg1"/>
                </a:solidFill>
              </a:rPr>
              <a:t/>
            </a:r>
            <a:br>
              <a:rPr lang="en-US" sz="5800" i="1" dirty="0" smtClean="0">
                <a:solidFill>
                  <a:schemeClr val="bg1"/>
                </a:solidFill>
              </a:rPr>
            </a:br>
            <a:r>
              <a:rPr lang="en-US" sz="5800" i="1" dirty="0" smtClean="0">
                <a:solidFill>
                  <a:schemeClr val="bg1"/>
                </a:solidFill>
              </a:rPr>
              <a:t>    </a:t>
            </a:r>
            <a:r>
              <a:rPr lang="en-US" sz="5800" b="1" i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Digital </a:t>
            </a:r>
            <a:r>
              <a:rPr lang="en-US" sz="5800" b="1" i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Rights </a:t>
            </a:r>
            <a:r>
              <a:rPr lang="en-US" sz="5800" b="1" i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&amp;        Responsibilities   </a:t>
            </a:r>
            <a:endParaRPr lang="el-GR" sz="5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17" y="5118439"/>
            <a:ext cx="10993546" cy="1003892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>
                <a:solidFill>
                  <a:srgbClr val="7CEBFF"/>
                </a:solidFill>
              </a:rPr>
              <a:t>Panagiotis </a:t>
            </a:r>
            <a:r>
              <a:rPr lang="en-US" dirty="0" err="1" smtClean="0">
                <a:solidFill>
                  <a:srgbClr val="7CEBFF"/>
                </a:solidFill>
              </a:rPr>
              <a:t>panantoniou</a:t>
            </a:r>
            <a:r>
              <a:rPr lang="en-US" dirty="0" smtClean="0">
                <a:solidFill>
                  <a:srgbClr val="7CEBFF"/>
                </a:solidFill>
              </a:rPr>
              <a:t>                                    Philip </a:t>
            </a:r>
            <a:r>
              <a:rPr lang="en-US" dirty="0" err="1" smtClean="0">
                <a:solidFill>
                  <a:srgbClr val="7CEBFF"/>
                </a:solidFill>
              </a:rPr>
              <a:t>skiadas</a:t>
            </a:r>
            <a:r>
              <a:rPr lang="en-US" dirty="0" smtClean="0">
                <a:solidFill>
                  <a:srgbClr val="7CEBFF"/>
                </a:solidFill>
              </a:rPr>
              <a:t>                                 </a:t>
            </a:r>
            <a:r>
              <a:rPr lang="en-US" dirty="0" err="1" smtClean="0">
                <a:solidFill>
                  <a:srgbClr val="7CEBFF"/>
                </a:solidFill>
              </a:rPr>
              <a:t>thomas</a:t>
            </a:r>
            <a:r>
              <a:rPr lang="en-US" dirty="0" smtClean="0">
                <a:solidFill>
                  <a:srgbClr val="7CEBFF"/>
                </a:solidFill>
              </a:rPr>
              <a:t> </a:t>
            </a:r>
            <a:r>
              <a:rPr lang="en-US" dirty="0" err="1" smtClean="0">
                <a:solidFill>
                  <a:srgbClr val="7CEBFF"/>
                </a:solidFill>
              </a:rPr>
              <a:t>theodoropoulos</a:t>
            </a:r>
            <a:endParaRPr lang="en-US" dirty="0">
              <a:solidFill>
                <a:srgbClr val="7CEBFF"/>
              </a:solidFill>
            </a:endParaRPr>
          </a:p>
        </p:txBody>
      </p:sp>
      <p:pic>
        <p:nvPicPr>
          <p:cNvPr id="11" name="Picture 2" descr="https://lh7-rt.googleusercontent.com/docsz/AD_4nXcEaqh2r7yWr8hj19Y5QOvfgMCbxieYm4xa331SxD6FbNUZiGzt-rfk03_0z7wGMYiS2zWWOOTeX7tiXiYOPYbtFyRzhuYevOJsOUZ8KgRXlA4wiQ9n2X4Q6lhtaMgymyE6t4F31A?key=pJMdSuSm-FZ51cGx3C_Hdl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" y="834491"/>
            <a:ext cx="59436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059933" y="812862"/>
            <a:ext cx="6096000" cy="2036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Leading Organization: 1st Junior High School of Markopoulo,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Greec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endParaRPr lang="el-G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Digital Rights, Responsibilities and Digital Health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  <a:latin typeface="Roboto"/>
              </a:rPr>
              <a:t>9-15 </a:t>
            </a:r>
            <a:r>
              <a:rPr lang="en-US" sz="1400" b="1" dirty="0">
                <a:solidFill>
                  <a:schemeClr val="bg1"/>
                </a:solidFill>
                <a:latin typeface="Roboto"/>
              </a:rPr>
              <a:t>February 2025  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dirty="0"/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Ορθογώνιο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pic>
        <p:nvPicPr>
          <p:cNvPr id="7" name="Εικόνα 6" descr="Ψηφιακές συνδέσεις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Ορθογώνιο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548640"/>
            <a:ext cx="11298933" cy="18678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rtl="0"/>
            <a:r>
              <a:rPr lang="en-US" sz="5800" dirty="0" smtClean="0">
                <a:solidFill>
                  <a:schemeClr val="bg1"/>
                </a:solidFill>
              </a:rPr>
              <a:t/>
            </a:r>
            <a:br>
              <a:rPr lang="en-US" sz="5800" dirty="0" smtClean="0">
                <a:solidFill>
                  <a:schemeClr val="bg1"/>
                </a:solidFill>
              </a:rPr>
            </a:br>
            <a:endParaRPr lang="el-GR" sz="5800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80" y="4924493"/>
            <a:ext cx="10993546" cy="484822"/>
          </a:xfrm>
        </p:spPr>
        <p:txBody>
          <a:bodyPr rtlCol="0">
            <a:noAutofit/>
          </a:bodyPr>
          <a:lstStyle/>
          <a:p>
            <a:pPr algn="ctr" rtl="0"/>
            <a:r>
              <a:rPr lang="en-US" sz="2800" dirty="0" smtClean="0">
                <a:solidFill>
                  <a:srgbClr val="7CEBFF"/>
                </a:solidFill>
              </a:rPr>
              <a:t>DO  YOU  KNOW  YOUR  </a:t>
            </a:r>
            <a:r>
              <a:rPr lang="en-US" sz="2800" dirty="0" smtClean="0">
                <a:solidFill>
                  <a:srgbClr val="7CEBFF"/>
                </a:solidFill>
              </a:rPr>
              <a:t>DIGITAL RIGHTS? </a:t>
            </a:r>
          </a:p>
          <a:p>
            <a:pPr algn="ctr" rtl="0"/>
            <a:r>
              <a:rPr lang="en-US" sz="2800" dirty="0" smtClean="0">
                <a:solidFill>
                  <a:srgbClr val="7CEBFF"/>
                </a:solidFill>
              </a:rPr>
              <a:t>If </a:t>
            </a:r>
            <a:r>
              <a:rPr lang="en-US" sz="2800" dirty="0" smtClean="0">
                <a:solidFill>
                  <a:srgbClr val="7CEBFF"/>
                </a:solidFill>
              </a:rPr>
              <a:t> not</a:t>
            </a:r>
            <a:r>
              <a:rPr lang="en-US" sz="2800" dirty="0" smtClean="0">
                <a:solidFill>
                  <a:srgbClr val="7CEBFF"/>
                </a:solidFill>
              </a:rPr>
              <a:t>,  then let’s </a:t>
            </a:r>
            <a:r>
              <a:rPr lang="en-US" sz="2800" dirty="0" smtClean="0">
                <a:solidFill>
                  <a:srgbClr val="7CEBFF"/>
                </a:solidFill>
              </a:rPr>
              <a:t> see  them  together</a:t>
            </a:r>
            <a:r>
              <a:rPr lang="en-US" sz="2800" dirty="0" smtClean="0">
                <a:solidFill>
                  <a:srgbClr val="7CEBFF"/>
                </a:solidFill>
              </a:rPr>
              <a:t>!</a:t>
            </a:r>
            <a:endParaRPr lang="en-US" sz="2800" dirty="0">
              <a:solidFill>
                <a:srgbClr val="7CEBFF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46534" y="548640"/>
            <a:ext cx="11298933" cy="186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Digital </a:t>
            </a:r>
            <a:r>
              <a:rPr lang="en-US" sz="5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  <a:r>
              <a:rPr lang="en-US" sz="5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ights </a:t>
            </a:r>
            <a:r>
              <a:rPr lang="en-US" sz="5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&amp;        Responsibilities </a:t>
            </a:r>
            <a:endParaRPr lang="el-GR" sz="5800" dirty="0"/>
          </a:p>
        </p:txBody>
      </p:sp>
    </p:spTree>
    <p:extLst>
      <p:ext uri="{BB962C8B-B14F-4D97-AF65-F5344CB8AC3E}">
        <p14:creationId xmlns:p14="http://schemas.microsoft.com/office/powerpoint/2010/main" val="11964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>
                <a:alpha val="89804"/>
              </a:srgbClr>
            </a:gs>
            <a:gs pos="83000">
              <a:srgbClr val="8A58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>
                <a:solidFill>
                  <a:srgbClr val="FFFEFF"/>
                </a:solidFill>
              </a:rPr>
              <a:t>DIGITAL RIGHTS</a:t>
            </a:r>
            <a:endParaRPr lang="el-GR" dirty="0">
              <a:solidFill>
                <a:srgbClr val="FFFEFF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497" y="1168740"/>
            <a:ext cx="11029615" cy="3678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the right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</a:t>
            </a:r>
          </a:p>
          <a:p>
            <a:pPr marL="342900" indent="-34290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online data</a:t>
            </a:r>
          </a:p>
          <a:p>
            <a:pPr marL="342900" indent="-34290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 online</a:t>
            </a:r>
          </a:p>
          <a:p>
            <a:pPr marL="342900" indent="-34290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the internet</a:t>
            </a:r>
          </a:p>
          <a:p>
            <a:pPr marL="342900" indent="-34290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original works protected</a:t>
            </a:r>
          </a:p>
          <a:p>
            <a:pPr marL="342900" indent="-34290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(equal access to the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 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digital services regardless of location, income, </a:t>
            </a:r>
            <a:r>
              <a:rPr lang="en-US" sz="9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ltarune - A CYBER'S WORLD? (Cyber Field) [M.U.G.E.N] [Mod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460" y="844174"/>
            <a:ext cx="11351317" cy="9883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en-US" sz="3200" dirty="0" smtClean="0"/>
              <a:t>How  to protect    digital rights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 flipH="1" flipV="1">
            <a:off x="14406465" y="9050694"/>
            <a:ext cx="2948474" cy="1054358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74683" y="2228002"/>
            <a:ext cx="5422392" cy="1780579"/>
          </a:xfrm>
          <a:solidFill>
            <a:srgbClr val="FF0000">
              <a:alpha val="70000"/>
            </a:srgbClr>
          </a:solidFill>
          <a:effectLst>
            <a:outerShdw blurRad="711200" dir="21540000" sx="99000" sy="99000" algn="ctr" rotWithShape="0">
              <a:srgbClr val="000000">
                <a:alpha val="25000"/>
              </a:srgbClr>
            </a:outerShdw>
            <a:reflection blurRad="1270000" stA="37000" endPos="29000" dir="5400000" sy="-100000" algn="bl" rotWithShape="0"/>
          </a:effectLst>
          <a:scene3d>
            <a:camera prst="orthographicFront">
              <a:rot lat="0" lon="0" rev="0"/>
            </a:camera>
            <a:lightRig rig="chilly" dir="t"/>
          </a:scene3d>
          <a:sp3d extrusionH="247650" contourW="12700" prstMaterial="dkEdge">
            <a:bevelT w="152400" prst="slope"/>
            <a:bevelB w="38100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5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password like: </a:t>
            </a:r>
            <a:r>
              <a:rPr lang="en-US" sz="3600" dirty="0">
                <a:solidFill>
                  <a:srgbClr val="FF5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V8r$zL9pQ3</a:t>
            </a:r>
            <a:endParaRPr lang="el-GR" sz="3600" dirty="0">
              <a:solidFill>
                <a:srgbClr val="FF5D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3"/>
          <p:cNvSpPr txBox="1">
            <a:spLocks/>
          </p:cNvSpPr>
          <p:nvPr/>
        </p:nvSpPr>
        <p:spPr>
          <a:xfrm>
            <a:off x="405126" y="2228002"/>
            <a:ext cx="5422392" cy="1780579"/>
          </a:xfrm>
          <a:prstGeom prst="rect">
            <a:avLst/>
          </a:prstGeom>
          <a:solidFill>
            <a:srgbClr val="00B050">
              <a:alpha val="70000"/>
            </a:srgbClr>
          </a:solidFill>
          <a:effectLst>
            <a:outerShdw blurRad="711200" dir="21540000" sx="99000" sy="99000" algn="ctr" rotWithShape="0">
              <a:srgbClr val="000000">
                <a:alpha val="25000"/>
              </a:srgbClr>
            </a:outerShdw>
            <a:reflection blurRad="1270000" stA="37000" endPos="29000" dir="5400000" sy="-100000" algn="bl" rotWithShape="0"/>
          </a:effectLst>
          <a:scene3d>
            <a:camera prst="orthographicFront">
              <a:rot lat="0" lon="0" rev="0"/>
            </a:camera>
            <a:lightRig rig="chilly" dir="t"/>
          </a:scene3d>
          <a:sp3d extrusionH="247650" contourW="12700" prstMaterial="dkEdge">
            <a:bevelT w="152400" prst="slope"/>
            <a:bevelB w="38100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data sharing </a:t>
            </a:r>
            <a:endParaRPr lang="el-GR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περιεχομένου 3"/>
          <p:cNvSpPr txBox="1">
            <a:spLocks/>
          </p:cNvSpPr>
          <p:nvPr/>
        </p:nvSpPr>
        <p:spPr>
          <a:xfrm>
            <a:off x="405126" y="4597949"/>
            <a:ext cx="5422392" cy="1780579"/>
          </a:xfrm>
          <a:prstGeom prst="rect">
            <a:avLst/>
          </a:prstGeom>
          <a:solidFill>
            <a:srgbClr val="FFFF00">
              <a:alpha val="70000"/>
            </a:srgbClr>
          </a:solidFill>
          <a:effectLst>
            <a:outerShdw blurRad="711200" dir="21540000" sx="99000" sy="99000" algn="ctr" rotWithShape="0">
              <a:srgbClr val="000000">
                <a:alpha val="25000"/>
              </a:srgbClr>
            </a:outerShdw>
            <a:reflection blurRad="1270000" stA="37000" endPos="29000" dir="5400000" sy="-100000" algn="bl" rotWithShape="0"/>
          </a:effectLst>
          <a:scene3d>
            <a:camera prst="orthographicFront">
              <a:rot lat="0" lon="0" rev="0"/>
            </a:camera>
            <a:lightRig rig="chilly" dir="t"/>
          </a:scene3d>
          <a:sp3d extrusionH="247650" contourW="12700" prstMaterial="dkEdge">
            <a:bevelT w="152400" prst="slope"/>
            <a:bevelB w="38100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antivirus software</a:t>
            </a:r>
            <a:endParaRPr lang="el-GR" sz="3600" dirty="0">
              <a:solidFill>
                <a:srgbClr val="FFE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Θέση περιεχομένου 3"/>
          <p:cNvSpPr txBox="1">
            <a:spLocks/>
          </p:cNvSpPr>
          <p:nvPr/>
        </p:nvSpPr>
        <p:spPr>
          <a:xfrm>
            <a:off x="6374683" y="4597949"/>
            <a:ext cx="5422392" cy="1780579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effectLst>
            <a:outerShdw blurRad="711200" dir="21540000" sx="99000" sy="99000" algn="ctr" rotWithShape="0">
              <a:srgbClr val="000000">
                <a:alpha val="25000"/>
              </a:srgbClr>
            </a:outerShdw>
            <a:reflection blurRad="1270000" stA="37000" endPos="29000" dir="5400000" sy="-100000" algn="bl" rotWithShape="0"/>
          </a:effectLst>
          <a:scene3d>
            <a:camera prst="orthographicFront">
              <a:rot lat="0" lon="0" rev="0"/>
            </a:camera>
            <a:lightRig rig="chilly" dir="t"/>
          </a:scene3d>
          <a:sp3d extrusionH="247650" contourW="12700" prstMaterial="dkEdge">
            <a:bevelT w="152400" prst="slope"/>
            <a:bevelB w="38100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website look for “http”</a:t>
            </a:r>
            <a:endParaRPr lang="el-G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" descr="Dark Blue Purple Magenta Background Gradient Abstract Colorful Beautiful  Background With Space For Design Stock Photo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604662" cy="69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2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Ορθογώνιο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Ορθογώνιο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67" y="55572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US" dirty="0" smtClean="0"/>
              <a:t>DIGITAL RESPONSIBILITIES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7941732" y="618067"/>
            <a:ext cx="4250268" cy="5774265"/>
          </a:xfrm>
          <a:prstGeom prst="rect">
            <a:avLst/>
          </a:prstGeom>
          <a:solidFill>
            <a:srgbClr val="1D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Θέση περιεχομένου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699914"/>
              </p:ext>
            </p:extLst>
          </p:nvPr>
        </p:nvGraphicFramePr>
        <p:xfrm>
          <a:off x="748396" y="1290605"/>
          <a:ext cx="10002789" cy="442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 </a:t>
            </a:r>
            <a:r>
              <a:rPr lang="en-US" dirty="0" smtClean="0"/>
              <a:t>to </a:t>
            </a:r>
            <a:r>
              <a:rPr lang="en-US" dirty="0" smtClean="0"/>
              <a:t>do  </a:t>
            </a:r>
            <a:r>
              <a:rPr lang="en-US" dirty="0" smtClean="0"/>
              <a:t>&amp; </a:t>
            </a:r>
            <a:r>
              <a:rPr lang="en-US" dirty="0" smtClean="0"/>
              <a:t> what  not  to  do online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1193" y="2498140"/>
            <a:ext cx="11029615" cy="336291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Use other people’s posts/work without their consent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Safeguard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information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privacy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to critically analyze digital content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Spread information that isn’t actually true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Engage in conversations with strangers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Have proper online etiquette (netiquette) 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6, 12mm White 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60" y="4703051"/>
            <a:ext cx="1697748" cy="1697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Ορθογώνιο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pic>
        <p:nvPicPr>
          <p:cNvPr id="5" name="Εικόνα 4" descr="Ψηφιακοί αριθμοί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120659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n-US" sz="3000" dirty="0" smtClean="0">
                <a:solidFill>
                  <a:srgbClr val="FFFFFF"/>
                </a:solidFill>
              </a:rPr>
              <a:t>Thank you!</a:t>
            </a:r>
            <a:endParaRPr lang="el-GR" sz="3000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3272" y="3032177"/>
            <a:ext cx="3081576" cy="3076178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>
                <a:solidFill>
                  <a:schemeClr val="bg2"/>
                </a:solidFill>
              </a:rPr>
              <a:t>Philip </a:t>
            </a:r>
            <a:r>
              <a:rPr lang="en-US" dirty="0" err="1" smtClean="0">
                <a:solidFill>
                  <a:schemeClr val="bg2"/>
                </a:solidFill>
              </a:rPr>
              <a:t>skiadas</a:t>
            </a:r>
            <a:endParaRPr lang="en-US" dirty="0" smtClean="0">
              <a:solidFill>
                <a:schemeClr val="bg2"/>
              </a:solidFill>
            </a:endParaRPr>
          </a:p>
          <a:p>
            <a:pPr rtl="0"/>
            <a:endParaRPr lang="en-US" dirty="0">
              <a:solidFill>
                <a:schemeClr val="bg2"/>
              </a:solidFill>
            </a:endParaRPr>
          </a:p>
          <a:p>
            <a:pPr rtl="0"/>
            <a:endParaRPr lang="en-US" dirty="0" smtClean="0">
              <a:solidFill>
                <a:schemeClr val="bg2"/>
              </a:solidFill>
            </a:endParaRPr>
          </a:p>
          <a:p>
            <a:pPr rtl="0"/>
            <a:endParaRPr lang="en-US" dirty="0">
              <a:solidFill>
                <a:schemeClr val="bg2"/>
              </a:solidFill>
            </a:endParaRPr>
          </a:p>
          <a:p>
            <a:pPr rtl="0"/>
            <a:endParaRPr lang="en-US" dirty="0" smtClean="0">
              <a:solidFill>
                <a:schemeClr val="bg2"/>
              </a:solidFill>
            </a:endParaRPr>
          </a:p>
          <a:p>
            <a:pPr rtl="0"/>
            <a:endParaRPr lang="en-US" dirty="0">
              <a:solidFill>
                <a:schemeClr val="bg2"/>
              </a:solidFill>
            </a:endParaRPr>
          </a:p>
          <a:p>
            <a:pPr rtl="0"/>
            <a:r>
              <a:rPr lang="en-US" dirty="0" smtClean="0">
                <a:solidFill>
                  <a:schemeClr val="bg2"/>
                </a:solidFill>
              </a:rPr>
              <a:t>Panagiotis </a:t>
            </a:r>
            <a:r>
              <a:rPr lang="en-US" dirty="0" err="1" smtClean="0">
                <a:solidFill>
                  <a:schemeClr val="bg2"/>
                </a:solidFill>
              </a:rPr>
              <a:t>papantoniou</a:t>
            </a:r>
            <a:endParaRPr lang="el-GR" dirty="0">
              <a:solidFill>
                <a:schemeClr val="bg2"/>
              </a:solidFill>
            </a:endParaRPr>
          </a:p>
          <a:p>
            <a:pPr rtl="0"/>
            <a:r>
              <a:rPr lang="en-US" dirty="0" smtClean="0">
                <a:solidFill>
                  <a:schemeClr val="bg2"/>
                </a:solidFill>
              </a:rPr>
              <a:t>Thomas </a:t>
            </a:r>
            <a:r>
              <a:rPr lang="en-US" dirty="0" err="1" smtClean="0">
                <a:solidFill>
                  <a:schemeClr val="bg2"/>
                </a:solidFill>
              </a:rPr>
              <a:t>theodoropoulos</a:t>
            </a:r>
            <a:endParaRPr lang="el-GR" dirty="0">
              <a:solidFill>
                <a:schemeClr val="bg2"/>
              </a:solidFill>
            </a:endParaRPr>
          </a:p>
          <a:p>
            <a:pPr rtl="0"/>
            <a:endParaRPr lang="el-GR" dirty="0">
              <a:solidFill>
                <a:schemeClr val="bg2"/>
              </a:solidFill>
            </a:endParaRP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Ορθογώνιο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SYBO GIFs on GIPHY - Be 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2" y="3429001"/>
            <a:ext cx="3081576" cy="17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Μέρισμ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Σχέδιο τεχνικού μερίσματος</Template>
  <TotalTime>0</TotalTime>
  <Words>520</Words>
  <Application>Microsoft Office PowerPoint</Application>
  <PresentationFormat>Ευρεία οθόνη</PresentationFormat>
  <Paragraphs>81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Calibri</vt:lpstr>
      <vt:lpstr>Corbel</vt:lpstr>
      <vt:lpstr>Gill Sans MT</vt:lpstr>
      <vt:lpstr>Roboto</vt:lpstr>
      <vt:lpstr>Wingdings 2</vt:lpstr>
      <vt:lpstr>Μέρισμα</vt:lpstr>
      <vt:lpstr>     Digital Rights &amp;        Responsibilities   </vt:lpstr>
      <vt:lpstr> </vt:lpstr>
      <vt:lpstr>DIGITAL RIGHTS</vt:lpstr>
      <vt:lpstr>How  to protect    digital rights</vt:lpstr>
      <vt:lpstr>DIGITAL RESPONSIBILITIES</vt:lpstr>
      <vt:lpstr>What  to do  &amp;  what  not  to  do online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2025-01-17T08:34:58Z</dcterms:created>
  <dcterms:modified xsi:type="dcterms:W3CDTF">2025-02-07T17:27:40Z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