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5" r:id="rId7"/>
    <p:sldId id="266" r:id="rId8"/>
    <p:sldId id="262" r:id="rId9"/>
    <p:sldId id="263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8000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663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1235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3878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172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515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295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657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9075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129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7971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48F5BA5-D549-466C-8859-E1C13D6FAA2F}" type="datetimeFigureOut">
              <a:rPr lang="el-GR" smtClean="0"/>
              <a:t>7/2/2025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4A66CA3-3801-4EE0-8F53-3317AB2772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155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069848" y="2061555"/>
            <a:ext cx="9948672" cy="2406475"/>
          </a:xfrm>
        </p:spPr>
        <p:txBody>
          <a:bodyPr/>
          <a:lstStyle/>
          <a:p>
            <a:r>
              <a:rPr lang="en-US" dirty="0" smtClean="0"/>
              <a:t>MY DIGITAL RIGHTS AND RESPONSIBILITIES</a:t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995203" y="3933106"/>
            <a:ext cx="7891272" cy="1069848"/>
          </a:xfrm>
        </p:spPr>
        <p:txBody>
          <a:bodyPr/>
          <a:lstStyle/>
          <a:p>
            <a:r>
              <a:rPr lang="en-US" dirty="0" smtClean="0"/>
              <a:t>-By Mary, </a:t>
            </a:r>
            <a:r>
              <a:rPr lang="en-US" dirty="0" err="1" smtClean="0"/>
              <a:t>Vasw</a:t>
            </a:r>
            <a:r>
              <a:rPr lang="en-US" dirty="0" smtClean="0"/>
              <a:t>, Kelly, Irene</a:t>
            </a:r>
            <a:endParaRPr lang="el-GR" dirty="0"/>
          </a:p>
        </p:txBody>
      </p:sp>
      <p:pic>
        <p:nvPicPr>
          <p:cNvPr id="4" name="Picture 2" descr="https://lh7-rt.googleusercontent.com/docsz/AD_4nXcEaqh2r7yWr8hj19Y5QOvfgMCbxieYm4xa331SxD6FbNUZiGzt-rfk03_0z7wGMYiS2zWWOOTeX7tiXiYOPYbtFyRzhuYevOJsOUZ8KgRXlA4wiQ9n2X4Q6lhtaMgymyE6t4F31A?key=pJMdSuSm-FZ51cGx3C_HdlM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547" y="291065"/>
            <a:ext cx="5943600" cy="7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3412640" y="5688120"/>
            <a:ext cx="5263087" cy="1302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1400" b="1" dirty="0">
                <a:latin typeface="Calibri" panose="020F0502020204030204" pitchFamily="34" charset="0"/>
              </a:rPr>
              <a:t>Leading Organization: 1st Junior High School of Markopoulo, </a:t>
            </a:r>
            <a:r>
              <a:rPr lang="en-US" sz="1400" b="1" dirty="0" smtClean="0">
                <a:latin typeface="Calibri" panose="020F0502020204030204" pitchFamily="34" charset="0"/>
              </a:rPr>
              <a:t>Greec</a:t>
            </a:r>
            <a:r>
              <a:rPr lang="en-US" sz="1400" b="1" dirty="0">
                <a:latin typeface="Calibri" panose="020F0502020204030204" pitchFamily="34" charset="0"/>
              </a:rPr>
              <a:t>e</a:t>
            </a:r>
            <a:endParaRPr lang="el-GR" sz="1400" b="1" dirty="0" smtClean="0">
              <a:latin typeface="Calibri" panose="020F0502020204030204" pitchFamily="34" charset="0"/>
            </a:endParaRPr>
          </a:p>
          <a:p>
            <a:pPr algn="ctr"/>
            <a:r>
              <a:rPr lang="en-US" sz="1400" b="1" dirty="0"/>
              <a:t>Digital Rights, Responsibilities and Digital Health</a:t>
            </a:r>
            <a:endParaRPr lang="en-US" sz="1100" dirty="0"/>
          </a:p>
          <a:p>
            <a:pPr algn="ctr"/>
            <a:r>
              <a:rPr lang="en-US" sz="1200" dirty="0"/>
              <a:t/>
            </a:r>
            <a:br>
              <a:rPr lang="en-US" sz="1200" dirty="0"/>
            </a:br>
            <a:r>
              <a:rPr lang="en-US" sz="1200" b="1" dirty="0" smtClean="0">
                <a:latin typeface="Roboto"/>
              </a:rPr>
              <a:t>9-15 </a:t>
            </a:r>
            <a:r>
              <a:rPr lang="en-US" sz="1200" b="1" dirty="0">
                <a:latin typeface="Roboto"/>
              </a:rPr>
              <a:t>February </a:t>
            </a:r>
            <a:r>
              <a:rPr lang="en-US" sz="1200" b="1" dirty="0">
                <a:solidFill>
                  <a:srgbClr val="212529"/>
                </a:solidFill>
                <a:latin typeface="Roboto"/>
              </a:rPr>
              <a:t>2025</a:t>
            </a:r>
            <a:r>
              <a:rPr lang="en-US" sz="1400" b="1" dirty="0">
                <a:solidFill>
                  <a:srgbClr val="212529"/>
                </a:solidFill>
                <a:latin typeface="Roboto"/>
              </a:rPr>
              <a:t>  </a:t>
            </a:r>
            <a:endParaRPr lang="en-US" sz="14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407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MY DIGITAL RIGHTS?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69848" y="1703277"/>
            <a:ext cx="10058400" cy="43650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WHICH ONE IS THE FALSE ONE?</a:t>
            </a:r>
            <a:endParaRPr lang="en-US" dirty="0" smtClean="0"/>
          </a:p>
          <a:p>
            <a:r>
              <a:rPr lang="en-US" dirty="0" smtClean="0"/>
              <a:t>MY RIGHT TO PRIVACY</a:t>
            </a:r>
          </a:p>
          <a:p>
            <a:r>
              <a:rPr lang="en-US" dirty="0" smtClean="0"/>
              <a:t>MY RIGHT TO SPREAD INFORMATION</a:t>
            </a:r>
          </a:p>
          <a:p>
            <a:r>
              <a:rPr lang="en-US" dirty="0" smtClean="0"/>
              <a:t>MY RIGHT TO BE SAFE ONLINE</a:t>
            </a:r>
          </a:p>
          <a:p>
            <a:r>
              <a:rPr lang="en-US" dirty="0"/>
              <a:t>MY RIGHT TO FREELY EXPRESS </a:t>
            </a:r>
            <a:r>
              <a:rPr lang="en-US" dirty="0" smtClean="0"/>
              <a:t>MYSELF</a:t>
            </a:r>
          </a:p>
          <a:p>
            <a:r>
              <a:rPr lang="en-US" dirty="0" smtClean="0"/>
              <a:t>MY </a:t>
            </a:r>
            <a:r>
              <a:rPr lang="en-US" dirty="0"/>
              <a:t>RIGHT TO ACCESS </a:t>
            </a:r>
            <a:r>
              <a:rPr lang="en-US" dirty="0" smtClean="0"/>
              <a:t>INFORMATION</a:t>
            </a:r>
          </a:p>
          <a:p>
            <a:r>
              <a:rPr lang="en-US" dirty="0" smtClean="0"/>
              <a:t>MY RIGHT </a:t>
            </a:r>
            <a:r>
              <a:rPr lang="en-US" dirty="0"/>
              <a:t>TO HAVE DIGITAL </a:t>
            </a:r>
            <a:r>
              <a:rPr lang="en-US" dirty="0" smtClean="0"/>
              <a:t>ACCESS</a:t>
            </a:r>
          </a:p>
          <a:p>
            <a:pPr marL="0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WRONG ONE: </a:t>
            </a:r>
            <a:r>
              <a:rPr lang="en-US" dirty="0"/>
              <a:t>MY RIGHT TO SPREAD INFORMATION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BECAUSE: </a:t>
            </a:r>
            <a:r>
              <a:rPr lang="en-US" dirty="0" smtClean="0"/>
              <a:t>WE DO HAVE THE RIGHT TO SPREAD INFORMATION AS LONG AS THEY ARE NOT FROM AN UNFAITHFULL SOURCE AND SPREAD MISINFORMATION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650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ARE MY DIGITAL RIGHTS?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69848" y="2013342"/>
            <a:ext cx="10058400" cy="4050792"/>
          </a:xfrm>
        </p:spPr>
        <p:txBody>
          <a:bodyPr/>
          <a:lstStyle/>
          <a:p>
            <a:r>
              <a:rPr lang="en-US" dirty="0"/>
              <a:t>MY RIGHT TO PRIVACY: CONTROL HOW MY PERSONAL INFORMATION IS COLLECTED, USED AND SHARED </a:t>
            </a:r>
            <a:r>
              <a:rPr lang="en-US" dirty="0" smtClean="0"/>
              <a:t>ONLINE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MY RIGHT TO BE SAFE ONLINE: FREE FROM CYBERBULLING, HARASSMENT AND ONLINE THREATS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671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ARE MY DIGITAL RIGHTS?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RIGHT TO FREELY EXPRESS MYSELF: EXPRESSING MY OPINIONS AND IDEAS ONLINE WITHOUT FEAR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MY RIGHT TO ACCESS INFORMATION: THE ABILITY TO ACCESS, SHARE AND EDUCATE YOURSELF THROUGH INFORMATION ONLINE, WITHOUT VIOLATING ANY LAWS OR HARM </a:t>
            </a:r>
            <a:r>
              <a:rPr lang="en-US" dirty="0" smtClean="0"/>
              <a:t>OTHERS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MY RIGHT TO HAVE DIGITAL ACCESS: THE ABILITY TO ACCESS AND USE THE INTERNET AND DIGITAL TECHNOLOGIES WITHOUT BARRIERS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2800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Would You Do?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</a:t>
            </a:r>
            <a:r>
              <a:rPr lang="en-US" dirty="0"/>
              <a:t>find a USB drive on the ground—do you plug it into your computer or report it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dirty="0" smtClean="0">
                <a:hlinkClick r:id="rId2" action="ppaction://hlinksldjump"/>
              </a:rPr>
              <a:t>I would report it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>
                <a:hlinkClick r:id="rId3" action="ppaction://hlinksldjump"/>
              </a:rPr>
              <a:t>I would keep it and plug it into my computer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7131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Would You Do?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l-GR" altLang="el-GR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l-GR" dirty="0" smtClean="0">
                <a:latin typeface="Rockwell" panose="02060603020205020403" pitchFamily="18" charset="0"/>
              </a:rPr>
              <a:t>Your social media account is acting up and something is suspicious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US" dirty="0">
              <a:latin typeface="Rockwell" panose="02060603020205020403" pitchFamily="18" charset="0"/>
            </a:endParaRP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dirty="0" smtClean="0">
                <a:latin typeface="Rockwell" panose="02060603020205020403" pitchFamily="18" charset="0"/>
                <a:hlinkClick r:id="rId2" action="ppaction://hlinksldjump"/>
              </a:rPr>
              <a:t>Ignore it</a:t>
            </a:r>
            <a:endParaRPr lang="en-US" dirty="0" smtClean="0">
              <a:latin typeface="Rockwell" panose="02060603020205020403" pitchFamily="18" charset="0"/>
            </a:endParaRP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dirty="0">
                <a:hlinkClick r:id="rId3" action="ppaction://hlinksldjump"/>
              </a:rPr>
              <a:t>Change your </a:t>
            </a:r>
            <a:r>
              <a:rPr lang="en-US" dirty="0" smtClean="0">
                <a:hlinkClick r:id="rId3" action="ppaction://hlinksldjump"/>
              </a:rPr>
              <a:t>passwords</a:t>
            </a:r>
            <a:endParaRPr lang="en-US" dirty="0" smtClean="0"/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dirty="0">
                <a:hlinkClick r:id="rId3" action="ppaction://hlinksldjump"/>
              </a:rPr>
              <a:t>E</a:t>
            </a:r>
            <a:r>
              <a:rPr lang="en-US" dirty="0" smtClean="0">
                <a:hlinkClick r:id="rId3" action="ppaction://hlinksldjump"/>
              </a:rPr>
              <a:t>nable </a:t>
            </a:r>
            <a:r>
              <a:rPr lang="en-US" dirty="0">
                <a:hlinkClick r:id="rId3" action="ppaction://hlinksldjump"/>
              </a:rPr>
              <a:t>two-factor authentication for better security</a:t>
            </a:r>
            <a:r>
              <a:rPr lang="en-US" dirty="0" smtClean="0">
                <a:hlinkClick r:id="rId3" action="ppaction://hlinksldjump"/>
              </a:rPr>
              <a:t>.</a:t>
            </a:r>
            <a:endParaRPr lang="en-US" dirty="0" smtClean="0"/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en-US" dirty="0" smtClean="0">
              <a:latin typeface="Arial" panose="020B0604020202020204" pitchFamily="34" charset="0"/>
            </a:endParaRP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90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Would You Do?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l-GR" altLang="el-GR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dirty="0"/>
              <a:t>A teenager is being bullied by classmates in an online group chat, with offensive messages and threats being shared</a:t>
            </a:r>
            <a:r>
              <a:rPr lang="en-US" dirty="0" smtClean="0"/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dirty="0">
              <a:latin typeface="Rockwell" panose="02060603020205020403" pitchFamily="18" charset="0"/>
            </a:endParaRP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dirty="0" smtClean="0">
                <a:latin typeface="Rockwell" panose="02060603020205020403" pitchFamily="18" charset="0"/>
                <a:hlinkClick r:id="rId2" action="ppaction://hlinksldjump"/>
              </a:rPr>
              <a:t>Send them offensive messages as well</a:t>
            </a:r>
            <a:endParaRPr lang="en-US" dirty="0">
              <a:latin typeface="Rockwell" panose="02060603020205020403" pitchFamily="18" charset="0"/>
            </a:endParaRP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dirty="0" smtClean="0">
                <a:latin typeface="Rockwell" panose="02060603020205020403" pitchFamily="18" charset="0"/>
                <a:hlinkClick r:id="rId2" action="ppaction://hlinksldjump"/>
              </a:rPr>
              <a:t>Don’t do anything since it doesn’t concern me</a:t>
            </a:r>
            <a:endParaRPr lang="en-US" dirty="0" smtClean="0"/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dirty="0">
                <a:hlinkClick r:id="rId3" action="ppaction://hlinksldjump"/>
              </a:rPr>
              <a:t>Help the teen reach out to </a:t>
            </a:r>
            <a:r>
              <a:rPr lang="en-US" dirty="0" smtClean="0">
                <a:hlinkClick r:id="rId3" action="ppaction://hlinksldjump"/>
              </a:rPr>
              <a:t>a </a:t>
            </a:r>
            <a:r>
              <a:rPr lang="en-US" dirty="0">
                <a:hlinkClick r:id="rId3" action="ppaction://hlinksldjump"/>
              </a:rPr>
              <a:t>trusted adult if they are feeling </a:t>
            </a:r>
            <a:r>
              <a:rPr lang="en-US" dirty="0" smtClean="0">
                <a:hlinkClick r:id="rId3" action="ppaction://hlinksldjump"/>
              </a:rPr>
              <a:t>unsafe</a:t>
            </a:r>
            <a:r>
              <a:rPr lang="en-US" dirty="0">
                <a:hlinkClick r:id="rId3" action="ppaction://hlinksldjump"/>
              </a:rPr>
              <a:t>.</a:t>
            </a:r>
            <a:endParaRPr lang="en-US" dirty="0" smtClean="0"/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en-US" dirty="0" smtClean="0">
              <a:latin typeface="Arial" panose="020B0604020202020204" pitchFamily="34" charset="0"/>
            </a:endParaRPr>
          </a:p>
          <a:p>
            <a:pPr marL="457200" lvl="0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534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WOULD YOU DO?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69848" y="2093976"/>
            <a:ext cx="10058400" cy="4050792"/>
          </a:xfrm>
        </p:spPr>
        <p:txBody>
          <a:bodyPr/>
          <a:lstStyle/>
          <a:p>
            <a:r>
              <a:rPr lang="en-US" dirty="0"/>
              <a:t>A social media company asks you to share your personal data for a better experience. Do </a:t>
            </a:r>
            <a:r>
              <a:rPr lang="en-US" dirty="0" smtClean="0"/>
              <a:t>you </a:t>
            </a:r>
            <a:r>
              <a:rPr lang="en-US" dirty="0"/>
              <a:t>agree or decline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 action="ppaction://hlinksldjump"/>
              </a:rPr>
              <a:t>1. I would agree as long as I know that this site/social media is trustful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2" action="ppaction://hlinksldjump"/>
              </a:rPr>
              <a:t>2. I would decline in order to protect my personal data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3" action="ppaction://hlinksldjump"/>
              </a:rPr>
              <a:t>3. I would agree no matter what this site/social media is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7979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Thanks for watching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84423" y="2022734"/>
            <a:ext cx="5429250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02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Ξυλογραφία">
  <a:themeElements>
    <a:clrScheme name="Ξυλογραφί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Ξυλογραφία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Ξυλογραφί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TM03090434[[fn=Ξυλογραφία]]</Template>
  <TotalTime>154</TotalTime>
  <Words>404</Words>
  <Application>Microsoft Office PowerPoint</Application>
  <PresentationFormat>Ευρεία οθόνη</PresentationFormat>
  <Paragraphs>55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</vt:lpstr>
      <vt:lpstr>Roboto</vt:lpstr>
      <vt:lpstr>Rockwell</vt:lpstr>
      <vt:lpstr>Rockwell Condensed</vt:lpstr>
      <vt:lpstr>Wingdings</vt:lpstr>
      <vt:lpstr>Ξυλογραφία</vt:lpstr>
      <vt:lpstr>MY DIGITAL RIGHTS AND RESPONSIBILITIES </vt:lpstr>
      <vt:lpstr>WHAT ARE MY DIGITAL RIGHTS?</vt:lpstr>
      <vt:lpstr>WHAT ARE MY DIGITAL RIGHTS?</vt:lpstr>
      <vt:lpstr>WHAT ARE MY DIGITAL RIGHTS?</vt:lpstr>
      <vt:lpstr>What Would You Do?</vt:lpstr>
      <vt:lpstr>What Would You Do?</vt:lpstr>
      <vt:lpstr>What Would You Do?</vt:lpstr>
      <vt:lpstr>WHAT WOULD YOU DO?</vt:lpstr>
      <vt:lpstr>Thanks for watching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DIGITAL RIGHTS AND RESPONSIBILITIES</dc:title>
  <dc:creator>user</dc:creator>
  <cp:lastModifiedBy>gm</cp:lastModifiedBy>
  <cp:revision>20</cp:revision>
  <dcterms:created xsi:type="dcterms:W3CDTF">2024-02-09T11:50:27Z</dcterms:created>
  <dcterms:modified xsi:type="dcterms:W3CDTF">2025-02-07T17:20:10Z</dcterms:modified>
</cp:coreProperties>
</file>