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732B2-5602-42DE-B5B1-C426090A6B8E}" type="datetimeFigureOut">
              <a:rPr lang="el-GR" smtClean="0"/>
              <a:t>29/9/2017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903BC-D57E-47A1-852D-DEE78BF3E82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C50A3-0CF1-4C71-978E-147808F65BD1}" type="slidenum">
              <a:rPr lang="el-GR"/>
              <a:pPr/>
              <a:t>4</a:t>
            </a:fld>
            <a:endParaRPr lang="el-GR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98575" y="800100"/>
            <a:ext cx="4260850" cy="3195638"/>
          </a:xfrm>
          <a:ln w="12700" cap="flat">
            <a:solidFill>
              <a:schemeClr val="tx1"/>
            </a:solidFill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9687"/>
          </a:xfrm>
          <a:ln/>
        </p:spPr>
        <p:txBody>
          <a:bodyPr lIns="92075" tIns="46038" rIns="92075" bIns="46038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D1933-7A5C-4F33-B9FB-271299CC06AB}" type="slidenum">
              <a:rPr lang="el-GR"/>
              <a:pPr/>
              <a:t>5</a:t>
            </a:fld>
            <a:endParaRPr lang="el-GR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98575" y="800100"/>
            <a:ext cx="4260850" cy="3195638"/>
          </a:xfrm>
          <a:ln w="12700" cap="flat">
            <a:solidFill>
              <a:schemeClr val="tx1"/>
            </a:solidFill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9687"/>
          </a:xfrm>
          <a:ln/>
        </p:spPr>
        <p:txBody>
          <a:bodyPr lIns="92075" tIns="46038" rIns="92075" bIns="46038"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54ED-38E6-40B3-AAC4-6D4FF7F341D1}" type="datetime1">
              <a:rPr lang="el-GR" smtClean="0"/>
              <a:t>29/9/2017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E92-C5D3-49FB-914B-DEA7B9784A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D822-E83F-4B27-9A7E-1B142C9FB731}" type="datetime1">
              <a:rPr lang="el-GR" smtClean="0"/>
              <a:t>29/9/2017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E92-C5D3-49FB-914B-DEA7B9784A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814B-40EB-4F8B-A65F-F9C4653A1B9D}" type="datetime1">
              <a:rPr lang="el-GR" smtClean="0"/>
              <a:t>29/9/2017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E92-C5D3-49FB-914B-DEA7B9784A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C7B2-4DED-4EE5-9C68-B69B7926D6C1}" type="datetime1">
              <a:rPr lang="el-GR" smtClean="0"/>
              <a:t>29/9/2017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E92-C5D3-49FB-914B-DEA7B9784A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A458-26FB-4F03-BE53-E3A258D8AF1B}" type="datetime1">
              <a:rPr lang="el-GR" smtClean="0"/>
              <a:t>29/9/2017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E92-C5D3-49FB-914B-DEA7B9784A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BCA6-65B4-4947-B937-447C07582003}" type="datetime1">
              <a:rPr lang="el-GR" smtClean="0"/>
              <a:t>29/9/2017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E92-C5D3-49FB-914B-DEA7B9784A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11CF-F1F4-4D1C-A628-51A5E1110A69}" type="datetime1">
              <a:rPr lang="el-GR" smtClean="0"/>
              <a:t>29/9/2017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E92-C5D3-49FB-914B-DEA7B9784A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1A0E-25A8-430C-8274-B3974D4B1A4D}" type="datetime1">
              <a:rPr lang="el-GR" smtClean="0"/>
              <a:t>29/9/2017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E92-C5D3-49FB-914B-DEA7B9784A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DC10-91AF-4ADE-A12D-63BAECA8D9B5}" type="datetime1">
              <a:rPr lang="el-GR" smtClean="0"/>
              <a:t>29/9/2017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E92-C5D3-49FB-914B-DEA7B9784A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BDC1-2184-4639-8BB0-C486C2D16089}" type="datetime1">
              <a:rPr lang="el-GR" smtClean="0"/>
              <a:t>29/9/2017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E92-C5D3-49FB-914B-DEA7B9784A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B43-350E-499E-902B-1F4ACB51064C}" type="datetime1">
              <a:rPr lang="el-GR" smtClean="0"/>
              <a:t>29/9/2017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69E92-C5D3-49FB-914B-DEA7B9784A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7C9C8-898E-4F96-92BC-25F07F644B3F}" type="datetime1">
              <a:rPr lang="el-GR" smtClean="0"/>
              <a:t>29/9/2017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9E92-C5D3-49FB-914B-DEA7B9784A0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hotodentro.edu.gr/lor/r/8521/11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777716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600" i="1" dirty="0">
                <a:solidFill>
                  <a:srgbClr val="FF0000"/>
                </a:solidFill>
                <a:latin typeface="Arial" pitchFamily="34" charset="0"/>
              </a:rPr>
              <a:t>ΠΩΣ ΑΠΟΘΗΚΕΥΟΝΤΑΙ ΤΑ ΔΕΔΟΜΕΝΑ ΚΑΙ ΟΙ ΠΛΗΡΟΦΟΡΙΕΣ ΣΕ ΕΝΑΝ Η/Υ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27088" y="1412875"/>
            <a:ext cx="73453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dirty="0">
                <a:latin typeface="Arial" pitchFamily="34" charset="0"/>
              </a:rPr>
              <a:t>Η μονάδα αποθήκευσης δεδομένων στους υπολογιστές καλείται </a:t>
            </a:r>
            <a:r>
              <a:rPr lang="el-GR" dirty="0" err="1">
                <a:latin typeface="Arial" pitchFamily="34" charset="0"/>
              </a:rPr>
              <a:t>bit</a:t>
            </a:r>
            <a:r>
              <a:rPr lang="el-GR" dirty="0">
                <a:latin typeface="Arial" pitchFamily="34" charset="0"/>
              </a:rPr>
              <a:t> (αποτελεί τη συντομογραφία του </a:t>
            </a:r>
            <a:r>
              <a:rPr lang="el-GR" b="1" dirty="0" err="1">
                <a:latin typeface="Arial" pitchFamily="34" charset="0"/>
              </a:rPr>
              <a:t>bi</a:t>
            </a:r>
            <a:r>
              <a:rPr lang="el-GR" dirty="0" err="1">
                <a:latin typeface="Arial" pitchFamily="34" charset="0"/>
              </a:rPr>
              <a:t>nary</a:t>
            </a:r>
            <a:r>
              <a:rPr lang="el-GR" dirty="0">
                <a:latin typeface="Arial" pitchFamily="34" charset="0"/>
              </a:rPr>
              <a:t> </a:t>
            </a:r>
            <a:r>
              <a:rPr lang="el-GR" dirty="0" err="1">
                <a:latin typeface="Arial" pitchFamily="34" charset="0"/>
              </a:rPr>
              <a:t>digi</a:t>
            </a:r>
            <a:r>
              <a:rPr lang="el-GR" b="1" dirty="0" err="1">
                <a:latin typeface="Arial" pitchFamily="34" charset="0"/>
              </a:rPr>
              <a:t>t</a:t>
            </a:r>
            <a:r>
              <a:rPr lang="el-GR" dirty="0">
                <a:latin typeface="Arial" pitchFamily="34" charset="0"/>
              </a:rPr>
              <a:t>). Μπορεί να πάρει τη μορφή 0 ή 1 και γι’ αυτό, το σύστημα αποθήκευσης ονομάζεται </a:t>
            </a:r>
            <a:r>
              <a:rPr lang="el-GR" b="1" i="1" dirty="0">
                <a:latin typeface="Arial" pitchFamily="34" charset="0"/>
              </a:rPr>
              <a:t>Δυαδικό Σύστημα</a:t>
            </a:r>
            <a:r>
              <a:rPr lang="el-GR" dirty="0">
                <a:latin typeface="Arial" pitchFamily="34" charset="0"/>
              </a:rPr>
              <a:t>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094038" y="4076700"/>
            <a:ext cx="6049962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l-GR" sz="4000">
                <a:latin typeface="Times New Roman" pitchFamily="18" charset="0"/>
              </a:rPr>
              <a:t>Ο Λαμπτήρας ανάβει</a:t>
            </a:r>
          </a:p>
          <a:p>
            <a:pPr eaLnBrk="0" hangingPunct="0"/>
            <a:r>
              <a:rPr lang="el-GR" sz="2000">
                <a:latin typeface="Times New Roman" pitchFamily="18" charset="0"/>
              </a:rPr>
              <a:t>Ο Η/Υ αντιλαμβάνεται το 1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132138" y="5229225"/>
            <a:ext cx="5343525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l-GR" sz="4000">
                <a:latin typeface="Times New Roman" pitchFamily="18" charset="0"/>
              </a:rPr>
              <a:t>Ο Λαμπτήρας δεν ανάβει</a:t>
            </a:r>
          </a:p>
          <a:p>
            <a:pPr eaLnBrk="0" hangingPunct="0"/>
            <a:r>
              <a:rPr lang="el-GR" sz="2000">
                <a:latin typeface="Times New Roman" pitchFamily="18" charset="0"/>
              </a:rPr>
              <a:t>Ο Η/Υ αντιλαμβάνεται το 0</a:t>
            </a:r>
          </a:p>
          <a:p>
            <a:pPr eaLnBrk="0" hangingPunct="0"/>
            <a:endParaRPr lang="el-GR" sz="2000">
              <a:latin typeface="Times New Roman" pitchFamily="18" charset="0"/>
            </a:endParaRP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539750" y="4149725"/>
          <a:ext cx="1738313" cy="2209800"/>
        </p:xfrm>
        <a:graphic>
          <a:graphicData uri="http://schemas.openxmlformats.org/presentationml/2006/ole">
            <p:oleObj spid="_x0000_s1026" name="Clip" r:id="rId3" imgW="742661" imgH="942857" progId="MS_ClipArt_Gallery.2">
              <p:embed/>
            </p:oleObj>
          </a:graphicData>
        </a:graphic>
      </p:graphicFrame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900113" y="2708275"/>
            <a:ext cx="7127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b="1" dirty="0">
                <a:latin typeface="Arial" pitchFamily="34" charset="0"/>
              </a:rPr>
              <a:t>Σημείωση: </a:t>
            </a:r>
            <a:r>
              <a:rPr lang="el-GR" dirty="0">
                <a:solidFill>
                  <a:srgbClr val="002060"/>
                </a:solidFill>
                <a:latin typeface="Arial" pitchFamily="34" charset="0"/>
              </a:rPr>
              <a:t>Ένας Η/Υ καταλαβαίνει ¨μόνο¨ το δυαδικό σύστημα επειδή λειτουργεί με ηλεκτρικό ρεύμα. Αυτό όπως γνωρίζουμε μπορεί να βρίσκεται μόνο σε δύο καταστάσεις.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357686" y="3714752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i="1" u="sng" dirty="0">
                <a:solidFill>
                  <a:srgbClr val="FF0000"/>
                </a:solidFill>
                <a:latin typeface="Arial" pitchFamily="34" charset="0"/>
              </a:rPr>
              <a:t>Παράδειγμα: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 autoUpdateAnimBg="0"/>
      <p:bldP spid="12295" grpId="0" autoUpdateAnimBg="0"/>
      <p:bldP spid="12297" grpId="0"/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FFCC"/>
              </a:buClr>
              <a:buFont typeface="Wingdings" pitchFamily="2" charset="2"/>
              <a:buChar char="§"/>
            </a:pPr>
            <a:r>
              <a:rPr lang="el-GR" sz="2800"/>
              <a:t>Μαγνητικοί δίσκοι</a:t>
            </a:r>
          </a:p>
          <a:p>
            <a:pPr>
              <a:buClr>
                <a:srgbClr val="FFFFCC"/>
              </a:buClr>
              <a:buFont typeface="Wingdings" pitchFamily="2" charset="2"/>
              <a:buChar char="§"/>
            </a:pPr>
            <a:r>
              <a:rPr lang="el-GR" sz="2800"/>
              <a:t>Οπτικοί δίσκοι</a:t>
            </a:r>
          </a:p>
          <a:p>
            <a:pPr>
              <a:buClr>
                <a:srgbClr val="FFFFCC"/>
              </a:buClr>
              <a:buFont typeface="Wingdings" pitchFamily="2" charset="2"/>
              <a:buChar char="§"/>
            </a:pPr>
            <a:r>
              <a:rPr lang="el-GR" sz="2800"/>
              <a:t>Μαγνητοοπτικοί δίσκοι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34000" y="2667000"/>
            <a:ext cx="2895600" cy="914400"/>
          </a:xfrm>
          <a:prstGeom prst="rect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304800"/>
            <a:ext cx="7561263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/>
              <a:t>Πώς και πού κρατούνται οι πληροφορίες;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715000" y="35814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l-GR" sz="4400" b="1">
                <a:effectLst>
                  <a:outerShdw blurRad="38100" dist="38100" dir="2700000" algn="tl">
                    <a:srgbClr val="000000"/>
                  </a:outerShdw>
                </a:effectLst>
                <a:latin typeface="UB-Future" charset="0"/>
              </a:rPr>
              <a:t>1  </a:t>
            </a:r>
            <a:r>
              <a:rPr lang="el-GR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ή  </a:t>
            </a:r>
            <a:r>
              <a:rPr lang="el-GR" sz="4400" b="1">
                <a:effectLst>
                  <a:outerShdw blurRad="38100" dist="38100" dir="2700000" algn="tl">
                    <a:srgbClr val="000000"/>
                  </a:outerShdw>
                </a:effectLst>
                <a:latin typeface="UB-Future" charset="0"/>
              </a:rPr>
              <a:t>0</a:t>
            </a:r>
            <a:endParaRPr lang="el-GR" sz="2000" b="1">
              <a:latin typeface="UB-Future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162800" y="2819400"/>
            <a:ext cx="609600" cy="609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867400" y="2819400"/>
            <a:ext cx="609600" cy="609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8455" name="Picture 23" descr="msotw9_temp0"/>
          <p:cNvPicPr>
            <a:picLocks noChangeAspect="1" noChangeArrowheads="1"/>
          </p:cNvPicPr>
          <p:nvPr/>
        </p:nvPicPr>
        <p:blipFill>
          <a:blip r:embed="rId2" cstate="print"/>
          <a:srcRect t="19218" r="45038" b="36578"/>
          <a:stretch>
            <a:fillRect/>
          </a:stretch>
        </p:blipFill>
        <p:spPr bwMode="auto">
          <a:xfrm>
            <a:off x="1116013" y="3429000"/>
            <a:ext cx="31686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msoD2A16"/>
          <p:cNvPicPr>
            <a:picLocks noChangeAspect="1" noChangeArrowheads="1"/>
          </p:cNvPicPr>
          <p:nvPr/>
        </p:nvPicPr>
        <p:blipFill>
          <a:blip r:embed="rId3" cstate="print"/>
          <a:srcRect l="1718" t="5025" r="72156" b="70338"/>
          <a:stretch>
            <a:fillRect/>
          </a:stretch>
        </p:blipFill>
        <p:spPr bwMode="auto">
          <a:xfrm>
            <a:off x="6011863" y="4437063"/>
            <a:ext cx="18716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 advAuto="1000"/>
      <p:bldP spid="1843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pic>
        <p:nvPicPr>
          <p:cNvPr id="124932" name="Picture 4" descr="mso814D0"/>
          <p:cNvPicPr>
            <a:picLocks noChangeAspect="1" noChangeArrowheads="1"/>
          </p:cNvPicPr>
          <p:nvPr/>
        </p:nvPicPr>
        <p:blipFill>
          <a:blip r:embed="rId2" cstate="print"/>
          <a:srcRect l="11436" t="63312" r="10648"/>
          <a:stretch>
            <a:fillRect/>
          </a:stretch>
        </p:blipFill>
        <p:spPr bwMode="auto">
          <a:xfrm>
            <a:off x="346075" y="392113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2039938" y="28194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l-GR" sz="4400" b="1">
                <a:effectLst>
                  <a:outerShdw blurRad="38100" dist="38100" dir="2700000" algn="tl">
                    <a:srgbClr val="000000"/>
                  </a:outerShdw>
                </a:effectLst>
                <a:latin typeface="UB-Future" charset="0"/>
              </a:rPr>
              <a:t>1  </a:t>
            </a:r>
            <a:r>
              <a:rPr lang="el-GR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ή  </a:t>
            </a:r>
            <a:r>
              <a:rPr lang="el-GR" sz="4400" b="1">
                <a:effectLst>
                  <a:outerShdw blurRad="38100" dist="38100" dir="2700000" algn="tl">
                    <a:srgbClr val="000000"/>
                  </a:outerShdw>
                </a:effectLst>
                <a:latin typeface="UB-Future" charset="0"/>
              </a:rPr>
              <a:t>0</a:t>
            </a:r>
            <a:endParaRPr lang="el-GR" sz="2000" b="1">
              <a:latin typeface="UB-Future" charset="0"/>
            </a:endParaRPr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 flipV="1">
            <a:off x="2573338" y="3657600"/>
            <a:ext cx="0" cy="609600"/>
          </a:xfrm>
          <a:prstGeom prst="line">
            <a:avLst/>
          </a:prstGeom>
          <a:noFill/>
          <a:ln w="127000" cap="sq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4936" name="Line 8"/>
          <p:cNvSpPr>
            <a:spLocks noChangeShapeType="1"/>
          </p:cNvSpPr>
          <p:nvPr/>
        </p:nvSpPr>
        <p:spPr bwMode="auto">
          <a:xfrm>
            <a:off x="3868738" y="3733800"/>
            <a:ext cx="0" cy="609600"/>
          </a:xfrm>
          <a:prstGeom prst="line">
            <a:avLst/>
          </a:prstGeom>
          <a:noFill/>
          <a:ln w="12700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" name="19 - TextBox"/>
          <p:cNvSpPr txBox="1"/>
          <p:nvPr/>
        </p:nvSpPr>
        <p:spPr>
          <a:xfrm>
            <a:off x="1357290" y="785794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Οι </a:t>
            </a:r>
            <a:r>
              <a:rPr lang="en-US" sz="2400" dirty="0" smtClean="0">
                <a:solidFill>
                  <a:srgbClr val="FFFF00"/>
                </a:solidFill>
              </a:rPr>
              <a:t>“</a:t>
            </a:r>
            <a:r>
              <a:rPr lang="el-GR" sz="2400" dirty="0" err="1" smtClean="0">
                <a:solidFill>
                  <a:srgbClr val="FF0000"/>
                </a:solidFill>
              </a:rPr>
              <a:t>λακούβες</a:t>
            </a:r>
            <a:r>
              <a:rPr lang="en-US" sz="2400" dirty="0" smtClean="0">
                <a:solidFill>
                  <a:srgbClr val="FFFF00"/>
                </a:solidFill>
              </a:rPr>
              <a:t>” </a:t>
            </a:r>
            <a:r>
              <a:rPr lang="el-GR" sz="2400" dirty="0" smtClean="0">
                <a:solidFill>
                  <a:srgbClr val="FFFF00"/>
                </a:solidFill>
              </a:rPr>
              <a:t>για τον υπολογιστή είναι το 0 και οι ίσιες επιφάνειες (</a:t>
            </a:r>
            <a:r>
              <a:rPr lang="el-GR" sz="2400" dirty="0" smtClean="0">
                <a:solidFill>
                  <a:srgbClr val="FF0000"/>
                </a:solidFill>
              </a:rPr>
              <a:t>πεδιάδες</a:t>
            </a:r>
            <a:r>
              <a:rPr lang="el-GR" sz="2400" dirty="0" smtClean="0">
                <a:solidFill>
                  <a:srgbClr val="FFFF00"/>
                </a:solidFill>
              </a:rPr>
              <a:t>) είναι το 1.</a:t>
            </a:r>
            <a:endParaRPr lang="el-G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 autoUpdateAnimBg="0"/>
      <p:bldP spid="124935" grpId="0" animBg="1"/>
      <p:bldP spid="1249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l-GR" dirty="0">
                <a:solidFill>
                  <a:srgbClr val="002060"/>
                </a:solidFill>
              </a:rPr>
              <a:t>Αποθήκευση πληροφοριών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62000" y="1600200"/>
            <a:ext cx="75438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76250" indent="-476250" algn="just" eaLnBrk="0" hangingPunct="0">
              <a:lnSpc>
                <a:spcPct val="90000"/>
              </a:lnSpc>
              <a:spcAft>
                <a:spcPct val="30000"/>
              </a:spcAft>
              <a:buSzPct val="75000"/>
              <a:buFont typeface="Wingdings" pitchFamily="2" charset="2"/>
              <a:buChar char="n"/>
            </a:pPr>
            <a:r>
              <a:rPr lang="el-GR" sz="2400" dirty="0">
                <a:latin typeface="Arial" pitchFamily="34" charset="0"/>
              </a:rPr>
              <a:t>Ένα </a:t>
            </a:r>
            <a:r>
              <a:rPr lang="en-US" sz="2400" b="1" dirty="0" smtClean="0">
                <a:latin typeface="Arial" pitchFamily="34" charset="0"/>
              </a:rPr>
              <a:t>bit</a:t>
            </a:r>
            <a:r>
              <a:rPr lang="el-GR" sz="2400" dirty="0" smtClean="0">
                <a:latin typeface="Arial" pitchFamily="34" charset="0"/>
              </a:rPr>
              <a:t> </a:t>
            </a:r>
            <a:r>
              <a:rPr lang="el-GR" sz="2400" dirty="0">
                <a:latin typeface="Arial" pitchFamily="34" charset="0"/>
              </a:rPr>
              <a:t>είναι στοιχειώδης μονάδα που κρατάει πληροφορία.</a:t>
            </a:r>
            <a:r>
              <a:rPr lang="el-GR" sz="2400" b="1" dirty="0">
                <a:latin typeface="HellasTimes" pitchFamily="18" charset="0"/>
              </a:rPr>
              <a:t>  </a:t>
            </a:r>
          </a:p>
          <a:p>
            <a:pPr marL="1047750" lvl="1" indent="-381000" eaLnBrk="0" hangingPunct="0">
              <a:lnSpc>
                <a:spcPct val="90000"/>
              </a:lnSpc>
              <a:spcAft>
                <a:spcPct val="30000"/>
              </a:spcAft>
              <a:buSzPct val="75000"/>
              <a:buFont typeface="Wingdings" pitchFamily="2" charset="2"/>
              <a:buChar char="w"/>
            </a:pPr>
            <a:r>
              <a:rPr lang="el-GR" sz="2000" i="1" dirty="0">
                <a:latin typeface="Arial" pitchFamily="34" charset="0"/>
              </a:rPr>
              <a:t>Στον ψηφιακό υπολογιστή</a:t>
            </a:r>
            <a:r>
              <a:rPr lang="en-US" sz="2000" i="1" dirty="0">
                <a:latin typeface="Arial" pitchFamily="34" charset="0"/>
              </a:rPr>
              <a:t>,</a:t>
            </a:r>
            <a:r>
              <a:rPr lang="el-GR" sz="2000" i="1" dirty="0">
                <a:latin typeface="Arial" pitchFamily="34" charset="0"/>
              </a:rPr>
              <a:t> αυτό αντιπροσωπεύεται από την ύπαρξη ή όχι ηλεκτρικού ρεύματος.</a:t>
            </a:r>
          </a:p>
          <a:p>
            <a:pPr marL="1047750" lvl="1" indent="-381000" eaLnBrk="0" hangingPunct="0">
              <a:lnSpc>
                <a:spcPct val="90000"/>
              </a:lnSpc>
              <a:spcAft>
                <a:spcPct val="30000"/>
              </a:spcAft>
              <a:buSzPct val="75000"/>
              <a:buFont typeface="Wingdings" pitchFamily="2" charset="2"/>
              <a:buChar char="w"/>
            </a:pPr>
            <a:r>
              <a:rPr lang="el-GR" sz="2000" i="1" dirty="0">
                <a:latin typeface="Arial" pitchFamily="34" charset="0"/>
              </a:rPr>
              <a:t>Στα μαγνητικά μέσα από τη μαγνήτιση ενός στοιχειώδους σημείου, προς το βορρά ή προς το νότο).</a:t>
            </a:r>
          </a:p>
          <a:p>
            <a:pPr marL="1047750" lvl="1" indent="-381000" eaLnBrk="0" hangingPunct="0">
              <a:lnSpc>
                <a:spcPct val="90000"/>
              </a:lnSpc>
              <a:spcAft>
                <a:spcPct val="30000"/>
              </a:spcAft>
              <a:buSzPct val="75000"/>
              <a:buFont typeface="Wingdings" pitchFamily="2" charset="2"/>
              <a:buChar char="w"/>
            </a:pPr>
            <a:r>
              <a:rPr lang="el-GR" sz="2000" i="1" dirty="0">
                <a:latin typeface="Arial" pitchFamily="34" charset="0"/>
              </a:rPr>
              <a:t>Στα οπτικά λακκούβες και σαμάρια.</a:t>
            </a:r>
            <a:endParaRPr lang="el-GR" sz="2400" b="1" dirty="0">
              <a:latin typeface="Arial" pitchFamily="34" charset="0"/>
            </a:endParaRPr>
          </a:p>
          <a:p>
            <a:pPr marL="476250" indent="-476250" algn="just" eaLnBrk="0" hangingPunct="0">
              <a:lnSpc>
                <a:spcPct val="90000"/>
              </a:lnSpc>
              <a:spcBef>
                <a:spcPct val="25000"/>
              </a:spcBef>
              <a:spcAft>
                <a:spcPct val="30000"/>
              </a:spcAft>
              <a:buSzPct val="75000"/>
              <a:buFont typeface="Wingdings" pitchFamily="2" charset="2"/>
              <a:buChar char="n"/>
            </a:pPr>
            <a:r>
              <a:rPr lang="el-GR" sz="2400" dirty="0">
                <a:latin typeface="Arial" pitchFamily="34" charset="0"/>
              </a:rPr>
              <a:t>Το </a:t>
            </a:r>
            <a:r>
              <a:rPr lang="el-GR" sz="2400" b="1" dirty="0" err="1">
                <a:latin typeface="Arial" pitchFamily="34" charset="0"/>
              </a:rPr>
              <a:t>Byte</a:t>
            </a:r>
            <a:r>
              <a:rPr lang="el-GR" sz="2400" dirty="0">
                <a:latin typeface="Arial" pitchFamily="34" charset="0"/>
              </a:rPr>
              <a:t> είναι η βασική μονάδα που δίνει τη δυνατότητα μέτρησης στη μνήμη ενός χαρακτήρα.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273550" y="5721350"/>
            <a:ext cx="30353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4648200" y="5716588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5029200" y="5716588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5410200" y="5716588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5791200" y="5716588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6172200" y="5716588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6553200" y="5716588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6934200" y="5716588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3506788" y="5716588"/>
            <a:ext cx="989012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3492500" y="6021388"/>
            <a:ext cx="989013" cy="150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84525" y="5440363"/>
            <a:ext cx="339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2000" b="1">
                <a:latin typeface="UB-Future" charset="0"/>
              </a:rPr>
              <a:t>1</a:t>
            </a:r>
          </a:p>
          <a:p>
            <a:pPr eaLnBrk="0" hangingPunct="0"/>
            <a:r>
              <a:rPr lang="el-GR" sz="2000" b="1">
                <a:latin typeface="Arial" pitchFamily="34" charset="0"/>
              </a:rPr>
              <a:t>ή</a:t>
            </a:r>
            <a:endParaRPr lang="el-GR" sz="2000" b="1">
              <a:latin typeface="UB-Future" charset="0"/>
            </a:endParaRPr>
          </a:p>
          <a:p>
            <a:pPr eaLnBrk="0" hangingPunct="0"/>
            <a:r>
              <a:rPr lang="el-GR" sz="2000" b="1">
                <a:latin typeface="UB-Future" charset="0"/>
              </a:rPr>
              <a:t>0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143000" y="5334000"/>
            <a:ext cx="686085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bit</a:t>
            </a:r>
            <a:endParaRPr lang="el-GR" sz="3200" b="1" dirty="0">
              <a:latin typeface="UB-Future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4267200" y="5029200"/>
            <a:ext cx="2936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3200" b="1" dirty="0">
                <a:latin typeface="UB-Future" charset="0"/>
              </a:rPr>
              <a:t>1 </a:t>
            </a:r>
            <a:r>
              <a:rPr lang="el-GR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Byte</a:t>
            </a:r>
            <a:r>
              <a:rPr lang="el-GR" sz="3200" b="1" dirty="0">
                <a:latin typeface="Arial" pitchFamily="34" charset="0"/>
              </a:rPr>
              <a:t> = 8 </a:t>
            </a:r>
            <a:r>
              <a:rPr lang="el-GR" sz="3200" b="1" dirty="0" err="1">
                <a:latin typeface="Arial" pitchFamily="34" charset="0"/>
              </a:rPr>
              <a:t>Bits</a:t>
            </a:r>
            <a:endParaRPr lang="el-GR" sz="3200" b="1" dirty="0">
              <a:latin typeface="Arial" pitchFamily="34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1143000" y="5867400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2400" b="1">
                <a:latin typeface="UB-Future" charset="0"/>
              </a:rPr>
              <a:t>(</a:t>
            </a:r>
            <a:r>
              <a:rPr lang="el-GR" sz="2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</a:t>
            </a:r>
            <a:r>
              <a:rPr lang="el-GR" sz="2000" b="1">
                <a:latin typeface="Arial" pitchFamily="34" charset="0"/>
              </a:rPr>
              <a:t>inary </a:t>
            </a:r>
            <a:r>
              <a:rPr lang="el-GR" sz="2400" b="1">
                <a:latin typeface="Arial" pitchFamily="34" charset="0"/>
              </a:rPr>
              <a:t>D</a:t>
            </a:r>
            <a:r>
              <a:rPr lang="el-GR" sz="2000" b="1">
                <a:latin typeface="Arial" pitchFamily="34" charset="0"/>
              </a:rPr>
              <a:t>ig</a:t>
            </a:r>
            <a:r>
              <a:rPr lang="el-GR" sz="2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IT</a:t>
            </a:r>
            <a:r>
              <a:rPr lang="el-GR" sz="2400" b="1">
                <a:latin typeface="Arial" pitchFamily="34" charset="0"/>
              </a:rPr>
              <a:t>)</a:t>
            </a:r>
            <a:endParaRPr lang="el-GR" sz="2000" b="1">
              <a:latin typeface="UB-Future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642918"/>
            <a:ext cx="4857784" cy="1143000"/>
          </a:xfrm>
          <a:noFill/>
          <a:ln/>
        </p:spPr>
        <p:txBody>
          <a:bodyPr lIns="92075" tIns="46038" rIns="92075" bIns="46038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l-GR" dirty="0"/>
              <a:t> </a:t>
            </a:r>
            <a:r>
              <a:rPr lang="el-GR" dirty="0" err="1"/>
              <a:t>Byte</a:t>
            </a:r>
            <a:r>
              <a:rPr lang="el-GR" dirty="0"/>
              <a:t>, KB, MB, GB,  . . .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100" dirty="0" smtClean="0">
                <a:solidFill>
                  <a:srgbClr val="FF0000"/>
                </a:solidFill>
              </a:rPr>
              <a:t>Πολλαπλάσια</a:t>
            </a:r>
            <a:endParaRPr lang="el-GR" sz="3100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989138"/>
            <a:ext cx="8858312" cy="3605212"/>
          </a:xfrm>
          <a:noFill/>
          <a:ln/>
        </p:spPr>
        <p:txBody>
          <a:bodyPr lIns="92075" tIns="46038" rIns="92075" bIns="46038"/>
          <a:lstStyle/>
          <a:p>
            <a:pPr marL="0" indent="0">
              <a:buFont typeface="Wingdings" pitchFamily="2" charset="2"/>
              <a:buNone/>
              <a:tabLst>
                <a:tab pos="3055938" algn="l"/>
                <a:tab pos="4852988" algn="l"/>
              </a:tabLst>
            </a:pPr>
            <a:endParaRPr lang="el-GR" sz="2200" b="1" dirty="0"/>
          </a:p>
          <a:p>
            <a:pPr marL="0" indent="0">
              <a:lnSpc>
                <a:spcPct val="110000"/>
              </a:lnSpc>
              <a:tabLst>
                <a:tab pos="3055938" algn="l"/>
                <a:tab pos="4852988" algn="l"/>
              </a:tabLst>
            </a:pPr>
            <a:r>
              <a:rPr lang="el-GR" sz="2200" dirty="0"/>
              <a:t>   </a:t>
            </a:r>
            <a:r>
              <a:rPr lang="el-GR" sz="2200" b="1" dirty="0"/>
              <a:t>ΚΒ</a:t>
            </a:r>
            <a:r>
              <a:rPr lang="el-GR" sz="2200" dirty="0"/>
              <a:t>   1 </a:t>
            </a:r>
            <a:r>
              <a:rPr lang="el-GR" sz="2200" dirty="0" err="1"/>
              <a:t>KiloByte</a:t>
            </a:r>
            <a:r>
              <a:rPr lang="el-GR" sz="2200" dirty="0"/>
              <a:t>   </a:t>
            </a:r>
            <a:r>
              <a:rPr lang="el-GR" sz="2200" dirty="0" smtClean="0"/>
              <a:t>   = </a:t>
            </a:r>
            <a:r>
              <a:rPr lang="el-GR" sz="2200" dirty="0"/>
              <a:t>2</a:t>
            </a:r>
            <a:r>
              <a:rPr lang="el-GR" sz="2200" baseline="30000" dirty="0"/>
              <a:t>10 </a:t>
            </a:r>
            <a:r>
              <a:rPr lang="el-GR" sz="2200" dirty="0" err="1" smtClean="0"/>
              <a:t>bytes</a:t>
            </a:r>
            <a:r>
              <a:rPr lang="el-GR" sz="2200" dirty="0" smtClean="0"/>
              <a:t> =  </a:t>
            </a:r>
            <a:r>
              <a:rPr lang="el-GR" sz="2200" dirty="0"/>
              <a:t>1024 </a:t>
            </a:r>
            <a:r>
              <a:rPr lang="el-GR" sz="2200" dirty="0" err="1"/>
              <a:t>bytes</a:t>
            </a:r>
            <a:r>
              <a:rPr lang="el-GR" sz="2200" dirty="0"/>
              <a:t> </a:t>
            </a:r>
          </a:p>
          <a:p>
            <a:pPr marL="0" indent="0">
              <a:lnSpc>
                <a:spcPct val="110000"/>
              </a:lnSpc>
              <a:tabLst>
                <a:tab pos="3055938" algn="l"/>
                <a:tab pos="4852988" algn="l"/>
              </a:tabLst>
            </a:pPr>
            <a:r>
              <a:rPr lang="el-GR" sz="2200" baseline="30000" dirty="0"/>
              <a:t>    </a:t>
            </a:r>
            <a:r>
              <a:rPr lang="el-GR" sz="2200" b="1" dirty="0"/>
              <a:t>MΒ</a:t>
            </a:r>
            <a:r>
              <a:rPr lang="el-GR" sz="2200" dirty="0"/>
              <a:t>   1 </a:t>
            </a:r>
            <a:r>
              <a:rPr lang="el-GR" sz="2200" dirty="0" err="1"/>
              <a:t>MegaByte</a:t>
            </a:r>
            <a:r>
              <a:rPr lang="el-GR" sz="2200" dirty="0"/>
              <a:t>  = 2</a:t>
            </a:r>
            <a:r>
              <a:rPr lang="el-GR" sz="2200" baseline="30000" dirty="0"/>
              <a:t>10 </a:t>
            </a:r>
            <a:r>
              <a:rPr lang="el-GR" sz="2200" dirty="0"/>
              <a:t> KB  </a:t>
            </a:r>
            <a:r>
              <a:rPr lang="el-GR" sz="2200" dirty="0" smtClean="0"/>
              <a:t>   =  </a:t>
            </a:r>
            <a:r>
              <a:rPr lang="el-GR" sz="2200" dirty="0"/>
              <a:t>2</a:t>
            </a:r>
            <a:r>
              <a:rPr lang="el-GR" sz="2200" baseline="30000" dirty="0"/>
              <a:t>20 </a:t>
            </a:r>
            <a:r>
              <a:rPr lang="el-GR" sz="2200" dirty="0"/>
              <a:t> </a:t>
            </a:r>
            <a:r>
              <a:rPr lang="el-GR" sz="2200" dirty="0" smtClean="0"/>
              <a:t>= 1024*1024 </a:t>
            </a:r>
            <a:r>
              <a:rPr lang="el-GR" sz="2200" dirty="0" err="1" smtClean="0"/>
              <a:t>bytes</a:t>
            </a:r>
            <a:endParaRPr lang="el-GR" sz="2200" dirty="0"/>
          </a:p>
          <a:p>
            <a:pPr marL="0" indent="0">
              <a:lnSpc>
                <a:spcPct val="110000"/>
              </a:lnSpc>
              <a:tabLst>
                <a:tab pos="3055938" algn="l"/>
                <a:tab pos="4852988" algn="l"/>
              </a:tabLst>
            </a:pPr>
            <a:r>
              <a:rPr lang="el-GR" sz="2200" dirty="0"/>
              <a:t> </a:t>
            </a:r>
            <a:r>
              <a:rPr lang="el-GR" sz="2200" baseline="30000" dirty="0"/>
              <a:t>   </a:t>
            </a:r>
            <a:r>
              <a:rPr lang="el-GR" sz="2200" b="1" dirty="0"/>
              <a:t>GΒ</a:t>
            </a:r>
            <a:r>
              <a:rPr lang="el-GR" sz="2200" dirty="0"/>
              <a:t>   1 </a:t>
            </a:r>
            <a:r>
              <a:rPr lang="el-GR" sz="2200" dirty="0" err="1"/>
              <a:t>GigaByte</a:t>
            </a:r>
            <a:r>
              <a:rPr lang="el-GR" sz="2200" dirty="0"/>
              <a:t>    = 2</a:t>
            </a:r>
            <a:r>
              <a:rPr lang="el-GR" sz="2200" baseline="30000" dirty="0"/>
              <a:t>10 </a:t>
            </a:r>
            <a:r>
              <a:rPr lang="el-GR" sz="2200" dirty="0"/>
              <a:t> MB  </a:t>
            </a:r>
            <a:r>
              <a:rPr lang="el-GR" sz="2200" dirty="0" smtClean="0"/>
              <a:t>  =  </a:t>
            </a:r>
            <a:r>
              <a:rPr lang="el-GR" sz="2200" dirty="0"/>
              <a:t>2</a:t>
            </a:r>
            <a:r>
              <a:rPr lang="el-GR" sz="2200" baseline="30000" dirty="0"/>
              <a:t>30 </a:t>
            </a:r>
            <a:r>
              <a:rPr lang="el-GR" sz="2200" baseline="30000" dirty="0" smtClean="0"/>
              <a:t> </a:t>
            </a:r>
            <a:r>
              <a:rPr lang="el-GR" sz="2200" dirty="0" smtClean="0"/>
              <a:t>= 1024*1024*1024 </a:t>
            </a:r>
            <a:r>
              <a:rPr lang="el-GR" sz="2200" dirty="0" err="1" smtClean="0"/>
              <a:t>bytes</a:t>
            </a:r>
            <a:endParaRPr lang="el-GR" sz="2200" dirty="0"/>
          </a:p>
          <a:p>
            <a:pPr marL="0" indent="0">
              <a:lnSpc>
                <a:spcPct val="110000"/>
              </a:lnSpc>
              <a:tabLst>
                <a:tab pos="3055938" algn="l"/>
                <a:tab pos="4852988" algn="l"/>
              </a:tabLst>
            </a:pPr>
            <a:r>
              <a:rPr lang="el-GR" sz="2200" baseline="30000" dirty="0"/>
              <a:t>     </a:t>
            </a:r>
            <a:r>
              <a:rPr lang="el-GR" sz="2200" b="1" dirty="0"/>
              <a:t>TΒ</a:t>
            </a:r>
            <a:r>
              <a:rPr lang="el-GR" sz="2200" dirty="0"/>
              <a:t>   1 </a:t>
            </a:r>
            <a:r>
              <a:rPr lang="el-GR" sz="2200" dirty="0" err="1"/>
              <a:t>TeraByte</a:t>
            </a:r>
            <a:r>
              <a:rPr lang="el-GR" sz="2200" dirty="0"/>
              <a:t>    = 2</a:t>
            </a:r>
            <a:r>
              <a:rPr lang="el-GR" sz="2200" baseline="30000" dirty="0"/>
              <a:t>10 </a:t>
            </a:r>
            <a:r>
              <a:rPr lang="el-GR" sz="2200" dirty="0"/>
              <a:t> GB </a:t>
            </a:r>
            <a:r>
              <a:rPr lang="el-GR" sz="2200" dirty="0" smtClean="0"/>
              <a:t>     =  </a:t>
            </a:r>
            <a:r>
              <a:rPr lang="el-GR" sz="2200" dirty="0"/>
              <a:t>2</a:t>
            </a:r>
            <a:r>
              <a:rPr lang="el-GR" sz="2200" baseline="30000" dirty="0"/>
              <a:t>40  </a:t>
            </a:r>
            <a:r>
              <a:rPr lang="el-GR" sz="2200" dirty="0" smtClean="0"/>
              <a:t> = 1024*1024*1024*1024 </a:t>
            </a:r>
            <a:r>
              <a:rPr lang="el-GR" sz="2200" dirty="0" err="1"/>
              <a:t>bytes</a:t>
            </a:r>
            <a:endParaRPr lang="el-GR" sz="2200" dirty="0"/>
          </a:p>
          <a:p>
            <a:pPr marL="0" indent="0">
              <a:lnSpc>
                <a:spcPct val="110000"/>
              </a:lnSpc>
              <a:tabLst>
                <a:tab pos="3055938" algn="l"/>
                <a:tab pos="4852988" algn="l"/>
              </a:tabLst>
            </a:pPr>
            <a:r>
              <a:rPr lang="el-GR" sz="2200" baseline="30000" dirty="0"/>
              <a:t>     </a:t>
            </a:r>
            <a:r>
              <a:rPr lang="el-GR" sz="2200" b="1" dirty="0"/>
              <a:t>PΒ</a:t>
            </a:r>
            <a:r>
              <a:rPr lang="el-GR" sz="2200" dirty="0"/>
              <a:t>   1 </a:t>
            </a:r>
            <a:r>
              <a:rPr lang="el-GR" sz="2200" dirty="0" err="1"/>
              <a:t>PetaByte</a:t>
            </a:r>
            <a:r>
              <a:rPr lang="el-GR" sz="2200" dirty="0"/>
              <a:t>    = 2</a:t>
            </a:r>
            <a:r>
              <a:rPr lang="el-GR" sz="2200" baseline="30000" dirty="0"/>
              <a:t>10 </a:t>
            </a:r>
            <a:r>
              <a:rPr lang="el-GR" sz="2200" dirty="0"/>
              <a:t> TB  </a:t>
            </a:r>
            <a:r>
              <a:rPr lang="el-GR" sz="2200" dirty="0" smtClean="0"/>
              <a:t>    =  </a:t>
            </a:r>
            <a:r>
              <a:rPr lang="el-GR" sz="2200" dirty="0"/>
              <a:t>2</a:t>
            </a:r>
            <a:r>
              <a:rPr lang="el-GR" sz="2200" baseline="30000" dirty="0"/>
              <a:t>50 </a:t>
            </a:r>
            <a:r>
              <a:rPr lang="el-GR" sz="2200" dirty="0"/>
              <a:t>  </a:t>
            </a:r>
            <a:r>
              <a:rPr lang="el-GR" sz="2200" dirty="0" smtClean="0"/>
              <a:t>= 1024*1024*1024*1024*1024 </a:t>
            </a:r>
            <a:r>
              <a:rPr lang="el-GR" sz="2200" dirty="0" err="1"/>
              <a:t>bytes</a:t>
            </a:r>
            <a:endParaRPr lang="el-GR" sz="2200" dirty="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743200" y="5334000"/>
          <a:ext cx="633413" cy="914400"/>
        </p:xfrm>
        <a:graphic>
          <a:graphicData uri="http://schemas.openxmlformats.org/presentationml/2006/ole">
            <p:oleObj spid="_x0000_s2050" name="Clip" r:id="rId4" imgW="1584000" imgH="2286000" progId="MS_ClipArt_Gallery.2">
              <p:embed/>
            </p:oleObj>
          </a:graphicData>
        </a:graphic>
      </p:graphicFrame>
      <p:pic>
        <p:nvPicPr>
          <p:cNvPr id="23557" name="Picture 5" descr="bd00146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81000"/>
            <a:ext cx="1827213" cy="1812925"/>
          </a:xfrm>
          <a:prstGeom prst="rect">
            <a:avLst/>
          </a:prstGeom>
          <a:noFill/>
        </p:spPr>
      </p:pic>
      <p:pic>
        <p:nvPicPr>
          <p:cNvPr id="23558" name="Picture 6" descr="j03096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5627688"/>
            <a:ext cx="838200" cy="598487"/>
          </a:xfrm>
          <a:prstGeom prst="rect">
            <a:avLst/>
          </a:prstGeom>
          <a:noFill/>
        </p:spPr>
      </p:pic>
      <p:pic>
        <p:nvPicPr>
          <p:cNvPr id="23559" name="Picture 7" descr="j01496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5334000"/>
            <a:ext cx="1295400" cy="936625"/>
          </a:xfrm>
          <a:prstGeom prst="rect">
            <a:avLst/>
          </a:prstGeom>
          <a:noFill/>
        </p:spPr>
      </p:pic>
      <p:pic>
        <p:nvPicPr>
          <p:cNvPr id="23560" name="Picture 8" descr="ED00015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5257800"/>
            <a:ext cx="990600" cy="95091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9750" y="549275"/>
            <a:ext cx="7848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2000" dirty="0">
                <a:solidFill>
                  <a:srgbClr val="FF0000"/>
                </a:solidFill>
                <a:latin typeface="Arial" pitchFamily="34" charset="0"/>
              </a:rPr>
              <a:t>Εσωτερικά, το σύστημα του υπολογιστή χειρίζεται τις πληροφορίες με βάση κάποιον κώδικα. </a:t>
            </a:r>
            <a:r>
              <a:rPr lang="el-GR" sz="2000" dirty="0">
                <a:latin typeface="Arial" pitchFamily="34" charset="0"/>
              </a:rPr>
              <a:t>Ο κώδικας αυτός αντιστοιχεί σε κάθε σύμβολο έναν συγκεκριμένο αριθμό, τον οποίο κατανοεί και χειρίζεται ανάλογα με τις εντολές που δέχεται. Ο πιο γνωστός τέτοιος κώδικας είναι ο </a:t>
            </a:r>
            <a:r>
              <a:rPr lang="el-GR" sz="2000" b="1" dirty="0">
                <a:latin typeface="Arial" pitchFamily="34" charset="0"/>
              </a:rPr>
              <a:t>κώδικας</a:t>
            </a:r>
            <a:r>
              <a:rPr lang="el-GR" sz="2000" dirty="0">
                <a:latin typeface="Arial" pitchFamily="34" charset="0"/>
              </a:rPr>
              <a:t> </a:t>
            </a:r>
            <a:r>
              <a:rPr lang="el-GR" sz="2000" b="1" dirty="0">
                <a:latin typeface="Arial" pitchFamily="34" charset="0"/>
              </a:rPr>
              <a:t>ASCII</a:t>
            </a:r>
            <a:r>
              <a:rPr lang="el-GR" sz="2000" dirty="0">
                <a:latin typeface="Arial" pitchFamily="34" charset="0"/>
              </a:rPr>
              <a:t>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619250" y="2418615"/>
            <a:ext cx="576103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l-GR" sz="2000" b="1" dirty="0">
                <a:latin typeface="Arial" pitchFamily="34" charset="0"/>
              </a:rPr>
              <a:t>ASCII (</a:t>
            </a:r>
            <a:r>
              <a:rPr lang="el-GR" sz="2000" b="1" dirty="0" err="1">
                <a:latin typeface="Arial" pitchFamily="34" charset="0"/>
              </a:rPr>
              <a:t>American</a:t>
            </a:r>
            <a:r>
              <a:rPr lang="el-GR" sz="2000" b="1" dirty="0">
                <a:latin typeface="Arial" pitchFamily="34" charset="0"/>
              </a:rPr>
              <a:t> Standard </a:t>
            </a:r>
            <a:r>
              <a:rPr lang="el-GR" sz="2000" b="1" dirty="0" err="1">
                <a:latin typeface="Arial" pitchFamily="34" charset="0"/>
              </a:rPr>
              <a:t>Code</a:t>
            </a:r>
            <a:r>
              <a:rPr lang="el-GR" sz="2000" b="1" dirty="0">
                <a:latin typeface="Arial" pitchFamily="34" charset="0"/>
              </a:rPr>
              <a:t> </a:t>
            </a:r>
            <a:r>
              <a:rPr lang="el-GR" sz="2000" b="1" dirty="0" err="1">
                <a:latin typeface="Arial" pitchFamily="34" charset="0"/>
              </a:rPr>
              <a:t>for</a:t>
            </a:r>
            <a:r>
              <a:rPr lang="el-GR" sz="2000" b="1" dirty="0">
                <a:latin typeface="Arial" pitchFamily="34" charset="0"/>
              </a:rPr>
              <a:t> </a:t>
            </a:r>
            <a:r>
              <a:rPr lang="el-GR" sz="2000" b="1" dirty="0" err="1">
                <a:latin typeface="Arial" pitchFamily="34" charset="0"/>
              </a:rPr>
              <a:t>Information</a:t>
            </a:r>
            <a:r>
              <a:rPr lang="el-GR" sz="2000" b="1" dirty="0">
                <a:latin typeface="Arial" pitchFamily="34" charset="0"/>
              </a:rPr>
              <a:t> </a:t>
            </a:r>
            <a:r>
              <a:rPr lang="el-GR" sz="2000" b="1" dirty="0" err="1">
                <a:latin typeface="Arial" pitchFamily="34" charset="0"/>
              </a:rPr>
              <a:t>Interchange</a:t>
            </a:r>
            <a:r>
              <a:rPr lang="el-GR" sz="2000" b="1" dirty="0">
                <a:latin typeface="Arial" pitchFamily="34" charset="0"/>
              </a:rPr>
              <a:t>) </a:t>
            </a:r>
            <a:r>
              <a:rPr lang="el-GR" b="1" dirty="0">
                <a:latin typeface="Arial" pitchFamily="34" charset="0"/>
              </a:rPr>
              <a:t/>
            </a:r>
            <a:br>
              <a:rPr lang="el-GR" b="1" dirty="0">
                <a:latin typeface="Arial" pitchFamily="34" charset="0"/>
              </a:rPr>
            </a:br>
            <a:r>
              <a:rPr lang="el-GR" b="1" i="1" dirty="0">
                <a:latin typeface="Arial" pitchFamily="34" charset="0"/>
              </a:rPr>
              <a:t>   </a:t>
            </a:r>
            <a:r>
              <a:rPr lang="el-GR" dirty="0">
                <a:latin typeface="Arial" pitchFamily="34" charset="0"/>
              </a:rPr>
              <a:t/>
            </a:r>
            <a:br>
              <a:rPr lang="el-GR" dirty="0">
                <a:latin typeface="Arial" pitchFamily="34" charset="0"/>
              </a:rPr>
            </a:br>
            <a:r>
              <a:rPr lang="el-GR" dirty="0">
                <a:latin typeface="Arial" pitchFamily="34" charset="0"/>
              </a:rPr>
              <a:t/>
            </a:r>
            <a:br>
              <a:rPr lang="el-GR" dirty="0">
                <a:latin typeface="Arial" pitchFamily="34" charset="0"/>
              </a:rPr>
            </a:br>
            <a:endParaRPr lang="el-GR" dirty="0">
              <a:latin typeface="Arial" pitchFamily="34" charset="0"/>
            </a:endParaRPr>
          </a:p>
          <a:p>
            <a:pPr algn="just"/>
            <a:r>
              <a:rPr lang="el-GR" sz="2000" b="1" dirty="0">
                <a:latin typeface="Arial" pitchFamily="34" charset="0"/>
              </a:rPr>
              <a:t>Μια ομάδα χαρακτήρων που αντιστοιχίζει κωδικούς αριθμούς σε γράμματα του αλφαβήτου και σύμβολα. Οι πρώτοι 128 αριθμοί (0-127) αποτελούν τη βασική αντιστοιχία με την οποία εμφανίζονται οι αγγλικοί χαρακτήρες στην οθόνη.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Καθηγητής: Δεβρίκης Κωνσταντίνος ΠΕ19</a:t>
            </a:r>
            <a:endParaRPr lang="el-G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14818"/>
            <a:ext cx="604491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- Εικόνα" descr="asc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57166"/>
            <a:ext cx="7572396" cy="3690345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571472" y="5786454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πιο πάνω εφαρμογή υπάρχει στον σύνδεσμο: </a:t>
            </a:r>
            <a:r>
              <a:rPr lang="en-US" dirty="0" smtClean="0">
                <a:hlinkClick r:id="rId4"/>
              </a:rPr>
              <a:t>http://photodentro.edu.gr/lor/r/8521/1171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385</Words>
  <Application>Microsoft Office PowerPoint</Application>
  <PresentationFormat>Προβολή στην οθόνη (4:3)</PresentationFormat>
  <Paragraphs>47</Paragraphs>
  <Slides>7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9" baseType="lpstr">
      <vt:lpstr>Θέμα του Office</vt:lpstr>
      <vt:lpstr>Microsoft Clip Gallery</vt:lpstr>
      <vt:lpstr>Διαφάνεια 1</vt:lpstr>
      <vt:lpstr>Πώς και πού κρατούνται οι πληροφορίες;</vt:lpstr>
      <vt:lpstr>Διαφάνεια 3</vt:lpstr>
      <vt:lpstr>Αποθήκευση πληροφοριών</vt:lpstr>
      <vt:lpstr> Byte, KB, MB, GB,  . . .  Πολλαπλάσια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Kostas</dc:creator>
  <cp:lastModifiedBy>Kostas</cp:lastModifiedBy>
  <cp:revision>10</cp:revision>
  <dcterms:created xsi:type="dcterms:W3CDTF">2017-09-29T16:08:45Z</dcterms:created>
  <dcterms:modified xsi:type="dcterms:W3CDTF">2017-09-29T16:30:36Z</dcterms:modified>
</cp:coreProperties>
</file>