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Κάντε κλικ για να επεξεργαστείτε τον υπότιτλο του υποδείγματος</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6" name="Rectangle 6"/>
          <p:cNvSpPr>
            <a:spLocks noGrp="1" noChangeArrowheads="1"/>
          </p:cNvSpPr>
          <p:nvPr>
            <p:ph type="sldNum" sz="quarter" idx="12"/>
          </p:nvPr>
        </p:nvSpPr>
        <p:spPr>
          <a:ln/>
        </p:spPr>
        <p:txBody>
          <a:bodyPr/>
          <a:lstStyle>
            <a:lvl1pPr>
              <a:defRPr/>
            </a:lvl1pPr>
          </a:lstStyle>
          <a:p>
            <a:pPr>
              <a:defRPr/>
            </a:pPr>
            <a:fld id="{569E7C4F-62E4-4D54-B694-E1C0CC76A066}" type="slidenum">
              <a:rPr lang="el-GR"/>
              <a:pPr>
                <a:defRPr/>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6" name="Rectangle 6"/>
          <p:cNvSpPr>
            <a:spLocks noGrp="1" noChangeArrowheads="1"/>
          </p:cNvSpPr>
          <p:nvPr>
            <p:ph type="sldNum" sz="quarter" idx="12"/>
          </p:nvPr>
        </p:nvSpPr>
        <p:spPr>
          <a:ln/>
        </p:spPr>
        <p:txBody>
          <a:bodyPr/>
          <a:lstStyle>
            <a:lvl1pPr>
              <a:defRPr/>
            </a:lvl1pPr>
          </a:lstStyle>
          <a:p>
            <a:pPr>
              <a:defRPr/>
            </a:pPr>
            <a:fld id="{012453B3-1D64-4824-BF8F-26791B0C33C3}" type="slidenum">
              <a:rPr lang="el-GR"/>
              <a:pPr>
                <a:defRPr/>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6" name="Rectangle 6"/>
          <p:cNvSpPr>
            <a:spLocks noGrp="1" noChangeArrowheads="1"/>
          </p:cNvSpPr>
          <p:nvPr>
            <p:ph type="sldNum" sz="quarter" idx="12"/>
          </p:nvPr>
        </p:nvSpPr>
        <p:spPr>
          <a:ln/>
        </p:spPr>
        <p:txBody>
          <a:bodyPr/>
          <a:lstStyle>
            <a:lvl1pPr>
              <a:defRPr/>
            </a:lvl1pPr>
          </a:lstStyle>
          <a:p>
            <a:pPr>
              <a:defRPr/>
            </a:pPr>
            <a:fld id="{8F4B91C0-E787-44A2-B695-1F2EE94E28F2}" type="slidenum">
              <a:rPr lang="el-GR"/>
              <a:pPr>
                <a:defRPr/>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6" name="Rectangle 6"/>
          <p:cNvSpPr>
            <a:spLocks noGrp="1" noChangeArrowheads="1"/>
          </p:cNvSpPr>
          <p:nvPr>
            <p:ph type="sldNum" sz="quarter" idx="12"/>
          </p:nvPr>
        </p:nvSpPr>
        <p:spPr>
          <a:ln/>
        </p:spPr>
        <p:txBody>
          <a:bodyPr/>
          <a:lstStyle>
            <a:lvl1pPr>
              <a:defRPr/>
            </a:lvl1pPr>
          </a:lstStyle>
          <a:p>
            <a:pPr>
              <a:defRPr/>
            </a:pPr>
            <a:fld id="{98510C8B-6939-4491-8509-733B002C9A96}" type="slidenum">
              <a:rPr lang="el-GR"/>
              <a:pPr>
                <a:defRPr/>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4"/>
          <p:cNvSpPr>
            <a:spLocks noGrp="1" noChangeArrowheads="1"/>
          </p:cNvSpPr>
          <p:nvPr>
            <p:ph type="dt" sz="half" idx="10"/>
          </p:nvPr>
        </p:nvSpPr>
        <p:spPr>
          <a:ln/>
        </p:spPr>
        <p:txBody>
          <a:bodyPr/>
          <a:lstStyle>
            <a:lvl1pPr>
              <a:defRPr/>
            </a:lvl1pPr>
          </a:lstStyle>
          <a:p>
            <a:pPr>
              <a:defRPr/>
            </a:pPr>
            <a:endParaRPr lang="el-G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6" name="Rectangle 6"/>
          <p:cNvSpPr>
            <a:spLocks noGrp="1" noChangeArrowheads="1"/>
          </p:cNvSpPr>
          <p:nvPr>
            <p:ph type="sldNum" sz="quarter" idx="12"/>
          </p:nvPr>
        </p:nvSpPr>
        <p:spPr>
          <a:ln/>
        </p:spPr>
        <p:txBody>
          <a:bodyPr/>
          <a:lstStyle>
            <a:lvl1pPr>
              <a:defRPr/>
            </a:lvl1pPr>
          </a:lstStyle>
          <a:p>
            <a:pPr>
              <a:defRPr/>
            </a:pPr>
            <a:fld id="{F0476B0A-433B-4356-8CB2-7835F6B403C9}" type="slidenum">
              <a:rPr lang="el-GR"/>
              <a:pPr>
                <a:defRPr/>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4"/>
          <p:cNvSpPr>
            <a:spLocks noGrp="1" noChangeArrowheads="1"/>
          </p:cNvSpPr>
          <p:nvPr>
            <p:ph type="dt" sz="half" idx="10"/>
          </p:nvPr>
        </p:nvSpPr>
        <p:spPr>
          <a:ln/>
        </p:spPr>
        <p:txBody>
          <a:bodyPr/>
          <a:lstStyle>
            <a:lvl1pPr>
              <a:defRPr/>
            </a:lvl1pPr>
          </a:lstStyle>
          <a:p>
            <a:pPr>
              <a:defRPr/>
            </a:pPr>
            <a:endParaRPr lang="el-G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7" name="Rectangle 6"/>
          <p:cNvSpPr>
            <a:spLocks noGrp="1" noChangeArrowheads="1"/>
          </p:cNvSpPr>
          <p:nvPr>
            <p:ph type="sldNum" sz="quarter" idx="12"/>
          </p:nvPr>
        </p:nvSpPr>
        <p:spPr>
          <a:ln/>
        </p:spPr>
        <p:txBody>
          <a:bodyPr/>
          <a:lstStyle>
            <a:lvl1pPr>
              <a:defRPr/>
            </a:lvl1pPr>
          </a:lstStyle>
          <a:p>
            <a:pPr>
              <a:defRPr/>
            </a:pPr>
            <a:fld id="{06D736E1-69A2-4D34-B3EA-49F6243F3450}" type="slidenum">
              <a:rPr lang="el-GR"/>
              <a:pPr>
                <a:defRPr/>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4"/>
          <p:cNvSpPr>
            <a:spLocks noGrp="1" noChangeArrowheads="1"/>
          </p:cNvSpPr>
          <p:nvPr>
            <p:ph type="dt" sz="half" idx="10"/>
          </p:nvPr>
        </p:nvSpPr>
        <p:spPr>
          <a:ln/>
        </p:spPr>
        <p:txBody>
          <a:bodyPr/>
          <a:lstStyle>
            <a:lvl1pPr>
              <a:defRPr/>
            </a:lvl1pPr>
          </a:lstStyle>
          <a:p>
            <a:pPr>
              <a:defRPr/>
            </a:pPr>
            <a:endParaRPr lang="el-GR"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9" name="Rectangle 6"/>
          <p:cNvSpPr>
            <a:spLocks noGrp="1" noChangeArrowheads="1"/>
          </p:cNvSpPr>
          <p:nvPr>
            <p:ph type="sldNum" sz="quarter" idx="12"/>
          </p:nvPr>
        </p:nvSpPr>
        <p:spPr>
          <a:ln/>
        </p:spPr>
        <p:txBody>
          <a:bodyPr/>
          <a:lstStyle>
            <a:lvl1pPr>
              <a:defRPr/>
            </a:lvl1pPr>
          </a:lstStyle>
          <a:p>
            <a:pPr>
              <a:defRPr/>
            </a:pPr>
            <a:fld id="{AA99AE10-4AB4-497E-9219-5627B99AA14D}" type="slidenum">
              <a:rPr lang="el-GR"/>
              <a:pPr>
                <a:defRPr/>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Rectangle 4"/>
          <p:cNvSpPr>
            <a:spLocks noGrp="1" noChangeArrowheads="1"/>
          </p:cNvSpPr>
          <p:nvPr>
            <p:ph type="dt" sz="half" idx="10"/>
          </p:nvPr>
        </p:nvSpPr>
        <p:spPr>
          <a:ln/>
        </p:spPr>
        <p:txBody>
          <a:bodyPr/>
          <a:lstStyle>
            <a:lvl1pPr>
              <a:defRPr/>
            </a:lvl1pPr>
          </a:lstStyle>
          <a:p>
            <a:pPr>
              <a:defRPr/>
            </a:pPr>
            <a:endParaRPr lang="el-GR"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5" name="Rectangle 6"/>
          <p:cNvSpPr>
            <a:spLocks noGrp="1" noChangeArrowheads="1"/>
          </p:cNvSpPr>
          <p:nvPr>
            <p:ph type="sldNum" sz="quarter" idx="12"/>
          </p:nvPr>
        </p:nvSpPr>
        <p:spPr>
          <a:ln/>
        </p:spPr>
        <p:txBody>
          <a:bodyPr/>
          <a:lstStyle>
            <a:lvl1pPr>
              <a:defRPr/>
            </a:lvl1pPr>
          </a:lstStyle>
          <a:p>
            <a:pPr>
              <a:defRPr/>
            </a:pPr>
            <a:fld id="{F2DE3A5F-2768-4F4F-B8DA-753B27EC11A4}" type="slidenum">
              <a:rPr lang="el-GR"/>
              <a:pPr>
                <a:defRPr/>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4" name="Rectangle 6"/>
          <p:cNvSpPr>
            <a:spLocks noGrp="1" noChangeArrowheads="1"/>
          </p:cNvSpPr>
          <p:nvPr>
            <p:ph type="sldNum" sz="quarter" idx="12"/>
          </p:nvPr>
        </p:nvSpPr>
        <p:spPr>
          <a:ln/>
        </p:spPr>
        <p:txBody>
          <a:bodyPr/>
          <a:lstStyle>
            <a:lvl1pPr>
              <a:defRPr/>
            </a:lvl1pPr>
          </a:lstStyle>
          <a:p>
            <a:pPr>
              <a:defRPr/>
            </a:pPr>
            <a:fld id="{65406296-6FC5-44E1-B37E-4514FC6E3101}" type="slidenum">
              <a:rPr lang="el-GR"/>
              <a:pPr>
                <a:defRPr/>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7" name="Rectangle 6"/>
          <p:cNvSpPr>
            <a:spLocks noGrp="1" noChangeArrowheads="1"/>
          </p:cNvSpPr>
          <p:nvPr>
            <p:ph type="sldNum" sz="quarter" idx="12"/>
          </p:nvPr>
        </p:nvSpPr>
        <p:spPr>
          <a:ln/>
        </p:spPr>
        <p:txBody>
          <a:bodyPr/>
          <a:lstStyle>
            <a:lvl1pPr>
              <a:defRPr/>
            </a:lvl1pPr>
          </a:lstStyle>
          <a:p>
            <a:pPr>
              <a:defRPr/>
            </a:pPr>
            <a:fld id="{507E78FF-30A4-4D84-8D35-4F3EB03D319C}" type="slidenum">
              <a:rPr lang="el-GR"/>
              <a:pPr>
                <a:defRPr/>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dirty="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7" name="Rectangle 6"/>
          <p:cNvSpPr>
            <a:spLocks noGrp="1" noChangeArrowheads="1"/>
          </p:cNvSpPr>
          <p:nvPr>
            <p:ph type="sldNum" sz="quarter" idx="12"/>
          </p:nvPr>
        </p:nvSpPr>
        <p:spPr>
          <a:ln/>
        </p:spPr>
        <p:txBody>
          <a:bodyPr/>
          <a:lstStyle>
            <a:lvl1pPr>
              <a:defRPr/>
            </a:lvl1pPr>
          </a:lstStyle>
          <a:p>
            <a:pPr>
              <a:defRPr/>
            </a:pPr>
            <a:fld id="{A79AD116-B874-4AFB-8AC1-53A4700E14CF}" type="slidenum">
              <a:rPr lang="el-GR"/>
              <a:pPr>
                <a:defRPr/>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8488C4"/>
            </a:gs>
            <a:gs pos="53000">
              <a:srgbClr val="D4DEFF"/>
            </a:gs>
            <a:gs pos="83000">
              <a:srgbClr val="D4DEFF"/>
            </a:gs>
            <a:gs pos="100000">
              <a:srgbClr val="96AB94"/>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Κάντε κλικ για επεξεργασία του τίτλου</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l-GR"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l-GR"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DC9795D6-7E8B-48DD-950E-4CB5BEFC1694}" type="slidenum">
              <a:rPr lang="el-GR"/>
              <a:pPr>
                <a:defRPr/>
              </a:pPr>
              <a:t>‹#›</a:t>
            </a:fld>
            <a:endParaRPr lang="el-GR"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hyperlink" Target="http://el.wikipedia.org/wiki/2000" TargetMode="External"/><Relationship Id="rId3" Type="http://schemas.openxmlformats.org/officeDocument/2006/relationships/hyperlink" Target="http://el.wikipedia.org/wiki/%CE%93%CF%81%CE%B1%CE%BC%CE%BC%CE%AE_%CE%B5%CE%BD%CF%84%CE%BF%CE%BB%CF%8E%CE%BD" TargetMode="External"/><Relationship Id="rId7" Type="http://schemas.openxmlformats.org/officeDocument/2006/relationships/hyperlink" Target="http://el.wikipedia.org/wiki/Windows" TargetMode="External"/><Relationship Id="rId2" Type="http://schemas.openxmlformats.org/officeDocument/2006/relationships/hyperlink" Target="http://el.wikipedia.org/wiki/%CE%9B%CE%B5%CE%B9%CF%84%CE%BF%CF%85%CF%81%CE%B3%CE%B9%CE%BA%CF%8C_%CF%83%CF%8D%CF%83%CF%84%CE%B7%CE%BC%CE%B1" TargetMode="External"/><Relationship Id="rId1" Type="http://schemas.openxmlformats.org/officeDocument/2006/relationships/slideLayout" Target="../slideLayouts/slideLayout2.xml"/><Relationship Id="rId6" Type="http://schemas.openxmlformats.org/officeDocument/2006/relationships/hyperlink" Target="http://el.wikipedia.org/wiki/1980" TargetMode="External"/><Relationship Id="rId11" Type="http://schemas.openxmlformats.org/officeDocument/2006/relationships/image" Target="../media/image5.jpeg"/><Relationship Id="rId5" Type="http://schemas.openxmlformats.org/officeDocument/2006/relationships/hyperlink" Target="http://el.wikipedia.org/wiki/DOS" TargetMode="External"/><Relationship Id="rId10" Type="http://schemas.openxmlformats.org/officeDocument/2006/relationships/hyperlink" Target="http://el.wikipedia.org/wiki/%CE%9B%CE%BF%CE%B3%CE%B9%CF%83%CE%BC%CE%B9%CE%BA%CF%8C" TargetMode="External"/><Relationship Id="rId4" Type="http://schemas.openxmlformats.org/officeDocument/2006/relationships/hyperlink" Target="http://el.wikipedia.org/wiki/Microsoft" TargetMode="External"/><Relationship Id="rId9" Type="http://schemas.openxmlformats.org/officeDocument/2006/relationships/hyperlink" Target="http://el.wikipedia.org/wiki/%CE%93%CE%BB%CF%8E%CF%83%CF%83%CE%B1_%CF%80%CF%81%CE%BF%CE%B3%CF%81%CE%B1%CE%BC%CE%BC%CE%B1%CF%84%CE%B9%CF%83%CE%BC%CE%BF%CF%8D"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el.wikipedia.org/wiki/%CE%9B%CE%B5%CE%B9%CF%84%CE%BF%CF%85%CF%81%CE%B3%CE%B9%CE%BA%CE%AC_%CF%83%CF%85%CF%83%CF%84%CE%AE%CE%BC%CE%B1%CF%84%CE%B1" TargetMode="External"/><Relationship Id="rId2" Type="http://schemas.openxmlformats.org/officeDocument/2006/relationships/hyperlink" Target="http://el.wikipedia.org/wiki/Microsoft_Windows" TargetMode="Externa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hyperlink" Target="http://el.wikipedia.org/w/index.php?title=Windows_3.1&amp;action=edit&amp;redlink=1"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el.wikipedia.org/wiki/Windows_98" TargetMode="External"/><Relationship Id="rId3" Type="http://schemas.openxmlformats.org/officeDocument/2006/relationships/hyperlink" Target="http://el.wikipedia.org/wiki/Microsoft" TargetMode="External"/><Relationship Id="rId7" Type="http://schemas.openxmlformats.org/officeDocument/2006/relationships/hyperlink" Target="http://el.wikipedia.org/w/index.php?title=%CE%9B%CE%B5%CE%B9%CF%84%CE%BF%CF%85%CF%81%CE%B3%CE%B9%CE%BA%CE%BF%CF%8D_%CF%83%CF%85%CF%83%CF%84%CE%AE%CE%BC%CE%B1%CF%84%CE%BF%CF%82&amp;action=edit&amp;redlink=1" TargetMode="External"/><Relationship Id="rId2" Type="http://schemas.openxmlformats.org/officeDocument/2006/relationships/hyperlink" Target="http://el.wikipedia.org/wiki/%CE%9B%CE%B5%CE%B9%CF%84%CE%BF%CF%85%CF%81%CE%B3%CE%B9%CE%BA%CF%8C_%CF%83%CF%8D%CF%83%CF%84%CE%B7%CE%BC%CE%B1" TargetMode="External"/><Relationship Id="rId1" Type="http://schemas.openxmlformats.org/officeDocument/2006/relationships/slideLayout" Target="../slideLayouts/slideLayout2.xml"/><Relationship Id="rId6" Type="http://schemas.openxmlformats.org/officeDocument/2006/relationships/hyperlink" Target="http://el.wikipedia.org/wiki/GUI" TargetMode="External"/><Relationship Id="rId5" Type="http://schemas.openxmlformats.org/officeDocument/2006/relationships/hyperlink" Target="http://el.wikipedia.org/w/index.php?title=Windows_3.1&amp;action=edit&amp;redlink=1" TargetMode="External"/><Relationship Id="rId4" Type="http://schemas.openxmlformats.org/officeDocument/2006/relationships/hyperlink" Target="http://el.wikipedia.org/w/index.php?title=Windows_4.0&amp;action=edit&amp;redlink=1" TargetMode="External"/><Relationship Id="rId9" Type="http://schemas.openxmlformats.org/officeDocument/2006/relationships/image" Target="../media/image7.png"/></Relationships>
</file>

<file path=ppt/slides/_rels/slide5.xml.rels><?xml version="1.0" encoding="UTF-8" standalone="yes"?>
<Relationships xmlns="http://schemas.openxmlformats.org/package/2006/relationships"><Relationship Id="rId8" Type="http://schemas.openxmlformats.org/officeDocument/2006/relationships/hyperlink" Target="http://el.wikipedia.org/w/index.php?title=%CE%A6%CE%BF%CF%81%CF%84%CF%89%CF%84%CE%AE%CF%82_%CE%B5%CE%BA%CE%BA%CE%AF%CE%BD%CE%B7%CF%83%CE%B7%CF%82&amp;action=edit&amp;redlink=1" TargetMode="External"/><Relationship Id="rId3" Type="http://schemas.openxmlformats.org/officeDocument/2006/relationships/hyperlink" Target="http://el.wikipedia.org/wiki/%CE%9B%CE%B5%CE%B9%CF%84%CE%BF%CF%85%CF%81%CE%B3%CE%B9%CE%BA%CF%8C_%CF%83%CF%8D%CF%83%CF%84%CE%B7%CE%BC%CE%B1" TargetMode="External"/><Relationship Id="rId7" Type="http://schemas.openxmlformats.org/officeDocument/2006/relationships/hyperlink" Target="http://el.wikipedia.org/w/index.php?title=%CE%95%CF%86%CE%B1%CF%81%CE%BC%CE%BF%CE%B3%CE%AE_32-bit&amp;action=edit&amp;redlink=1" TargetMode="External"/><Relationship Id="rId2" Type="http://schemas.openxmlformats.org/officeDocument/2006/relationships/hyperlink" Target="http://el.wikipedia.org/w/index.php?title=%CE%9A%CF%89%CE%B4%CE%B9%CE%BA%CE%AC_%CE%BF%CE%BD%CF%8C%CE%BC%CE%B1%CF%84%CE%B1_%CF%84%CE%B7%CF%82_Microsoft&amp;action=edit&amp;redlink=1" TargetMode="External"/><Relationship Id="rId1" Type="http://schemas.openxmlformats.org/officeDocument/2006/relationships/slideLayout" Target="../slideLayouts/slideLayout2.xml"/><Relationship Id="rId6" Type="http://schemas.openxmlformats.org/officeDocument/2006/relationships/hyperlink" Target="http://el.wikipedia.org/w/index.php?title=%CE%95%CF%86%CE%B1%CF%81%CE%BC%CE%BF%CE%B3%CE%AE_16-bit&amp;action=edit&amp;redlink=1" TargetMode="External"/><Relationship Id="rId11" Type="http://schemas.openxmlformats.org/officeDocument/2006/relationships/image" Target="../media/image8.jpeg"/><Relationship Id="rId5" Type="http://schemas.openxmlformats.org/officeDocument/2006/relationships/hyperlink" Target="http://el.wikipedia.org/wiki/Windows_95" TargetMode="External"/><Relationship Id="rId10" Type="http://schemas.openxmlformats.org/officeDocument/2006/relationships/hyperlink" Target="http://el.wikipedia.org/w/index.php?title=Windows_Me&amp;action=edit&amp;redlink=1" TargetMode="External"/><Relationship Id="rId4" Type="http://schemas.openxmlformats.org/officeDocument/2006/relationships/hyperlink" Target="http://el.wikipedia.org/wiki/Microsoft" TargetMode="External"/><Relationship Id="rId9" Type="http://schemas.openxmlformats.org/officeDocument/2006/relationships/hyperlink" Target="http://el.wikipedia.org/wiki/MS-DOS"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en.wikipedia.org/wiki/Wikipedia:Citation_needed" TargetMode="External"/><Relationship Id="rId13" Type="http://schemas.openxmlformats.org/officeDocument/2006/relationships/hyperlink" Target="http://en.wikipedia.org/wiki/Itanium" TargetMode="External"/><Relationship Id="rId18" Type="http://schemas.openxmlformats.org/officeDocument/2006/relationships/hyperlink" Target="http://en.wikipedia.org/wiki/Locale" TargetMode="External"/><Relationship Id="rId3" Type="http://schemas.openxmlformats.org/officeDocument/2006/relationships/hyperlink" Target="http://en.wikipedia.org/wiki/Microsoft" TargetMode="External"/><Relationship Id="rId7" Type="http://schemas.openxmlformats.org/officeDocument/2006/relationships/hyperlink" Target="http://en.wikipedia.org/wiki/Windows_NT_4.0" TargetMode="External"/><Relationship Id="rId12" Type="http://schemas.openxmlformats.org/officeDocument/2006/relationships/hyperlink" Target="http://en.wikipedia.org/wiki/64-bit" TargetMode="External"/><Relationship Id="rId17" Type="http://schemas.openxmlformats.org/officeDocument/2006/relationships/hyperlink" Target="http://en.wikipedia.org/wiki/Assistive_technology" TargetMode="External"/><Relationship Id="rId2" Type="http://schemas.openxmlformats.org/officeDocument/2006/relationships/hyperlink" Target="http://en.wikipedia.org/wiki/Operating_system" TargetMode="External"/><Relationship Id="rId16" Type="http://schemas.openxmlformats.org/officeDocument/2006/relationships/hyperlink" Target="http://en.wikipedia.org/wiki/System_administration" TargetMode="External"/><Relationship Id="rId1" Type="http://schemas.openxmlformats.org/officeDocument/2006/relationships/slideLayout" Target="../slideLayouts/slideLayout2.xml"/><Relationship Id="rId6" Type="http://schemas.openxmlformats.org/officeDocument/2006/relationships/hyperlink" Target="http://en.wikipedia.org/wiki/Server_(computing)" TargetMode="External"/><Relationship Id="rId11" Type="http://schemas.openxmlformats.org/officeDocument/2006/relationships/hyperlink" Target="http://en.wikipedia.org/wiki/Windows_Me" TargetMode="External"/><Relationship Id="rId5" Type="http://schemas.openxmlformats.org/officeDocument/2006/relationships/hyperlink" Target="http://en.wikipedia.org/wiki/Laptop" TargetMode="External"/><Relationship Id="rId15" Type="http://schemas.openxmlformats.org/officeDocument/2006/relationships/hyperlink" Target="http://en.wikipedia.org/wiki/Microsoft_Management_Console" TargetMode="External"/><Relationship Id="rId10" Type="http://schemas.openxmlformats.org/officeDocument/2006/relationships/hyperlink" Target="http://en.wikipedia.org/wiki/Windows_Server_2003" TargetMode="External"/><Relationship Id="rId19" Type="http://schemas.openxmlformats.org/officeDocument/2006/relationships/image" Target="../media/image9.png"/><Relationship Id="rId4" Type="http://schemas.openxmlformats.org/officeDocument/2006/relationships/hyperlink" Target="http://en.wikipedia.org/wiki/Personal_computers" TargetMode="External"/><Relationship Id="rId9" Type="http://schemas.openxmlformats.org/officeDocument/2006/relationships/hyperlink" Target="http://en.wikipedia.org/wiki/Windows_XP" TargetMode="External"/><Relationship Id="rId14" Type="http://schemas.openxmlformats.org/officeDocument/2006/relationships/hyperlink" Target="http://en.wikipedia.org/wiki/Microprocessor"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el.wikipedia.org/w/index.php?title=Windows_2000&amp;action=edit&amp;redlink=1" TargetMode="External"/><Relationship Id="rId3" Type="http://schemas.openxmlformats.org/officeDocument/2006/relationships/hyperlink" Target="http://el.wikipedia.org/wiki/Windows" TargetMode="External"/><Relationship Id="rId7" Type="http://schemas.openxmlformats.org/officeDocument/2006/relationships/hyperlink" Target="http://el.wikipedia.org/w/index.php?title=Windows_NT&amp;action=edit&amp;redlink=1" TargetMode="External"/><Relationship Id="rId2" Type="http://schemas.openxmlformats.org/officeDocument/2006/relationships/hyperlink" Target="http://el.wikipedia.org/wiki/%CE%9B%CE%B5%CE%B9%CF%84%CE%BF%CF%85%CF%81%CE%B3%CE%B9%CE%BA%CF%8C_%CF%83%CF%8D%CF%83%CF%84%CE%B7%CE%BC%CE%B1" TargetMode="External"/><Relationship Id="rId1" Type="http://schemas.openxmlformats.org/officeDocument/2006/relationships/slideLayout" Target="../slideLayouts/slideLayout2.xml"/><Relationship Id="rId6" Type="http://schemas.openxmlformats.org/officeDocument/2006/relationships/hyperlink" Target="http://el.wikipedia.org/wiki/2001" TargetMode="External"/><Relationship Id="rId5" Type="http://schemas.openxmlformats.org/officeDocument/2006/relationships/hyperlink" Target="http://el.wikipedia.org/wiki/25_%CE%9F%CE%BA%CF%84%CF%89%CE%B2%CF%81%CE%AF%CE%BF%CF%85" TargetMode="External"/><Relationship Id="rId10" Type="http://schemas.openxmlformats.org/officeDocument/2006/relationships/image" Target="../media/image10.jpeg"/><Relationship Id="rId4" Type="http://schemas.openxmlformats.org/officeDocument/2006/relationships/hyperlink" Target="http://el.wikipedia.org/wiki/Microsoft" TargetMode="External"/><Relationship Id="rId9" Type="http://schemas.openxmlformats.org/officeDocument/2006/relationships/hyperlink" Target="http://el.wikipedia.org/wiki/%CE%93%CF%81%CE%B1%CF%86%CE%B9%CE%BA%CF%8C_%CF%83%CF%8D%CF%83%CF%84%CE%B7%CE%BC%CE%B1_%CE%B1%CE%BB%CE%BB%CE%B7%CE%BB%CE%B5%CF%80%CE%AF%CE%B4%CF%81%CE%B1%CF%83%CE%B7%CF%82"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el.wikipedia.org/w/index.php?title=DirectX&amp;action=edit&amp;redlink=1" TargetMode="External"/><Relationship Id="rId3" Type="http://schemas.openxmlformats.org/officeDocument/2006/relationships/hyperlink" Target="http://el.wikipedia.org/wiki/Microsoft" TargetMode="External"/><Relationship Id="rId7" Type="http://schemas.openxmlformats.org/officeDocument/2006/relationships/hyperlink" Target="http://el.wikipedia.org/wiki/Windows_Media_Player" TargetMode="External"/><Relationship Id="rId2" Type="http://schemas.openxmlformats.org/officeDocument/2006/relationships/hyperlink" Target="http://el.wikipedia.org/wiki/Microsoft_Windows" TargetMode="External"/><Relationship Id="rId1" Type="http://schemas.openxmlformats.org/officeDocument/2006/relationships/slideLayout" Target="../slideLayouts/slideLayout2.xml"/><Relationship Id="rId6" Type="http://schemas.openxmlformats.org/officeDocument/2006/relationships/hyperlink" Target="http://el.wikipedia.org/w/index.php?title=HDTV&amp;action=edit&amp;redlink=1" TargetMode="External"/><Relationship Id="rId5" Type="http://schemas.openxmlformats.org/officeDocument/2006/relationships/hyperlink" Target="http://el.wikipedia.org/w/index.php?title=Tablet_PC&amp;action=edit&amp;redlink=1" TargetMode="External"/><Relationship Id="rId10" Type="http://schemas.openxmlformats.org/officeDocument/2006/relationships/image" Target="../media/image11.png"/><Relationship Id="rId4" Type="http://schemas.openxmlformats.org/officeDocument/2006/relationships/hyperlink" Target="http://el.wikipedia.org/w/index.php?title=User_Interface&amp;action=edit&amp;redlink=1" TargetMode="External"/><Relationship Id="rId9" Type="http://schemas.openxmlformats.org/officeDocument/2006/relationships/hyperlink" Target="http://el.wikipedia.org/wiki/%CE%91%CF%81%CF%87%CE%B5%CE%AF%CE%BF:Windows_Vista.png"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el.wikipedia.org/wiki/%CE%91%CF%81%CF%87%CE%B5%CE%AF%CE%BF:Windows_7.png" TargetMode="External"/><Relationship Id="rId3" Type="http://schemas.openxmlformats.org/officeDocument/2006/relationships/hyperlink" Target="http://el.wikipedia.org/wiki/Windows_Vista" TargetMode="External"/><Relationship Id="rId7" Type="http://schemas.openxmlformats.org/officeDocument/2006/relationships/hyperlink" Target="http://el.wikipedia.org/w/index.php?title=64-bit&amp;action=edit&amp;redlink=1" TargetMode="External"/><Relationship Id="rId2" Type="http://schemas.openxmlformats.org/officeDocument/2006/relationships/hyperlink" Target="http://el.wikipedia.org/w/index.php?title=%CE%9B%CE%AF%CF%83%CF%84%CE%B1_%CE%BA%CF%89%CE%B4%CE%B9%CE%BA%CF%8E%CE%BD_%CE%BF%CE%BD%CE%BF%CE%BC%CE%B1%CF%83%CE%B9%CF%8E%CE%BD_%CF%84%CE%B7%CF%82_Microsoft&amp;action=edit&amp;redlink=1" TargetMode="External"/><Relationship Id="rId1" Type="http://schemas.openxmlformats.org/officeDocument/2006/relationships/slideLayout" Target="../slideLayouts/slideLayout2.xml"/><Relationship Id="rId6" Type="http://schemas.openxmlformats.org/officeDocument/2006/relationships/hyperlink" Target="http://el.wikipedia.org/w/index.php?title=32-bit&amp;action=edit&amp;redlink=1" TargetMode="External"/><Relationship Id="rId5" Type="http://schemas.openxmlformats.org/officeDocument/2006/relationships/hyperlink" Target="http://el.wikipedia.org/wiki/2009" TargetMode="External"/><Relationship Id="rId4" Type="http://schemas.openxmlformats.org/officeDocument/2006/relationships/hyperlink" Target="http://el.wikipedia.org/wiki/22_%CE%9F%CE%BA%CF%84%CF%89%CE%B2%CF%81%CE%AF%CE%BF%CF%85" TargetMode="External"/><Relationship Id="rId9"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42910" y="500042"/>
            <a:ext cx="7772400" cy="1470025"/>
          </a:xfrm>
        </p:spPr>
        <p:txBody>
          <a:bodyPr/>
          <a:lstStyle/>
          <a:p>
            <a:pPr eaLnBrk="1" hangingPunct="1"/>
            <a:r>
              <a:rPr lang="el-GR" sz="4000" dirty="0" smtClean="0">
                <a:solidFill>
                  <a:srgbClr val="002060"/>
                </a:solidFill>
              </a:rPr>
              <a:t>Η ιστορία των λειτουργικών </a:t>
            </a:r>
            <a:r>
              <a:rPr lang="el-GR" sz="4000" dirty="0" smtClean="0">
                <a:solidFill>
                  <a:srgbClr val="002060"/>
                </a:solidFill>
              </a:rPr>
              <a:t>συστημάτων</a:t>
            </a:r>
            <a:r>
              <a:rPr lang="en-US" sz="4000" dirty="0" smtClean="0">
                <a:solidFill>
                  <a:srgbClr val="002060"/>
                </a:solidFill>
              </a:rPr>
              <a:t> Windows </a:t>
            </a:r>
            <a:br>
              <a:rPr lang="en-US" sz="4000" dirty="0" smtClean="0">
                <a:solidFill>
                  <a:srgbClr val="002060"/>
                </a:solidFill>
              </a:rPr>
            </a:br>
            <a:r>
              <a:rPr lang="el-GR" sz="2400" dirty="0" smtClean="0">
                <a:solidFill>
                  <a:srgbClr val="002060"/>
                </a:solidFill>
              </a:rPr>
              <a:t>(μέχρι και την έκδοση </a:t>
            </a:r>
            <a:r>
              <a:rPr lang="en-US" sz="2400" dirty="0" smtClean="0">
                <a:solidFill>
                  <a:srgbClr val="002060"/>
                </a:solidFill>
              </a:rPr>
              <a:t>Windows 7)</a:t>
            </a:r>
            <a:r>
              <a:rPr lang="el-GR" sz="4000" dirty="0" smtClean="0">
                <a:solidFill>
                  <a:srgbClr val="002060"/>
                </a:solidFill>
              </a:rPr>
              <a:t/>
            </a:r>
            <a:br>
              <a:rPr lang="el-GR" sz="4000" dirty="0" smtClean="0">
                <a:solidFill>
                  <a:srgbClr val="002060"/>
                </a:solidFill>
              </a:rPr>
            </a:br>
            <a:endParaRPr lang="el-GR" sz="4000" dirty="0" smtClean="0">
              <a:solidFill>
                <a:srgbClr val="002060"/>
              </a:solidFill>
            </a:endParaRPr>
          </a:p>
        </p:txBody>
      </p:sp>
      <p:pic>
        <p:nvPicPr>
          <p:cNvPr id="2051" name="Picture 4" descr="pc ms dos"/>
          <p:cNvPicPr>
            <a:picLocks noChangeAspect="1" noChangeArrowheads="1"/>
          </p:cNvPicPr>
          <p:nvPr>
            <p:ph type="subTitle" idx="1"/>
          </p:nvPr>
        </p:nvPicPr>
        <p:blipFill>
          <a:blip r:embed="rId2" cstate="print"/>
          <a:srcRect/>
          <a:stretch>
            <a:fillRect/>
          </a:stretch>
        </p:blipFill>
        <p:spPr>
          <a:xfrm>
            <a:off x="3500430" y="1785926"/>
            <a:ext cx="1979613" cy="1873250"/>
          </a:xfrm>
          <a:noFill/>
        </p:spPr>
      </p:pic>
      <p:pic>
        <p:nvPicPr>
          <p:cNvPr id="2052" name="Picture 5" descr="σταθερος"/>
          <p:cNvPicPr>
            <a:picLocks noChangeAspect="1" noChangeArrowheads="1"/>
          </p:cNvPicPr>
          <p:nvPr/>
        </p:nvPicPr>
        <p:blipFill>
          <a:blip r:embed="rId3" cstate="print"/>
          <a:srcRect/>
          <a:stretch>
            <a:fillRect/>
          </a:stretch>
        </p:blipFill>
        <p:spPr bwMode="auto">
          <a:xfrm>
            <a:off x="571472" y="3857628"/>
            <a:ext cx="2305050" cy="1873250"/>
          </a:xfrm>
          <a:prstGeom prst="rect">
            <a:avLst/>
          </a:prstGeom>
          <a:noFill/>
          <a:ln w="9525">
            <a:noFill/>
            <a:miter lim="800000"/>
            <a:headEnd/>
            <a:tailEnd/>
          </a:ln>
        </p:spPr>
      </p:pic>
      <p:pic>
        <p:nvPicPr>
          <p:cNvPr id="2053" name="Picture 6" descr="λαπτοπ"/>
          <p:cNvPicPr>
            <a:picLocks noChangeAspect="1" noChangeArrowheads="1"/>
          </p:cNvPicPr>
          <p:nvPr/>
        </p:nvPicPr>
        <p:blipFill>
          <a:blip r:embed="rId4" cstate="print"/>
          <a:srcRect/>
          <a:stretch>
            <a:fillRect/>
          </a:stretch>
        </p:blipFill>
        <p:spPr bwMode="auto">
          <a:xfrm>
            <a:off x="3571868" y="3929066"/>
            <a:ext cx="1873250" cy="1727200"/>
          </a:xfrm>
          <a:prstGeom prst="rect">
            <a:avLst/>
          </a:prstGeom>
          <a:noFill/>
          <a:ln w="9525">
            <a:noFill/>
            <a:miter lim="800000"/>
            <a:headEnd/>
            <a:tailEnd/>
          </a:ln>
        </p:spPr>
      </p:pic>
      <p:pic>
        <p:nvPicPr>
          <p:cNvPr id="2054" name="Picture 7" descr="Pad 10 Pro"/>
          <p:cNvPicPr>
            <a:picLocks noChangeAspect="1" noChangeArrowheads="1"/>
          </p:cNvPicPr>
          <p:nvPr/>
        </p:nvPicPr>
        <p:blipFill>
          <a:blip r:embed="rId5" cstate="print"/>
          <a:srcRect/>
          <a:stretch>
            <a:fillRect/>
          </a:stretch>
        </p:blipFill>
        <p:spPr bwMode="auto">
          <a:xfrm>
            <a:off x="5871479" y="3873895"/>
            <a:ext cx="2808287" cy="18732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dirty="0" smtClean="0">
                <a:solidFill>
                  <a:schemeClr val="accent2">
                    <a:lumMod val="75000"/>
                  </a:schemeClr>
                </a:solidFill>
              </a:rPr>
              <a:t>MS-DOS</a:t>
            </a:r>
            <a:endParaRPr lang="el-GR" dirty="0" smtClean="0">
              <a:solidFill>
                <a:schemeClr val="accent2">
                  <a:lumMod val="75000"/>
                </a:schemeClr>
              </a:solidFill>
            </a:endParaRPr>
          </a:p>
        </p:txBody>
      </p:sp>
      <p:sp>
        <p:nvSpPr>
          <p:cNvPr id="3075" name="Rectangle 3"/>
          <p:cNvSpPr>
            <a:spLocks noGrp="1" noChangeArrowheads="1"/>
          </p:cNvSpPr>
          <p:nvPr>
            <p:ph type="body" idx="1"/>
          </p:nvPr>
        </p:nvSpPr>
        <p:spPr>
          <a:xfrm>
            <a:off x="3786182" y="1500174"/>
            <a:ext cx="5122862" cy="3384550"/>
          </a:xfrm>
        </p:spPr>
        <p:txBody>
          <a:bodyPr/>
          <a:lstStyle/>
          <a:p>
            <a:pPr marL="108000" indent="0" algn="just" eaLnBrk="1" hangingPunct="1">
              <a:lnSpc>
                <a:spcPct val="90000"/>
              </a:lnSpc>
              <a:buFontTx/>
              <a:buNone/>
            </a:pPr>
            <a:r>
              <a:rPr lang="el-GR" sz="1800" dirty="0" smtClean="0"/>
              <a:t>Το </a:t>
            </a:r>
            <a:r>
              <a:rPr lang="el-GR" sz="1800" b="1" dirty="0" smtClean="0"/>
              <a:t>MS-DOS</a:t>
            </a:r>
            <a:r>
              <a:rPr lang="el-GR" sz="1800" dirty="0" smtClean="0"/>
              <a:t> (</a:t>
            </a:r>
            <a:r>
              <a:rPr lang="el-GR" sz="1800" i="1" dirty="0" smtClean="0"/>
              <a:t>MicroSoft-Di</a:t>
            </a:r>
            <a:r>
              <a:rPr lang="en-US" sz="1800" i="1" dirty="0" err="1" smtClean="0"/>
              <a:t>sk</a:t>
            </a:r>
            <a:r>
              <a:rPr lang="el-GR" sz="1800" i="1" dirty="0" smtClean="0"/>
              <a:t> </a:t>
            </a:r>
            <a:r>
              <a:rPr lang="el-GR" sz="1800" i="1" dirty="0" smtClean="0"/>
              <a:t>Operating System</a:t>
            </a:r>
            <a:r>
              <a:rPr lang="el-GR" sz="1800" dirty="0" smtClean="0"/>
              <a:t>), είναι </a:t>
            </a:r>
            <a:r>
              <a:rPr lang="el-GR" sz="1800" dirty="0" smtClean="0">
                <a:hlinkClick r:id="rId2" tooltip="Λειτουργικό σύστημα"/>
              </a:rPr>
              <a:t>λειτουργικό σύστημα</a:t>
            </a:r>
            <a:r>
              <a:rPr lang="el-GR" sz="1800" dirty="0" smtClean="0"/>
              <a:t> με περιβάλλον </a:t>
            </a:r>
            <a:r>
              <a:rPr lang="el-GR" sz="1800" i="1" dirty="0" smtClean="0">
                <a:hlinkClick r:id="rId3" tooltip="Γραμμή εντολών"/>
              </a:rPr>
              <a:t>γραμμής εντoλών</a:t>
            </a:r>
            <a:r>
              <a:rPr lang="el-GR" sz="1800" dirty="0" smtClean="0"/>
              <a:t> που δημιουργήθηκε από την </a:t>
            </a:r>
            <a:r>
              <a:rPr lang="el-GR" sz="1800" dirty="0" smtClean="0">
                <a:hlinkClick r:id="rId4"/>
              </a:rPr>
              <a:t>Microsoft</a:t>
            </a:r>
            <a:r>
              <a:rPr lang="el-GR" sz="1800" dirty="0" smtClean="0"/>
              <a:t>. Ήταν το πιο διαδεδομένο μέλος της οικογένειας των λειτουργικών συστημάτων </a:t>
            </a:r>
            <a:r>
              <a:rPr lang="el-GR" sz="1800" i="1" dirty="0" smtClean="0">
                <a:hlinkClick r:id="rId5" tooltip="DOS"/>
              </a:rPr>
              <a:t>DOS</a:t>
            </a:r>
            <a:r>
              <a:rPr lang="el-GR" sz="1800" dirty="0" smtClean="0"/>
              <a:t>. Την δεκαετία του </a:t>
            </a:r>
            <a:r>
              <a:rPr lang="el-GR" sz="1800" dirty="0" smtClean="0">
                <a:hlinkClick r:id="rId6"/>
              </a:rPr>
              <a:t>1980</a:t>
            </a:r>
            <a:r>
              <a:rPr lang="el-GR" sz="1800" dirty="0" smtClean="0"/>
              <a:t> ήταν το επικρατέστερο λειτουργικό σύστημα για την συμβατή πλατφόρμα PC (προσωπικού υπολογιστή).</a:t>
            </a:r>
            <a:r>
              <a:rPr lang="el-GR" sz="1800" dirty="0" smtClean="0">
                <a:hlinkClick r:id="" action="ppaction://noaction"/>
              </a:rPr>
              <a:t>[1]</a:t>
            </a:r>
            <a:r>
              <a:rPr lang="el-GR" sz="1800" dirty="0" smtClean="0"/>
              <a:t> Βαθμιαία αντικαταστάθηκε από διάφορες εκδόσεις του λειτουργικού συστήματος </a:t>
            </a:r>
            <a:r>
              <a:rPr lang="el-GR" sz="1800" i="1" dirty="0" smtClean="0">
                <a:hlinkClick r:id="rId7" tooltip="Windows"/>
              </a:rPr>
              <a:t>Windows</a:t>
            </a:r>
            <a:r>
              <a:rPr lang="el-GR" sz="1800" dirty="0" smtClean="0"/>
              <a:t>.</a:t>
            </a:r>
          </a:p>
          <a:p>
            <a:pPr marL="108000" indent="0" algn="just" eaLnBrk="1" hangingPunct="1">
              <a:lnSpc>
                <a:spcPct val="90000"/>
              </a:lnSpc>
              <a:buFontTx/>
              <a:buNone/>
            </a:pPr>
            <a:r>
              <a:rPr lang="el-GR" sz="1800" dirty="0" smtClean="0"/>
              <a:t>Το λειτουργικό σύστημα MS-DOS κυκλοφόρησε στην αγορά το 1981 και ακολούθησαν οκτώ σημαντικές εκδόσεις του πριν σταματήσει η Microsoft την ανάπτυξη του, το </a:t>
            </a:r>
            <a:r>
              <a:rPr lang="el-GR" sz="1800" dirty="0" smtClean="0">
                <a:hlinkClick r:id="rId8"/>
              </a:rPr>
              <a:t>2000</a:t>
            </a:r>
            <a:r>
              <a:rPr lang="el-GR" sz="1800" dirty="0" smtClean="0"/>
              <a:t>. Ήταν το βασικό προϊόν της Microsoft, που βαθμιαία την μετέτρεψε από μια εταιρία δημιουργίας </a:t>
            </a:r>
            <a:r>
              <a:rPr lang="el-GR" sz="1800" dirty="0" smtClean="0">
                <a:hlinkClick r:id="rId9" tooltip="Γλώσσα προγραμματισμού"/>
              </a:rPr>
              <a:t>γλωσσών προγραμματισμού</a:t>
            </a:r>
            <a:r>
              <a:rPr lang="el-GR" sz="1800" dirty="0" smtClean="0"/>
              <a:t> σε μία εταιρία ανάπτυξης </a:t>
            </a:r>
            <a:r>
              <a:rPr lang="el-GR" sz="1800" dirty="0" smtClean="0">
                <a:hlinkClick r:id="rId10" tooltip="Λογισμικό"/>
              </a:rPr>
              <a:t>λογισμικού</a:t>
            </a:r>
            <a:r>
              <a:rPr lang="el-GR" sz="1800" dirty="0" smtClean="0"/>
              <a:t> και εφαρμογών.</a:t>
            </a:r>
          </a:p>
          <a:p>
            <a:pPr eaLnBrk="1" hangingPunct="1">
              <a:lnSpc>
                <a:spcPct val="90000"/>
              </a:lnSpc>
            </a:pPr>
            <a:endParaRPr lang="el-GR" dirty="0" smtClean="0"/>
          </a:p>
        </p:txBody>
      </p:sp>
      <p:pic>
        <p:nvPicPr>
          <p:cNvPr id="3076" name="Picture 4" descr="dos 3"/>
          <p:cNvPicPr>
            <a:picLocks noChangeAspect="1" noChangeArrowheads="1"/>
          </p:cNvPicPr>
          <p:nvPr/>
        </p:nvPicPr>
        <p:blipFill>
          <a:blip r:embed="rId11" cstate="print"/>
          <a:srcRect/>
          <a:stretch>
            <a:fillRect/>
          </a:stretch>
        </p:blipFill>
        <p:spPr bwMode="auto">
          <a:xfrm>
            <a:off x="264205" y="1857363"/>
            <a:ext cx="3480708" cy="3011499"/>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solidFill>
                  <a:schemeClr val="accent2">
                    <a:lumMod val="75000"/>
                  </a:schemeClr>
                </a:solidFill>
              </a:rPr>
              <a:t>Windows 3.0</a:t>
            </a:r>
            <a:endParaRPr lang="el-GR" dirty="0" smtClean="0">
              <a:solidFill>
                <a:schemeClr val="accent2">
                  <a:lumMod val="75000"/>
                </a:schemeClr>
              </a:solidFill>
            </a:endParaRPr>
          </a:p>
        </p:txBody>
      </p:sp>
      <p:sp>
        <p:nvSpPr>
          <p:cNvPr id="4099" name="Rectangle 3"/>
          <p:cNvSpPr>
            <a:spLocks noGrp="1" noChangeArrowheads="1"/>
          </p:cNvSpPr>
          <p:nvPr>
            <p:ph type="body" idx="1"/>
          </p:nvPr>
        </p:nvSpPr>
        <p:spPr>
          <a:xfrm>
            <a:off x="4429124" y="1785926"/>
            <a:ext cx="4330700" cy="3313112"/>
          </a:xfrm>
        </p:spPr>
        <p:txBody>
          <a:bodyPr/>
          <a:lstStyle/>
          <a:p>
            <a:pPr indent="0" algn="just" eaLnBrk="1" hangingPunct="1">
              <a:lnSpc>
                <a:spcPct val="80000"/>
              </a:lnSpc>
              <a:buNone/>
            </a:pPr>
            <a:r>
              <a:rPr lang="el-GR" sz="2000" dirty="0" smtClean="0"/>
              <a:t>Τα </a:t>
            </a:r>
            <a:r>
              <a:rPr lang="el-GR" sz="2000" b="1" dirty="0" smtClean="0"/>
              <a:t>Windows 3.0</a:t>
            </a:r>
            <a:r>
              <a:rPr lang="el-GR" sz="2000" dirty="0" smtClean="0"/>
              <a:t> είναι η τρίτη μεγάλη έκδοση των </a:t>
            </a:r>
            <a:r>
              <a:rPr lang="el-GR" sz="2000" dirty="0" smtClean="0">
                <a:hlinkClick r:id="rId2"/>
              </a:rPr>
              <a:t>Microsoft Windows</a:t>
            </a:r>
            <a:r>
              <a:rPr lang="el-GR" sz="2000" dirty="0" smtClean="0"/>
              <a:t>, και κυκλοφόρησε στις 22 Μαΐου 1990. Έγινε η πρώτη πολύ επιτυχημένη έκδοση των Windows και έγινε ισχυρός αντίπαλος για τα υπόλοιπα </a:t>
            </a:r>
            <a:r>
              <a:rPr lang="el-GR" sz="2000" i="1" dirty="0" smtClean="0">
                <a:hlinkClick r:id="rId3" tooltip="Λειτουργικά συστήματα"/>
              </a:rPr>
              <a:t>λειτουργικά συστήματα</a:t>
            </a:r>
            <a:r>
              <a:rPr lang="el-GR" sz="2000" dirty="0" smtClean="0"/>
              <a:t>. </a:t>
            </a:r>
            <a:r>
              <a:rPr lang="el-GR" sz="2000" b="1" dirty="0" smtClean="0"/>
              <a:t>Τα </a:t>
            </a:r>
            <a:r>
              <a:rPr lang="el-GR" sz="2000" b="1" dirty="0" smtClean="0">
                <a:hlinkClick r:id="rId4" tooltip="Windows 3.1 (δεν έχει γραφτεί ακόμα)"/>
              </a:rPr>
              <a:t>Windows</a:t>
            </a:r>
            <a:r>
              <a:rPr lang="en-US" sz="2000" b="1" dirty="0" smtClean="0">
                <a:hlinkClick r:id="rId4" tooltip="Windows 3.1 (δεν έχει γραφτεί ακόμα)"/>
              </a:rPr>
              <a:t> </a:t>
            </a:r>
            <a:r>
              <a:rPr lang="el-GR" sz="2000" b="1" dirty="0" smtClean="0">
                <a:hlinkClick r:id="rId4" tooltip="Windows 3.1 (δεν έχει γραφτεί ακόμα)"/>
              </a:rPr>
              <a:t>3.1</a:t>
            </a:r>
            <a:r>
              <a:rPr lang="el-GR" sz="2000" b="1" dirty="0" smtClean="0"/>
              <a:t> </a:t>
            </a:r>
            <a:r>
              <a:rPr lang="el-GR" sz="2000" b="1" dirty="0" smtClean="0"/>
              <a:t>ακολούθησαν την έκδοση των Windows 3.0.</a:t>
            </a:r>
            <a:r>
              <a:rPr lang="el-GR" sz="2000" dirty="0" smtClean="0"/>
              <a:t> </a:t>
            </a:r>
          </a:p>
          <a:p>
            <a:pPr eaLnBrk="1" hangingPunct="1">
              <a:lnSpc>
                <a:spcPct val="80000"/>
              </a:lnSpc>
            </a:pPr>
            <a:endParaRPr lang="el-GR" sz="2000" dirty="0" smtClean="0"/>
          </a:p>
        </p:txBody>
      </p:sp>
      <p:pic>
        <p:nvPicPr>
          <p:cNvPr id="4100" name="Picture 4" descr="imagesCA3ZSIBJ"/>
          <p:cNvPicPr>
            <a:picLocks noChangeAspect="1" noChangeArrowheads="1"/>
          </p:cNvPicPr>
          <p:nvPr/>
        </p:nvPicPr>
        <p:blipFill>
          <a:blip r:embed="rId5" cstate="print"/>
          <a:srcRect/>
          <a:stretch>
            <a:fillRect/>
          </a:stretch>
        </p:blipFill>
        <p:spPr bwMode="auto">
          <a:xfrm>
            <a:off x="357158" y="1643050"/>
            <a:ext cx="3960812" cy="3313112"/>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dirty="0" smtClean="0">
                <a:solidFill>
                  <a:schemeClr val="accent2">
                    <a:lumMod val="75000"/>
                  </a:schemeClr>
                </a:solidFill>
              </a:rPr>
              <a:t>Windows 95</a:t>
            </a:r>
            <a:endParaRPr lang="el-GR" dirty="0" smtClean="0">
              <a:solidFill>
                <a:schemeClr val="accent2">
                  <a:lumMod val="75000"/>
                </a:schemeClr>
              </a:solidFill>
            </a:endParaRPr>
          </a:p>
        </p:txBody>
      </p:sp>
      <p:sp>
        <p:nvSpPr>
          <p:cNvPr id="5123" name="Rectangle 3"/>
          <p:cNvSpPr>
            <a:spLocks noGrp="1" noChangeArrowheads="1"/>
          </p:cNvSpPr>
          <p:nvPr>
            <p:ph type="body" idx="1"/>
          </p:nvPr>
        </p:nvSpPr>
        <p:spPr>
          <a:xfrm>
            <a:off x="4572000" y="1428736"/>
            <a:ext cx="4402137" cy="3773488"/>
          </a:xfrm>
        </p:spPr>
        <p:txBody>
          <a:bodyPr/>
          <a:lstStyle/>
          <a:p>
            <a:pPr algn="just" eaLnBrk="1" hangingPunct="1">
              <a:lnSpc>
                <a:spcPct val="80000"/>
              </a:lnSpc>
            </a:pPr>
            <a:r>
              <a:rPr lang="el-GR" sz="1600" dirty="0" smtClean="0"/>
              <a:t>Τα </a:t>
            </a:r>
            <a:r>
              <a:rPr lang="el-GR" sz="1600" b="1" dirty="0" smtClean="0"/>
              <a:t>Windows 95</a:t>
            </a:r>
            <a:r>
              <a:rPr lang="el-GR" sz="1600" dirty="0" smtClean="0"/>
              <a:t> είναι μια προσανατολισμένη προς τον καταναλωτή γραφική διεπαφή χρήστη με βάση το </a:t>
            </a:r>
            <a:r>
              <a:rPr lang="el-GR" sz="1600" dirty="0" smtClean="0">
                <a:hlinkClick r:id="rId2" tooltip="Λειτουργικό σύστημα"/>
              </a:rPr>
              <a:t>λειτουργικό σύστημα</a:t>
            </a:r>
            <a:r>
              <a:rPr lang="el-GR" sz="1600" dirty="0" smtClean="0"/>
              <a:t>. Κυκλοφόρησαν στις 24 Αυγούστου 1995 από τη </a:t>
            </a:r>
            <a:r>
              <a:rPr lang="el-GR" sz="1600" dirty="0" smtClean="0">
                <a:hlinkClick r:id="rId3"/>
              </a:rPr>
              <a:t>Microsoft</a:t>
            </a:r>
            <a:r>
              <a:rPr lang="el-GR" sz="1600" dirty="0" smtClean="0"/>
              <a:t>, και ήταν μια σημαντική εξέλιξη από τις προηγούμενες εκδόσεις των Windows. Κατά τη διάρκεια της ανάπτυξης τους αναφέροταν ως </a:t>
            </a:r>
            <a:r>
              <a:rPr lang="el-GR" sz="1600" i="1" dirty="0" smtClean="0">
                <a:hlinkClick r:id="rId4" tooltip="Windows 4.0 (δεν έχει γραφτεί ακόμα)"/>
              </a:rPr>
              <a:t>Windows 4.0</a:t>
            </a:r>
            <a:r>
              <a:rPr lang="el-GR" sz="1600" dirty="0" smtClean="0"/>
              <a:t>.</a:t>
            </a:r>
          </a:p>
          <a:p>
            <a:pPr algn="just" eaLnBrk="1" hangingPunct="1">
              <a:lnSpc>
                <a:spcPct val="80000"/>
              </a:lnSpc>
            </a:pPr>
            <a:r>
              <a:rPr lang="el-GR" sz="1600" dirty="0" smtClean="0"/>
              <a:t>Τα Windows 95 διέθεταν σημαντικές βελτιώσεις σε σύγκριση με τα </a:t>
            </a:r>
            <a:r>
              <a:rPr lang="el-GR" sz="1600" i="1" dirty="0" smtClean="0">
                <a:hlinkClick r:id="rId5" tooltip="Windows 3.1 (δεν έχει γραφτεί ακόμα)"/>
              </a:rPr>
              <a:t>Windows 3.1</a:t>
            </a:r>
            <a:r>
              <a:rPr lang="el-GR" sz="1600" dirty="0" smtClean="0"/>
              <a:t>, με πιο εμφανή τρόπο στην </a:t>
            </a:r>
            <a:r>
              <a:rPr lang="el-GR" sz="1600" i="1" dirty="0" smtClean="0">
                <a:hlinkClick r:id="rId6" tooltip="GUI"/>
              </a:rPr>
              <a:t>γραφική διεπαφή χρήστη (GUI)</a:t>
            </a:r>
            <a:r>
              <a:rPr lang="el-GR" sz="1600" dirty="0" smtClean="0"/>
              <a:t>. Υπήρξαν επίσης σημαντικές αλλαγές που έγιναν σε χαμηλότερα επίπεδα του </a:t>
            </a:r>
            <a:r>
              <a:rPr lang="el-GR" sz="1600" i="1" dirty="0" smtClean="0">
                <a:hlinkClick r:id="rId7" tooltip="Λειτουργικού συστήματος (δεν έχει γραφτεί ακόμα)"/>
              </a:rPr>
              <a:t>λειτουργικού συστήματος</a:t>
            </a:r>
            <a:r>
              <a:rPr lang="el-GR" sz="1600" dirty="0" smtClean="0"/>
              <a:t>.</a:t>
            </a:r>
          </a:p>
          <a:p>
            <a:pPr algn="just" eaLnBrk="1" hangingPunct="1">
              <a:lnSpc>
                <a:spcPct val="80000"/>
              </a:lnSpc>
            </a:pPr>
            <a:r>
              <a:rPr lang="el-GR" sz="1600" dirty="0" smtClean="0"/>
              <a:t>Στην αγορά, τα Windows 95 έκαναν μεγάλη επιτυχία, και μέσα σε ένα ή δύο χρόνια από την έκδοσή τους είχαν γίνει το πιο επιτυχημένο </a:t>
            </a:r>
            <a:r>
              <a:rPr lang="el-GR" sz="1600" dirty="0" smtClean="0">
                <a:hlinkClick r:id="rId2" tooltip="Λειτουργικό σύστημα"/>
              </a:rPr>
              <a:t>λειτουργικό σύστημα</a:t>
            </a:r>
            <a:r>
              <a:rPr lang="el-GR" sz="1600" dirty="0" smtClean="0"/>
              <a:t> από ποτέ. Περίπου τρία χρόνια μετά την έκδοσή τους, τα </a:t>
            </a:r>
            <a:r>
              <a:rPr lang="el-GR" sz="1600" dirty="0" smtClean="0">
                <a:hlinkClick r:id="rId8"/>
              </a:rPr>
              <a:t>Windows 98</a:t>
            </a:r>
            <a:r>
              <a:rPr lang="el-GR" sz="1600" dirty="0" smtClean="0"/>
              <a:t> αντικατέστησαν τα Windows 95.</a:t>
            </a:r>
          </a:p>
          <a:p>
            <a:pPr eaLnBrk="1" hangingPunct="1">
              <a:lnSpc>
                <a:spcPct val="80000"/>
              </a:lnSpc>
            </a:pPr>
            <a:endParaRPr lang="el-GR" sz="1400" dirty="0" smtClean="0"/>
          </a:p>
        </p:txBody>
      </p:sp>
      <p:pic>
        <p:nvPicPr>
          <p:cNvPr id="5124" name="Picture 4" descr="windows-95"/>
          <p:cNvPicPr>
            <a:picLocks noChangeAspect="1" noChangeArrowheads="1"/>
          </p:cNvPicPr>
          <p:nvPr/>
        </p:nvPicPr>
        <p:blipFill>
          <a:blip r:embed="rId9" cstate="print"/>
          <a:srcRect/>
          <a:stretch>
            <a:fillRect/>
          </a:stretch>
        </p:blipFill>
        <p:spPr bwMode="auto">
          <a:xfrm>
            <a:off x="285720" y="1857364"/>
            <a:ext cx="4284662" cy="3563938"/>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229600" cy="868346"/>
          </a:xfrm>
        </p:spPr>
        <p:txBody>
          <a:bodyPr/>
          <a:lstStyle/>
          <a:p>
            <a:pPr eaLnBrk="1" hangingPunct="1"/>
            <a:r>
              <a:rPr lang="en-US" dirty="0" smtClean="0">
                <a:solidFill>
                  <a:schemeClr val="accent2">
                    <a:lumMod val="75000"/>
                  </a:schemeClr>
                </a:solidFill>
              </a:rPr>
              <a:t>Windows 98</a:t>
            </a:r>
            <a:endParaRPr lang="el-GR" dirty="0" smtClean="0">
              <a:solidFill>
                <a:schemeClr val="accent2">
                  <a:lumMod val="75000"/>
                </a:schemeClr>
              </a:solidFill>
            </a:endParaRPr>
          </a:p>
        </p:txBody>
      </p:sp>
      <p:sp>
        <p:nvSpPr>
          <p:cNvPr id="6147" name="Rectangle 3"/>
          <p:cNvSpPr>
            <a:spLocks noGrp="1" noChangeArrowheads="1"/>
          </p:cNvSpPr>
          <p:nvPr>
            <p:ph type="body" idx="1"/>
          </p:nvPr>
        </p:nvSpPr>
        <p:spPr>
          <a:xfrm>
            <a:off x="4308475" y="1500174"/>
            <a:ext cx="4835525" cy="4103688"/>
          </a:xfrm>
        </p:spPr>
        <p:txBody>
          <a:bodyPr/>
          <a:lstStyle/>
          <a:p>
            <a:pPr algn="just" eaLnBrk="1" hangingPunct="1">
              <a:lnSpc>
                <a:spcPct val="80000"/>
              </a:lnSpc>
            </a:pPr>
            <a:r>
              <a:rPr lang="el-GR" sz="1800" dirty="0" smtClean="0"/>
              <a:t>Τα </a:t>
            </a:r>
            <a:r>
              <a:rPr lang="el-GR" sz="1800" b="1" dirty="0" smtClean="0"/>
              <a:t>Windows 98</a:t>
            </a:r>
            <a:r>
              <a:rPr lang="el-GR" sz="1800" dirty="0" smtClean="0"/>
              <a:t> (</a:t>
            </a:r>
            <a:r>
              <a:rPr lang="el-GR" sz="1800" i="1" dirty="0" smtClean="0">
                <a:hlinkClick r:id="rId2" tooltip="Κωδικά ονόματα της Microsoft (δεν έχει γραφτεί ακόμα)"/>
              </a:rPr>
              <a:t>με κωδικό όνομα</a:t>
            </a:r>
            <a:r>
              <a:rPr lang="el-GR" sz="1800" dirty="0" smtClean="0"/>
              <a:t> </a:t>
            </a:r>
            <a:r>
              <a:rPr lang="el-GR" sz="1800" b="1" dirty="0" smtClean="0"/>
              <a:t>Memphis</a:t>
            </a:r>
            <a:r>
              <a:rPr lang="el-GR" sz="1800" dirty="0" smtClean="0"/>
              <a:t>) είναι ένα γραφικό </a:t>
            </a:r>
            <a:r>
              <a:rPr lang="el-GR" sz="1800" dirty="0" smtClean="0">
                <a:hlinkClick r:id="rId3" tooltip="Λειτουργικό σύστημα"/>
              </a:rPr>
              <a:t>λειτουργικό σύστημα</a:t>
            </a:r>
            <a:r>
              <a:rPr lang="el-GR" sz="1800" dirty="0" smtClean="0"/>
              <a:t> της </a:t>
            </a:r>
            <a:r>
              <a:rPr lang="el-GR" sz="1800" dirty="0" smtClean="0">
                <a:hlinkClick r:id="rId4"/>
              </a:rPr>
              <a:t>Microsoft</a:t>
            </a:r>
            <a:r>
              <a:rPr lang="el-GR" sz="1800" dirty="0" smtClean="0"/>
              <a:t>. Δημοσιεύτηκε στους κατασκευαστές στις 15 Μαΐου 1998 και στα καταστήματα στις 25 Ιουνίου 1998. Τα Windows 98 αντικατέστησαν τα </a:t>
            </a:r>
            <a:r>
              <a:rPr lang="el-GR" sz="1800" dirty="0" smtClean="0">
                <a:hlinkClick r:id="rId5"/>
              </a:rPr>
              <a:t>Windows 95</a:t>
            </a:r>
            <a:r>
              <a:rPr lang="el-GR" sz="1800" dirty="0" smtClean="0"/>
              <a:t>. Όπως και η προηγούμενη έκδοση, είναι ένα υβριδικό </a:t>
            </a:r>
            <a:r>
              <a:rPr lang="el-GR" sz="1800" i="1" dirty="0" smtClean="0">
                <a:hlinkClick r:id="rId6" tooltip="Εφαρμογή 16-bit (δεν έχει γραφτεί ακόμα)"/>
              </a:rPr>
              <a:t>16-bit</a:t>
            </a:r>
            <a:r>
              <a:rPr lang="el-GR" sz="1800" dirty="0" smtClean="0"/>
              <a:t>/</a:t>
            </a:r>
            <a:r>
              <a:rPr lang="el-GR" sz="1800" i="1" dirty="0" smtClean="0">
                <a:hlinkClick r:id="rId7" tooltip="Εφαρμογή 32-bit (δεν έχει γραφτεί ακόμα)"/>
              </a:rPr>
              <a:t>32-bit</a:t>
            </a:r>
            <a:r>
              <a:rPr lang="el-GR" sz="1800" dirty="0" smtClean="0"/>
              <a:t> μονολιθικό προϊόν με έναν </a:t>
            </a:r>
            <a:r>
              <a:rPr lang="el-GR" sz="1800" i="1" dirty="0" smtClean="0">
                <a:hlinkClick r:id="rId8" tooltip="Φορτωτής εκκίνησης (δεν έχει γραφτεί ακόμα)"/>
              </a:rPr>
              <a:t>φορτωτή εκκίνησης</a:t>
            </a:r>
            <a:r>
              <a:rPr lang="el-GR" sz="1800" dirty="0" smtClean="0"/>
              <a:t> (boot loader) βασισμένο στο </a:t>
            </a:r>
            <a:r>
              <a:rPr lang="el-GR" sz="1800" dirty="0" smtClean="0">
                <a:hlinkClick r:id="rId9"/>
              </a:rPr>
              <a:t>MS-DOS</a:t>
            </a:r>
            <a:r>
              <a:rPr lang="el-GR" sz="1800" dirty="0" smtClean="0"/>
              <a:t>. Τα Windows 98 αντικαταστάθηκαν από τα </a:t>
            </a:r>
            <a:r>
              <a:rPr lang="el-GR" sz="1800" i="1" dirty="0" smtClean="0">
                <a:hlinkClick r:id="rId10" tooltip="Windows Me (δεν έχει γραφτεί ακόμα)"/>
              </a:rPr>
              <a:t>Windows Me</a:t>
            </a:r>
            <a:r>
              <a:rPr lang="el-GR" sz="1800" dirty="0" smtClean="0"/>
              <a:t> στις 14 Σεπτεμβρίου 2000. Η υποστήριξη της Microsoft για τα Windows 98 τελείωσε στις 11 Ιουλίου 2006. </a:t>
            </a:r>
          </a:p>
        </p:txBody>
      </p:sp>
      <p:pic>
        <p:nvPicPr>
          <p:cNvPr id="6148" name="Picture 5" descr="win-98"/>
          <p:cNvPicPr>
            <a:picLocks noChangeAspect="1" noChangeArrowheads="1"/>
          </p:cNvPicPr>
          <p:nvPr/>
        </p:nvPicPr>
        <p:blipFill>
          <a:blip r:embed="rId11" cstate="print"/>
          <a:srcRect/>
          <a:stretch>
            <a:fillRect/>
          </a:stretch>
        </p:blipFill>
        <p:spPr bwMode="auto">
          <a:xfrm>
            <a:off x="285720" y="1643050"/>
            <a:ext cx="3995738" cy="320992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28596" y="0"/>
            <a:ext cx="8229600" cy="928670"/>
          </a:xfrm>
        </p:spPr>
        <p:txBody>
          <a:bodyPr/>
          <a:lstStyle/>
          <a:p>
            <a:pPr eaLnBrk="1" hangingPunct="1"/>
            <a:r>
              <a:rPr lang="en-US" dirty="0" smtClean="0">
                <a:solidFill>
                  <a:schemeClr val="accent2">
                    <a:lumMod val="75000"/>
                  </a:schemeClr>
                </a:solidFill>
              </a:rPr>
              <a:t>Windows 2000</a:t>
            </a:r>
            <a:endParaRPr lang="el-GR" dirty="0" smtClean="0">
              <a:solidFill>
                <a:schemeClr val="accent2">
                  <a:lumMod val="75000"/>
                </a:schemeClr>
              </a:solidFill>
            </a:endParaRPr>
          </a:p>
        </p:txBody>
      </p:sp>
      <p:sp>
        <p:nvSpPr>
          <p:cNvPr id="7171" name="Rectangle 3"/>
          <p:cNvSpPr>
            <a:spLocks noGrp="1" noChangeArrowheads="1"/>
          </p:cNvSpPr>
          <p:nvPr>
            <p:ph type="body" idx="1"/>
          </p:nvPr>
        </p:nvSpPr>
        <p:spPr>
          <a:xfrm>
            <a:off x="3348038" y="1000108"/>
            <a:ext cx="5795962" cy="5381642"/>
          </a:xfrm>
        </p:spPr>
        <p:txBody>
          <a:bodyPr/>
          <a:lstStyle/>
          <a:p>
            <a:pPr algn="just" eaLnBrk="1" hangingPunct="1">
              <a:lnSpc>
                <a:spcPct val="80000"/>
              </a:lnSpc>
            </a:pPr>
            <a:r>
              <a:rPr lang="el-GR" sz="1400" b="1" dirty="0" smtClean="0"/>
              <a:t>Windows 2000</a:t>
            </a:r>
            <a:r>
              <a:rPr lang="el-GR" sz="1400" dirty="0" smtClean="0"/>
              <a:t> είναι μια σειρά από </a:t>
            </a:r>
            <a:r>
              <a:rPr lang="el-GR" sz="1400" dirty="0" smtClean="0">
                <a:hlinkClick r:id="rId2" tooltip="Operating system"/>
              </a:rPr>
              <a:t>λειτουργικά συστήματα</a:t>
            </a:r>
            <a:r>
              <a:rPr lang="el-GR" sz="1400" dirty="0" smtClean="0"/>
              <a:t> που παράγονται από </a:t>
            </a:r>
            <a:r>
              <a:rPr lang="el-GR" sz="1400" dirty="0" smtClean="0">
                <a:hlinkClick r:id="rId3"/>
              </a:rPr>
              <a:t>Microsoft</a:t>
            </a:r>
            <a:r>
              <a:rPr lang="el-GR" sz="1400" dirty="0" smtClean="0"/>
              <a:t> για χρήση σε </a:t>
            </a:r>
            <a:r>
              <a:rPr lang="el-GR" sz="1400" dirty="0" smtClean="0">
                <a:hlinkClick r:id="rId4" tooltip="Personal computers"/>
              </a:rPr>
              <a:t>προσωπικούς υπολογιστές</a:t>
            </a:r>
            <a:r>
              <a:rPr lang="el-GR" sz="1400" dirty="0" smtClean="0"/>
              <a:t> , επιτραπέζιοι υπολογιστές των επιχειρήσεων, </a:t>
            </a:r>
            <a:r>
              <a:rPr lang="el-GR" sz="1400" dirty="0" smtClean="0">
                <a:hlinkClick r:id="rId5" tooltip="Laptop"/>
              </a:rPr>
              <a:t>φορητούς υπολογιστές</a:t>
            </a:r>
            <a:r>
              <a:rPr lang="el-GR" sz="1400" dirty="0" smtClean="0"/>
              <a:t> και </a:t>
            </a:r>
            <a:r>
              <a:rPr lang="el-GR" sz="1400" dirty="0" smtClean="0">
                <a:hlinkClick r:id="rId6" tooltip="Server (computing)"/>
              </a:rPr>
              <a:t>servers</a:t>
            </a:r>
            <a:r>
              <a:rPr lang="el-GR" sz="1400" dirty="0" smtClean="0"/>
              <a:t> . Κυκλοφόρησε στις 17 Φεβρουαρίου 2000, </a:t>
            </a:r>
            <a:r>
              <a:rPr lang="el-GR" sz="1400" u="sng" dirty="0" smtClean="0">
                <a:hlinkClick r:id="" action="ppaction://noaction"/>
              </a:rPr>
              <a:t>[</a:t>
            </a:r>
            <a:r>
              <a:rPr lang="el-GR" sz="1400" dirty="0" smtClean="0">
                <a:hlinkClick r:id="" action="ppaction://noaction"/>
              </a:rPr>
              <a:t> 3 </a:t>
            </a:r>
            <a:r>
              <a:rPr lang="el-GR" sz="1400" u="sng" dirty="0" smtClean="0">
                <a:hlinkClick r:id="" action="ppaction://noaction"/>
              </a:rPr>
              <a:t>],</a:t>
            </a:r>
            <a:r>
              <a:rPr lang="el-GR" sz="1400" dirty="0" smtClean="0"/>
              <a:t> είναι ο διάδοχος </a:t>
            </a:r>
            <a:r>
              <a:rPr lang="el-GR" sz="1400" dirty="0" smtClean="0">
                <a:hlinkClick r:id="rId7"/>
              </a:rPr>
              <a:t>των Windows NT 4.0</a:t>
            </a:r>
            <a:r>
              <a:rPr lang="el-GR" sz="1400" dirty="0" smtClean="0"/>
              <a:t> , και είναι η τελική έκδοση των Microsoft Windows για να εμφανιστεί το "Windows NT" ονομασία. [ </a:t>
            </a:r>
            <a:r>
              <a:rPr lang="el-GR" sz="1400" i="1" dirty="0" smtClean="0">
                <a:hlinkClick r:id="rId8" tooltip="Wikipedia:Citation needed"/>
              </a:rPr>
              <a:t>παραπομπή που απαιτείται</a:t>
            </a:r>
            <a:r>
              <a:rPr lang="el-GR" sz="1400" dirty="0" smtClean="0"/>
              <a:t> ] Το πρόγραμμα αυτό διαδέχτηκε </a:t>
            </a:r>
            <a:r>
              <a:rPr lang="el-GR" sz="1400" dirty="0" smtClean="0">
                <a:hlinkClick r:id="rId9"/>
              </a:rPr>
              <a:t>τα Windows XP</a:t>
            </a:r>
            <a:r>
              <a:rPr lang="el-GR" sz="1400" dirty="0" smtClean="0"/>
              <a:t> για desktop συστήματα, τον Οκτώβριο 2001 και </a:t>
            </a:r>
            <a:r>
              <a:rPr lang="el-GR" sz="1400" dirty="0" smtClean="0">
                <a:hlinkClick r:id="rId10"/>
              </a:rPr>
              <a:t>Windows Server 2003</a:t>
            </a:r>
            <a:r>
              <a:rPr lang="el-GR" sz="1400" dirty="0" smtClean="0"/>
              <a:t> για διακομιστές τον Απρίλιο του 2003. </a:t>
            </a:r>
            <a:r>
              <a:rPr lang="el-GR" sz="1400" dirty="0" smtClean="0">
                <a:hlinkClick r:id="rId11"/>
              </a:rPr>
              <a:t>Windows Me</a:t>
            </a:r>
            <a:r>
              <a:rPr lang="el-GR" sz="1400" dirty="0" smtClean="0"/>
              <a:t> κυκλοφόρησε επτά μήνες μετά τα Windows 2000 και ένα χρόνο πριν από τα Windows XP, αλλά τα Windows Me δεν επρόκειτο να είναι και δεν γινόταν να χρησιμεύσει ως ο διάδοχος των Windows 2000. Windows Me έχει σχεδιαστεί για χρήση στο σπίτι, ενώ τα Windows 2000 έχει σχεδιαστεί για τις επιχειρήσεις. </a:t>
            </a:r>
            <a:r>
              <a:rPr lang="el-GR" sz="1400" u="sng" dirty="0" smtClean="0">
                <a:hlinkClick r:id="" action="ppaction://noaction"/>
              </a:rPr>
              <a:t>[</a:t>
            </a:r>
            <a:r>
              <a:rPr lang="el-GR" sz="1400" dirty="0" smtClean="0">
                <a:hlinkClick r:id="" action="ppaction://noaction"/>
              </a:rPr>
              <a:t> 4 </a:t>
            </a:r>
            <a:r>
              <a:rPr lang="el-GR" sz="1400" u="sng" dirty="0" smtClean="0">
                <a:hlinkClick r:id="" action="ppaction://noaction"/>
              </a:rPr>
              <a:t>]</a:t>
            </a:r>
            <a:endParaRPr lang="el-GR" sz="1400" dirty="0" smtClean="0"/>
          </a:p>
          <a:p>
            <a:pPr algn="just" eaLnBrk="1" hangingPunct="1">
              <a:lnSpc>
                <a:spcPct val="80000"/>
              </a:lnSpc>
            </a:pPr>
            <a:r>
              <a:rPr lang="el-GR" sz="1400" dirty="0" smtClean="0"/>
              <a:t>Τέσσερις εκδόσεις των Windows 2000 κυκλοφόρησαν, παρατίθενται εδώ για την αύξηση της κατάταξης: </a:t>
            </a:r>
            <a:r>
              <a:rPr lang="el-GR" sz="1400" i="1" dirty="0" smtClean="0"/>
              <a:t>Professional</a:t>
            </a:r>
            <a:r>
              <a:rPr lang="el-GR" sz="1400" dirty="0" smtClean="0"/>
              <a:t> , </a:t>
            </a:r>
            <a:r>
              <a:rPr lang="el-GR" sz="1400" i="1" dirty="0" smtClean="0"/>
              <a:t>Server</a:t>
            </a:r>
            <a:r>
              <a:rPr lang="el-GR" sz="1400" dirty="0" smtClean="0"/>
              <a:t> , </a:t>
            </a:r>
            <a:r>
              <a:rPr lang="el-GR" sz="1400" i="1" dirty="0" smtClean="0"/>
              <a:t>Advanced Server</a:t>
            </a:r>
            <a:r>
              <a:rPr lang="el-GR" sz="1400" dirty="0" smtClean="0"/>
              <a:t> και </a:t>
            </a:r>
            <a:r>
              <a:rPr lang="el-GR" sz="1400" i="1" dirty="0" smtClean="0"/>
              <a:t>Datacenter Server</a:t>
            </a:r>
            <a:r>
              <a:rPr lang="el-GR" sz="1400" dirty="0" smtClean="0"/>
              <a:t> . </a:t>
            </a:r>
            <a:r>
              <a:rPr lang="el-GR" sz="1400" u="sng" dirty="0" smtClean="0">
                <a:hlinkClick r:id="" action="ppaction://noaction"/>
              </a:rPr>
              <a:t>[</a:t>
            </a:r>
            <a:r>
              <a:rPr lang="el-GR" sz="1400" dirty="0" smtClean="0">
                <a:hlinkClick r:id="" action="ppaction://noaction"/>
              </a:rPr>
              <a:t> 5 </a:t>
            </a:r>
            <a:r>
              <a:rPr lang="el-GR" sz="1400" u="sng" dirty="0" smtClean="0">
                <a:hlinkClick r:id="" action="ppaction://noaction"/>
              </a:rPr>
              <a:t>]</a:t>
            </a:r>
            <a:r>
              <a:rPr lang="el-GR" sz="1400" dirty="0" smtClean="0"/>
              <a:t> Επιπλέον, το Microsoft Windows 2000 που πωλούνται </a:t>
            </a:r>
            <a:r>
              <a:rPr lang="el-GR" sz="1400" i="1" dirty="0" smtClean="0"/>
              <a:t>Advanced Server Limited Edition</a:t>
            </a:r>
            <a:r>
              <a:rPr lang="el-GR" sz="1400" dirty="0" smtClean="0"/>
              <a:t> και Windows 2000 </a:t>
            </a:r>
            <a:r>
              <a:rPr lang="el-GR" sz="1400" i="1" dirty="0" smtClean="0"/>
              <a:t>Datacenter Server Limited Edition</a:t>
            </a:r>
            <a:r>
              <a:rPr lang="el-GR" sz="1400" dirty="0" smtClean="0"/>
              <a:t> , η οποία διήρκεσε επί </a:t>
            </a:r>
            <a:r>
              <a:rPr lang="el-GR" sz="1400" dirty="0" smtClean="0">
                <a:hlinkClick r:id="rId12"/>
              </a:rPr>
              <a:t>64 -bit</a:t>
            </a:r>
            <a:r>
              <a:rPr lang="el-GR" sz="1400" dirty="0" smtClean="0"/>
              <a:t> Intel </a:t>
            </a:r>
            <a:r>
              <a:rPr lang="el-GR" sz="1400" dirty="0" smtClean="0">
                <a:hlinkClick r:id="rId13"/>
              </a:rPr>
              <a:t>Itanium </a:t>
            </a:r>
            <a:r>
              <a:rPr lang="el-GR" sz="1400" dirty="0" smtClean="0">
                <a:hlinkClick r:id="rId14" tooltip="Microprocessor"/>
              </a:rPr>
              <a:t>μικροεπεξεργαστές</a:t>
            </a:r>
            <a:r>
              <a:rPr lang="el-GR" sz="1400" dirty="0" smtClean="0"/>
              <a:t> και κυκλοφόρησαν το 2001. </a:t>
            </a:r>
            <a:r>
              <a:rPr lang="el-GR" sz="1400" u="sng" dirty="0" smtClean="0">
                <a:hlinkClick r:id="" action="ppaction://noaction"/>
              </a:rPr>
              <a:t>[</a:t>
            </a:r>
            <a:r>
              <a:rPr lang="el-GR" sz="1400" dirty="0" smtClean="0">
                <a:hlinkClick r:id="" action="ppaction://noaction"/>
              </a:rPr>
              <a:t> 6 </a:t>
            </a:r>
            <a:r>
              <a:rPr lang="el-GR" sz="1400" u="sng" dirty="0" smtClean="0">
                <a:hlinkClick r:id="" action="ppaction://noaction"/>
              </a:rPr>
              <a:t>]</a:t>
            </a:r>
            <a:r>
              <a:rPr lang="el-GR" sz="1400" dirty="0" smtClean="0"/>
              <a:t> Ενώ κάθε έκδοση των Windows 2000, ενώ στόχευε σε μια διαφορετική αγορά, μοιράστηκαν ένα βασικό σύνολο των χαρακτηριστικών, συμπεριλαμβανομένων πολλών βοηθητικά εργαλεία του συστήματος, όπως το </a:t>
            </a:r>
            <a:r>
              <a:rPr lang="el-GR" sz="1400" dirty="0" smtClean="0">
                <a:hlinkClick r:id="rId15"/>
              </a:rPr>
              <a:t>Microsoft Management Console</a:t>
            </a:r>
            <a:r>
              <a:rPr lang="el-GR" sz="1400" dirty="0" smtClean="0"/>
              <a:t> και τυποποιημένο </a:t>
            </a:r>
            <a:r>
              <a:rPr lang="el-GR" sz="1400" dirty="0" smtClean="0">
                <a:hlinkClick r:id="rId16" tooltip="System administration"/>
              </a:rPr>
              <a:t>σύστημα διαχείρισης</a:t>
            </a:r>
            <a:r>
              <a:rPr lang="el-GR" sz="1400" dirty="0" smtClean="0"/>
              <a:t> των αιτήσεων .</a:t>
            </a:r>
          </a:p>
          <a:p>
            <a:pPr algn="just" eaLnBrk="1" hangingPunct="1">
              <a:lnSpc>
                <a:spcPct val="80000"/>
              </a:lnSpc>
            </a:pPr>
            <a:r>
              <a:rPr lang="el-GR" sz="1400" dirty="0" smtClean="0"/>
              <a:t>Υποστήριξη για άτομα με ειδικές ανάγκες έχει βελτιωθεί κατά </a:t>
            </a:r>
            <a:r>
              <a:rPr lang="el-GR" sz="1400" dirty="0" smtClean="0">
                <a:hlinkClick r:id="rId7"/>
              </a:rPr>
              <a:t>τα Windows NT 4.0</a:t>
            </a:r>
            <a:r>
              <a:rPr lang="el-GR" sz="1400" dirty="0" smtClean="0"/>
              <a:t> με ένα αριθμό νέων </a:t>
            </a:r>
            <a:r>
              <a:rPr lang="el-GR" sz="1400" dirty="0" smtClean="0">
                <a:hlinkClick r:id="rId17" tooltip="Assistive technology"/>
              </a:rPr>
              <a:t>βοηθητικών τεχνολογιών</a:t>
            </a:r>
            <a:r>
              <a:rPr lang="el-GR" sz="1400" dirty="0" smtClean="0"/>
              <a:t> , </a:t>
            </a:r>
            <a:r>
              <a:rPr lang="el-GR" sz="1400" u="sng" dirty="0" smtClean="0">
                <a:hlinkClick r:id="" action="ppaction://noaction"/>
              </a:rPr>
              <a:t>[</a:t>
            </a:r>
            <a:r>
              <a:rPr lang="el-GR" sz="1400" dirty="0" smtClean="0">
                <a:hlinkClick r:id="" action="ppaction://noaction"/>
              </a:rPr>
              <a:t> 7 </a:t>
            </a:r>
            <a:r>
              <a:rPr lang="el-GR" sz="1400" u="sng" dirty="0" smtClean="0">
                <a:hlinkClick r:id="" action="ppaction://noaction"/>
              </a:rPr>
              <a:t>],</a:t>
            </a:r>
            <a:r>
              <a:rPr lang="el-GR" sz="1400" dirty="0" smtClean="0"/>
              <a:t> και η Microsoft αυξημένη στήριξη για διαφορετικές γλώσσες </a:t>
            </a:r>
            <a:r>
              <a:rPr lang="el-GR" sz="1400" u="sng" dirty="0" smtClean="0">
                <a:hlinkClick r:id="" action="ppaction://noaction"/>
              </a:rPr>
              <a:t>[</a:t>
            </a:r>
            <a:r>
              <a:rPr lang="el-GR" sz="1400" dirty="0" smtClean="0">
                <a:hlinkClick r:id="" action="ppaction://noaction"/>
              </a:rPr>
              <a:t> 8 </a:t>
            </a:r>
            <a:r>
              <a:rPr lang="el-GR" sz="1400" u="sng" dirty="0" smtClean="0">
                <a:hlinkClick r:id="" action="ppaction://noaction"/>
              </a:rPr>
              <a:t>]</a:t>
            </a:r>
            <a:r>
              <a:rPr lang="el-GR" sz="1400" dirty="0" smtClean="0"/>
              <a:t> και την </a:t>
            </a:r>
            <a:r>
              <a:rPr lang="el-GR" sz="1400" dirty="0" smtClean="0">
                <a:hlinkClick r:id="rId18"/>
              </a:rPr>
              <a:t>τοπική</a:t>
            </a:r>
            <a:r>
              <a:rPr lang="el-GR" sz="1400" dirty="0" smtClean="0"/>
              <a:t> πληροφορία. </a:t>
            </a:r>
            <a:r>
              <a:rPr lang="el-GR" sz="1400" u="sng" dirty="0" smtClean="0">
                <a:hlinkClick r:id="" action="ppaction://noaction"/>
              </a:rPr>
              <a:t>[</a:t>
            </a:r>
            <a:r>
              <a:rPr lang="el-GR" sz="1400" dirty="0" smtClean="0">
                <a:hlinkClick r:id="" action="ppaction://noaction"/>
              </a:rPr>
              <a:t> 9 </a:t>
            </a:r>
            <a:r>
              <a:rPr lang="el-GR" sz="1400" u="sng" dirty="0" smtClean="0">
                <a:hlinkClick r:id="" action="ppaction://noaction"/>
              </a:rPr>
              <a:t>]</a:t>
            </a:r>
            <a:endParaRPr lang="el-GR" sz="1400" dirty="0" smtClean="0"/>
          </a:p>
        </p:txBody>
      </p:sp>
      <p:pic>
        <p:nvPicPr>
          <p:cNvPr id="7172" name="Picture 5" descr="Win2000"/>
          <p:cNvPicPr>
            <a:picLocks noChangeAspect="1" noChangeArrowheads="1"/>
          </p:cNvPicPr>
          <p:nvPr/>
        </p:nvPicPr>
        <p:blipFill>
          <a:blip r:embed="rId19" cstate="print"/>
          <a:srcRect/>
          <a:stretch>
            <a:fillRect/>
          </a:stretch>
        </p:blipFill>
        <p:spPr bwMode="auto">
          <a:xfrm>
            <a:off x="214282" y="1857364"/>
            <a:ext cx="3357554" cy="2881312"/>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dirty="0" smtClean="0">
                <a:solidFill>
                  <a:schemeClr val="accent2">
                    <a:lumMod val="75000"/>
                  </a:schemeClr>
                </a:solidFill>
              </a:rPr>
              <a:t>Windows </a:t>
            </a:r>
            <a:r>
              <a:rPr lang="en-US" dirty="0" smtClean="0">
                <a:solidFill>
                  <a:schemeClr val="accent2">
                    <a:lumMod val="75000"/>
                  </a:schemeClr>
                </a:solidFill>
              </a:rPr>
              <a:t>Xp</a:t>
            </a:r>
            <a:endParaRPr lang="el-GR" dirty="0" smtClean="0">
              <a:solidFill>
                <a:schemeClr val="accent2">
                  <a:lumMod val="75000"/>
                </a:schemeClr>
              </a:solidFill>
            </a:endParaRPr>
          </a:p>
        </p:txBody>
      </p:sp>
      <p:sp>
        <p:nvSpPr>
          <p:cNvPr id="8195" name="Rectangle 3"/>
          <p:cNvSpPr>
            <a:spLocks noGrp="1" noChangeArrowheads="1"/>
          </p:cNvSpPr>
          <p:nvPr>
            <p:ph type="body" idx="1"/>
          </p:nvPr>
        </p:nvSpPr>
        <p:spPr>
          <a:xfrm>
            <a:off x="2771775" y="1412875"/>
            <a:ext cx="6372225" cy="4924425"/>
          </a:xfrm>
        </p:spPr>
        <p:txBody>
          <a:bodyPr/>
          <a:lstStyle/>
          <a:p>
            <a:pPr algn="just" eaLnBrk="1" hangingPunct="1">
              <a:lnSpc>
                <a:spcPct val="80000"/>
              </a:lnSpc>
            </a:pPr>
            <a:r>
              <a:rPr lang="el-GR" sz="1600" dirty="0" smtClean="0"/>
              <a:t>Τα </a:t>
            </a:r>
            <a:r>
              <a:rPr lang="el-GR" sz="1600" b="1" dirty="0" smtClean="0"/>
              <a:t>Windows XP</a:t>
            </a:r>
            <a:r>
              <a:rPr lang="el-GR" sz="1600" dirty="0" smtClean="0"/>
              <a:t> (κωδικός </a:t>
            </a:r>
            <a:r>
              <a:rPr lang="el-GR" sz="1600" b="1" dirty="0" smtClean="0"/>
              <a:t>Whistler</a:t>
            </a:r>
            <a:r>
              <a:rPr lang="el-GR" sz="1600" dirty="0" smtClean="0"/>
              <a:t>, επίσης γνωστά ως </a:t>
            </a:r>
            <a:r>
              <a:rPr lang="el-GR" sz="1600" b="1" dirty="0" smtClean="0"/>
              <a:t>Windows NT 5.1</a:t>
            </a:r>
            <a:r>
              <a:rPr lang="el-GR" sz="1600" dirty="0" smtClean="0"/>
              <a:t>) είναι ένα </a:t>
            </a:r>
            <a:r>
              <a:rPr lang="el-GR" sz="1600" dirty="0" smtClean="0">
                <a:hlinkClick r:id="rId2" tooltip="Λειτουργικό σύστημα"/>
              </a:rPr>
              <a:t>λειτουργικό σύστημα</a:t>
            </a:r>
            <a:r>
              <a:rPr lang="el-GR" sz="1600" dirty="0" smtClean="0"/>
              <a:t> της οικογένειας </a:t>
            </a:r>
            <a:r>
              <a:rPr lang="el-GR" sz="1600" i="1" dirty="0" smtClean="0">
                <a:hlinkClick r:id="rId3" tooltip="Windows"/>
              </a:rPr>
              <a:t>Windows</a:t>
            </a:r>
            <a:r>
              <a:rPr lang="el-GR" sz="1600" dirty="0" smtClean="0"/>
              <a:t> της </a:t>
            </a:r>
            <a:r>
              <a:rPr lang="el-GR" sz="1600" dirty="0" smtClean="0">
                <a:hlinkClick r:id="rId4"/>
              </a:rPr>
              <a:t>Microsoft</a:t>
            </a:r>
            <a:r>
              <a:rPr lang="el-GR" sz="1600" dirty="0" smtClean="0"/>
              <a:t> για προσωπικούς υπολογιστές. Κυκλοφόρησε στις </a:t>
            </a:r>
            <a:r>
              <a:rPr lang="el-GR" sz="1600" dirty="0" smtClean="0">
                <a:hlinkClick r:id="rId5"/>
              </a:rPr>
              <a:t>25 Οκτωβρίου</a:t>
            </a:r>
            <a:r>
              <a:rPr lang="el-GR" sz="1600" dirty="0" smtClean="0"/>
              <a:t> </a:t>
            </a:r>
            <a:r>
              <a:rPr lang="el-GR" sz="1600" dirty="0" smtClean="0">
                <a:hlinkClick r:id="rId6"/>
              </a:rPr>
              <a:t>2001</a:t>
            </a:r>
            <a:r>
              <a:rPr lang="el-GR" sz="1600" dirty="0" smtClean="0"/>
              <a:t> σε δύο εκδόσεις: την </a:t>
            </a:r>
            <a:r>
              <a:rPr lang="el-GR" sz="1600" b="1" dirty="0" smtClean="0"/>
              <a:t>Windows XP Home Edition</a:t>
            </a:r>
            <a:r>
              <a:rPr lang="el-GR" sz="1600" dirty="0" smtClean="0"/>
              <a:t> που προορίζεται για οικιακούς χρήστες και την </a:t>
            </a:r>
            <a:r>
              <a:rPr lang="el-GR" sz="1600" b="1" dirty="0" smtClean="0"/>
              <a:t>Windows XP Professional</a:t>
            </a:r>
            <a:r>
              <a:rPr lang="el-GR" sz="1600" dirty="0" smtClean="0"/>
              <a:t> που περιλαμβάνει επιπλέον δυνατότητες όπως υποστήριξη για διπλό επεξεργαστή και την δυνατότητα σύνδεσης σε ένα domain. Τα γράμματα </a:t>
            </a:r>
            <a:r>
              <a:rPr lang="el-GR" sz="1600" b="1" dirty="0" smtClean="0"/>
              <a:t>XP</a:t>
            </a:r>
            <a:r>
              <a:rPr lang="el-GR" sz="1600" dirty="0" smtClean="0"/>
              <a:t> προέρχονται από την λέξη "Experience" (εμπειρία) </a:t>
            </a:r>
            <a:r>
              <a:rPr lang="el-GR" sz="1600" dirty="0" smtClean="0">
                <a:hlinkClick r:id="" action="ppaction://noaction"/>
              </a:rPr>
              <a:t>[1]</a:t>
            </a:r>
            <a:r>
              <a:rPr lang="el-GR" sz="1600" dirty="0" smtClean="0"/>
              <a:t>.</a:t>
            </a:r>
          </a:p>
          <a:p>
            <a:pPr algn="just" eaLnBrk="1" hangingPunct="1">
              <a:lnSpc>
                <a:spcPct val="80000"/>
              </a:lnSpc>
            </a:pPr>
            <a:r>
              <a:rPr lang="el-GR" sz="1600" dirty="0" smtClean="0"/>
              <a:t>Τα Windows XP εισήγαγαν στην γραμμή καταναλωτικών εκδόσεων Windows πολλές δυνατότητες που υπήρχαν προηγουμένως στις εκδόσεις server και workstation των </a:t>
            </a:r>
            <a:r>
              <a:rPr lang="el-GR" sz="1600" i="1" dirty="0" smtClean="0">
                <a:hlinkClick r:id="rId7" tooltip="Windows NT (δεν έχει γραφτεί ακόμα)"/>
              </a:rPr>
              <a:t>Windows NT</a:t>
            </a:r>
            <a:r>
              <a:rPr lang="el-GR" sz="1600" dirty="0" smtClean="0"/>
              <a:t> και </a:t>
            </a:r>
            <a:r>
              <a:rPr lang="el-GR" sz="1600" i="1" dirty="0" smtClean="0">
                <a:hlinkClick r:id="rId8" tooltip="Windows 2000 (δεν έχει γραφτεί ακόμα)"/>
              </a:rPr>
              <a:t>Windows 2000</a:t>
            </a:r>
            <a:r>
              <a:rPr lang="el-GR" sz="1600" dirty="0" smtClean="0"/>
              <a:t>, όπως μεγαλύτερη σταθερότητα και απόδοση χάρη στον καθαρά 32-bit πυρήνα, αντίθετα με τον υβριδικό 16-bit/32-bit πυρήνα των προηγούμενων καταναλωτικών εκδόσεων Windows. Επίσης περιέχουν νέα τεχνολογία ώστε να αποφεύγονται τα προβλήματα διαχείρισης των DLL (βιβλιοθηκών λογισμικού) που υπήρχαν σε προηγούμενες εκδόσεις Windows. Τα Windows XP φέρουν ένα ανανεωμένο </a:t>
            </a:r>
            <a:r>
              <a:rPr lang="el-GR" sz="1600" i="1" dirty="0" smtClean="0">
                <a:hlinkClick r:id="rId9" tooltip="Γραφικό σύστημα αλληλεπίδρασης"/>
              </a:rPr>
              <a:t>γραφικό σύστημα αλληλεπίδρασης</a:t>
            </a:r>
            <a:r>
              <a:rPr lang="el-GR" sz="1600" dirty="0" smtClean="0"/>
              <a:t> (GUI) που η Microsoft προωθεί ως περισσότερο φιλικό προς τον χρήστη από ότι στις παλιότερες εκδόσεις Windows. Επιπλέον, τα Windows XP </a:t>
            </a:r>
            <a:r>
              <a:rPr lang="el-GR" sz="1600" dirty="0" smtClean="0"/>
              <a:t>μπορούν </a:t>
            </a:r>
            <a:r>
              <a:rPr lang="el-GR" sz="1600" dirty="0" smtClean="0"/>
              <a:t>να χρησιμοποιήσουν το σύστημα αρχείων NTFS (New Technology File System), το οποίο προηγουμένως </a:t>
            </a:r>
            <a:r>
              <a:rPr lang="el-GR" sz="1600" dirty="0" smtClean="0"/>
              <a:t>ήταν </a:t>
            </a:r>
            <a:r>
              <a:rPr lang="el-GR" sz="1600" dirty="0" smtClean="0"/>
              <a:t>συμβατό </a:t>
            </a:r>
            <a:r>
              <a:rPr lang="el-GR" sz="1600" dirty="0" smtClean="0"/>
              <a:t>μόνο με τα (κυρίως επαγγελματικά) λειτουργικά συστήματα Windows ΝΤ και 2000.</a:t>
            </a:r>
          </a:p>
        </p:txBody>
      </p:sp>
      <p:pic>
        <p:nvPicPr>
          <p:cNvPr id="8196" name="Picture 4" descr="imagesCA6N3NI5"/>
          <p:cNvPicPr>
            <a:picLocks noChangeAspect="1" noChangeArrowheads="1"/>
          </p:cNvPicPr>
          <p:nvPr/>
        </p:nvPicPr>
        <p:blipFill>
          <a:blip r:embed="rId10" cstate="print"/>
          <a:srcRect/>
          <a:stretch>
            <a:fillRect/>
          </a:stretch>
        </p:blipFill>
        <p:spPr bwMode="auto">
          <a:xfrm>
            <a:off x="214282" y="2214554"/>
            <a:ext cx="2916238" cy="244792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28596" y="142852"/>
            <a:ext cx="8229600" cy="1143000"/>
          </a:xfrm>
        </p:spPr>
        <p:txBody>
          <a:bodyPr/>
          <a:lstStyle/>
          <a:p>
            <a:pPr eaLnBrk="1" hangingPunct="1"/>
            <a:r>
              <a:rPr lang="en-US" dirty="0" smtClean="0">
                <a:solidFill>
                  <a:schemeClr val="accent2">
                    <a:lumMod val="75000"/>
                  </a:schemeClr>
                </a:solidFill>
              </a:rPr>
              <a:t>Windows </a:t>
            </a:r>
            <a:r>
              <a:rPr lang="en-US" dirty="0" smtClean="0">
                <a:solidFill>
                  <a:schemeClr val="accent2">
                    <a:lumMod val="75000"/>
                  </a:schemeClr>
                </a:solidFill>
              </a:rPr>
              <a:t>Vista</a:t>
            </a:r>
            <a:endParaRPr lang="el-GR" dirty="0" smtClean="0">
              <a:solidFill>
                <a:schemeClr val="accent2">
                  <a:lumMod val="75000"/>
                </a:schemeClr>
              </a:solidFill>
            </a:endParaRPr>
          </a:p>
        </p:txBody>
      </p:sp>
      <p:sp>
        <p:nvSpPr>
          <p:cNvPr id="9219" name="Rectangle 3"/>
          <p:cNvSpPr>
            <a:spLocks noGrp="1" noChangeArrowheads="1"/>
          </p:cNvSpPr>
          <p:nvPr>
            <p:ph type="body" idx="1"/>
          </p:nvPr>
        </p:nvSpPr>
        <p:spPr>
          <a:xfrm>
            <a:off x="3733800" y="1357298"/>
            <a:ext cx="5410200" cy="4565650"/>
          </a:xfrm>
        </p:spPr>
        <p:txBody>
          <a:bodyPr/>
          <a:lstStyle/>
          <a:p>
            <a:pPr algn="just" eaLnBrk="1" hangingPunct="1">
              <a:lnSpc>
                <a:spcPct val="80000"/>
              </a:lnSpc>
            </a:pPr>
            <a:r>
              <a:rPr lang="el-GR" sz="1400" dirty="0" smtClean="0"/>
              <a:t>Τα </a:t>
            </a:r>
            <a:r>
              <a:rPr lang="el-GR" sz="1400" b="1" dirty="0" smtClean="0"/>
              <a:t>Windows Vista</a:t>
            </a:r>
            <a:r>
              <a:rPr lang="el-GR" sz="1400" dirty="0" smtClean="0"/>
              <a:t> (με κωδική ονομασία </a:t>
            </a:r>
            <a:r>
              <a:rPr lang="el-GR" sz="1400" i="1" dirty="0" smtClean="0"/>
              <a:t>Longhorn</a:t>
            </a:r>
            <a:r>
              <a:rPr lang="el-GR" sz="1400" dirty="0" smtClean="0"/>
              <a:t>) είναι η </a:t>
            </a:r>
            <a:r>
              <a:rPr lang="el-GR" sz="1400" dirty="0" smtClean="0"/>
              <a:t>μια </a:t>
            </a:r>
            <a:r>
              <a:rPr lang="el-GR" sz="1400" dirty="0" smtClean="0"/>
              <a:t>έκδοση του λειτουργικού συστήματος </a:t>
            </a:r>
            <a:r>
              <a:rPr lang="el-GR" sz="1400" dirty="0" smtClean="0">
                <a:hlinkClick r:id="rId2"/>
              </a:rPr>
              <a:t>Microsoft Windows</a:t>
            </a:r>
            <a:r>
              <a:rPr lang="el-GR" sz="1400" dirty="0" smtClean="0"/>
              <a:t> της </a:t>
            </a:r>
            <a:r>
              <a:rPr lang="el-GR" sz="1400" dirty="0" smtClean="0">
                <a:hlinkClick r:id="rId3"/>
              </a:rPr>
              <a:t>Microsoft</a:t>
            </a:r>
            <a:r>
              <a:rPr lang="el-GR" sz="1400" dirty="0" smtClean="0"/>
              <a:t>. Κυκλοφόρησε στις 30 Ιανουαρίου 2007 σε πέντε εκδόσεις: τα </a:t>
            </a:r>
            <a:r>
              <a:rPr lang="el-GR" sz="1400" i="1" dirty="0" smtClean="0"/>
              <a:t>Windows Vista Home Basic</a:t>
            </a:r>
            <a:r>
              <a:rPr lang="el-GR" sz="1400" dirty="0" smtClean="0"/>
              <a:t>, που απευθύνονται στους οικιακούς χρήστες και διαθέτει το βασικό </a:t>
            </a:r>
            <a:r>
              <a:rPr lang="el-GR" sz="1400" i="1" dirty="0" smtClean="0">
                <a:hlinkClick r:id="rId4" tooltip="User Interface (δεν έχει γραφτεί ακόμα)"/>
              </a:rPr>
              <a:t>UI</a:t>
            </a:r>
            <a:r>
              <a:rPr lang="el-GR" sz="1400" dirty="0" smtClean="0"/>
              <a:t> χωρίς </a:t>
            </a:r>
            <a:r>
              <a:rPr lang="el-GR" sz="1400" i="1" dirty="0" smtClean="0"/>
              <a:t>Aero Glass Interface</a:t>
            </a:r>
            <a:r>
              <a:rPr lang="el-GR" sz="1400" dirty="0" smtClean="0"/>
              <a:t>, τα </a:t>
            </a:r>
            <a:r>
              <a:rPr lang="el-GR" sz="1400" i="1" dirty="0" smtClean="0"/>
              <a:t>Windows Vista Home Premium</a:t>
            </a:r>
            <a:r>
              <a:rPr lang="el-GR" sz="1400" dirty="0" smtClean="0"/>
              <a:t> που απευθύνονται στους τυπικούς χρήστες και περιλαμβάνει τόσο το </a:t>
            </a:r>
            <a:r>
              <a:rPr lang="el-GR" sz="1400" i="1" dirty="0" smtClean="0"/>
              <a:t>Aero Glass Interface</a:t>
            </a:r>
            <a:r>
              <a:rPr lang="el-GR" sz="1400" dirty="0" smtClean="0"/>
              <a:t>, όσο και το Media Center αλλά και υποστήριξη </a:t>
            </a:r>
            <a:r>
              <a:rPr lang="el-GR" sz="1400" i="1" dirty="0" smtClean="0">
                <a:hlinkClick r:id="rId5" tooltip="Tablet PC (δεν έχει γραφτεί ακόμα)"/>
              </a:rPr>
              <a:t>tablet PC</a:t>
            </a:r>
            <a:r>
              <a:rPr lang="el-GR" sz="1400" dirty="0" smtClean="0"/>
              <a:t> και </a:t>
            </a:r>
            <a:r>
              <a:rPr lang="el-GR" sz="1400" i="1" dirty="0" smtClean="0">
                <a:hlinkClick r:id="rId6" tooltip="HDTV (δεν έχει γραφτεί ακόμα)"/>
              </a:rPr>
              <a:t>HDTV</a:t>
            </a:r>
            <a:r>
              <a:rPr lang="el-GR" sz="1400" dirty="0" smtClean="0"/>
              <a:t>, τα </a:t>
            </a:r>
            <a:r>
              <a:rPr lang="el-GR" sz="1400" i="1" dirty="0" smtClean="0"/>
              <a:t>Windows Vista Business</a:t>
            </a:r>
            <a:r>
              <a:rPr lang="el-GR" sz="1400" dirty="0" smtClean="0"/>
              <a:t> που απευθύνονται σε μικρές / μικρομεσαίες επιχειρήσεις (έχουν </a:t>
            </a:r>
            <a:r>
              <a:rPr lang="el-GR" sz="1400" i="1" dirty="0" smtClean="0"/>
              <a:t>Aero</a:t>
            </a:r>
            <a:r>
              <a:rPr lang="el-GR" sz="1400" dirty="0" smtClean="0"/>
              <a:t>, εργαλεία λήψης αντίγραφων ασφαλείας για επιχείρησης, τον </a:t>
            </a:r>
            <a:r>
              <a:rPr lang="el-GR" sz="1400" i="1" dirty="0" smtClean="0"/>
              <a:t>Meeting Space</a:t>
            </a:r>
            <a:r>
              <a:rPr lang="el-GR" sz="1400" dirty="0" smtClean="0"/>
              <a:t>, τον </a:t>
            </a:r>
            <a:r>
              <a:rPr lang="el-GR" sz="1400" i="1" dirty="0" smtClean="0"/>
              <a:t>IIS Web</a:t>
            </a:r>
            <a:r>
              <a:rPr lang="el-GR" sz="1400" dirty="0" smtClean="0"/>
              <a:t> και το </a:t>
            </a:r>
            <a:r>
              <a:rPr lang="el-GR" sz="1400" i="1" dirty="0" smtClean="0"/>
              <a:t>Windows fax and Scan</a:t>
            </a:r>
            <a:r>
              <a:rPr lang="el-GR" sz="1400" dirty="0" smtClean="0"/>
              <a:t>) και τέλος η πιο πλήρης έκδοση των </a:t>
            </a:r>
            <a:r>
              <a:rPr lang="el-GR" sz="1400" i="1" dirty="0" smtClean="0"/>
              <a:t>Windows Vista</a:t>
            </a:r>
            <a:r>
              <a:rPr lang="el-GR" sz="1400" dirty="0" smtClean="0"/>
              <a:t> τα </a:t>
            </a:r>
            <a:r>
              <a:rPr lang="el-GR" sz="1400" i="1" dirty="0" smtClean="0"/>
              <a:t>Windows Vista Ultimate</a:t>
            </a:r>
            <a:r>
              <a:rPr lang="el-GR" sz="1400" dirty="0" smtClean="0"/>
              <a:t>, που απευθύνονται σε επαγγελματίες και φανατικούς παιχνιδιών, και περιλαμβάνουν τα χαρακτηριστικά των εκδόσεων </a:t>
            </a:r>
            <a:r>
              <a:rPr lang="el-GR" sz="1400" i="1" dirty="0" smtClean="0"/>
              <a:t>Business</a:t>
            </a:r>
            <a:r>
              <a:rPr lang="el-GR" sz="1400" dirty="0" smtClean="0"/>
              <a:t> και </a:t>
            </a:r>
            <a:r>
              <a:rPr lang="el-GR" sz="1400" i="1" dirty="0" smtClean="0"/>
              <a:t>Home Premium</a:t>
            </a:r>
            <a:r>
              <a:rPr lang="el-GR" sz="1400" dirty="0" smtClean="0"/>
              <a:t>.</a:t>
            </a:r>
          </a:p>
          <a:p>
            <a:pPr algn="just" eaLnBrk="1" hangingPunct="1">
              <a:lnSpc>
                <a:spcPct val="80000"/>
              </a:lnSpc>
            </a:pPr>
            <a:r>
              <a:rPr lang="el-GR" sz="1400" dirty="0" smtClean="0"/>
              <a:t>Εκτός Ελλάδας είναι διαθέσιμη μια ακόμη έκδοση, η Starter. Για τις εκδόσεις Home Basic και Business, υπάρχουν οι υποεκδόσεις Ν. Είναι οι ίδιες οι εκδόσεις χωρίς το πρόγραμμα αναπαραγωγής μουσικής, </a:t>
            </a:r>
            <a:r>
              <a:rPr lang="el-GR" sz="1400" dirty="0" smtClean="0">
                <a:hlinkClick r:id="rId7"/>
              </a:rPr>
              <a:t>Windows Media Player</a:t>
            </a:r>
            <a:r>
              <a:rPr lang="el-GR" sz="1400" dirty="0" smtClean="0"/>
              <a:t>.</a:t>
            </a:r>
          </a:p>
          <a:p>
            <a:pPr algn="just" eaLnBrk="1" hangingPunct="1">
              <a:lnSpc>
                <a:spcPct val="80000"/>
              </a:lnSpc>
            </a:pPr>
            <a:r>
              <a:rPr lang="el-GR" sz="1400" dirty="0" smtClean="0"/>
              <a:t>Στα Windows Vista περιλαμβάνεται το καινούργιο API της </a:t>
            </a:r>
            <a:r>
              <a:rPr lang="el-GR" sz="1400" dirty="0" smtClean="0">
                <a:hlinkClick r:id="rId3"/>
              </a:rPr>
              <a:t>Microsoft</a:t>
            </a:r>
            <a:r>
              <a:rPr lang="el-GR" sz="1400" dirty="0" smtClean="0"/>
              <a:t> </a:t>
            </a:r>
            <a:r>
              <a:rPr lang="el-GR" sz="1400" i="1" dirty="0" smtClean="0">
                <a:hlinkClick r:id="rId8" tooltip="DirectX (δεν έχει γραφτεί ακόμα)"/>
              </a:rPr>
              <a:t>DirectX</a:t>
            </a:r>
            <a:r>
              <a:rPr lang="el-GR" sz="1400" dirty="0" smtClean="0"/>
              <a:t> 10 (με κωδική ονομασία Avalon) το οποίο προσφέρει ρεαλιστικότερα γραφικά. Επίσης υπάρχει και μια έκδοση του </a:t>
            </a:r>
            <a:r>
              <a:rPr lang="el-GR" sz="1400" i="1" dirty="0" smtClean="0">
                <a:hlinkClick r:id="rId8" tooltip="DirectX (δεν έχει γραφτεί ακόμα)"/>
              </a:rPr>
              <a:t>DirectX</a:t>
            </a:r>
            <a:r>
              <a:rPr lang="el-GR" sz="1400" dirty="0" smtClean="0"/>
              <a:t> 9 το </a:t>
            </a:r>
            <a:r>
              <a:rPr lang="el-GR" sz="1400" i="1" dirty="0" smtClean="0">
                <a:hlinkClick r:id="rId8" tooltip="DirectX (δεν έχει γραφτεί ακόμα)"/>
              </a:rPr>
              <a:t>DirectX</a:t>
            </a:r>
            <a:r>
              <a:rPr lang="el-GR" sz="1400" dirty="0" smtClean="0"/>
              <a:t> 9L το οποίο είναι για παιχνίδια που δεν υποστηρίζουν το </a:t>
            </a:r>
            <a:r>
              <a:rPr lang="el-GR" sz="1400" i="1" dirty="0" smtClean="0">
                <a:hlinkClick r:id="rId8" tooltip="DirectX (δεν έχει γραφτεί ακόμα)"/>
              </a:rPr>
              <a:t>DirectX</a:t>
            </a:r>
            <a:r>
              <a:rPr lang="el-GR" sz="1400" dirty="0" smtClean="0"/>
              <a:t> 10.</a:t>
            </a:r>
          </a:p>
          <a:p>
            <a:pPr algn="just" eaLnBrk="1" hangingPunct="1">
              <a:lnSpc>
                <a:spcPct val="80000"/>
              </a:lnSpc>
            </a:pPr>
            <a:r>
              <a:rPr lang="el-GR" sz="1400" dirty="0" smtClean="0"/>
              <a:t>Το Service Pack 1 κυκλοφόρησε στις 18 Μαρτίου του 2008. Περιλαμβάνει το DirectX 10.1, που προσφέρει Mandatory 32-bit floating point filtering, Mandatory 4x </a:t>
            </a:r>
            <a:r>
              <a:rPr lang="el-GR" sz="1400" dirty="0" smtClean="0"/>
              <a:t>anti-al</a:t>
            </a:r>
            <a:r>
              <a:rPr lang="en-US" sz="1400" dirty="0" smtClean="0"/>
              <a:t>iasing</a:t>
            </a:r>
            <a:r>
              <a:rPr lang="el-GR" sz="1400" dirty="0" smtClean="0"/>
              <a:t> </a:t>
            </a:r>
            <a:r>
              <a:rPr lang="el-GR" sz="1400" dirty="0" smtClean="0"/>
              <a:t>και Shader model 4.1. Στους υπόλοιπους τομείς είναι συμβατό με κάρτες γραφικών που υποστηρίζουν μέχρι DirectX 10.</a:t>
            </a:r>
          </a:p>
          <a:p>
            <a:pPr eaLnBrk="1" hangingPunct="1">
              <a:lnSpc>
                <a:spcPct val="80000"/>
              </a:lnSpc>
            </a:pPr>
            <a:endParaRPr lang="el-GR" sz="1200" dirty="0" smtClean="0"/>
          </a:p>
        </p:txBody>
      </p:sp>
      <p:pic>
        <p:nvPicPr>
          <p:cNvPr id="9220" name="Picture 4" descr="Windows Vista.png">
            <a:hlinkClick r:id="rId9"/>
          </p:cNvPr>
          <p:cNvPicPr>
            <a:picLocks noChangeAspect="1" noChangeArrowheads="1"/>
          </p:cNvPicPr>
          <p:nvPr/>
        </p:nvPicPr>
        <p:blipFill>
          <a:blip r:embed="rId10" cstate="print"/>
          <a:srcRect/>
          <a:stretch>
            <a:fillRect/>
          </a:stretch>
        </p:blipFill>
        <p:spPr bwMode="auto">
          <a:xfrm>
            <a:off x="214282" y="1714488"/>
            <a:ext cx="3527425" cy="316865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dirty="0" smtClean="0">
                <a:solidFill>
                  <a:schemeClr val="accent2">
                    <a:lumMod val="75000"/>
                  </a:schemeClr>
                </a:solidFill>
              </a:rPr>
              <a:t>Windows 7</a:t>
            </a:r>
            <a:endParaRPr lang="el-GR" dirty="0" smtClean="0">
              <a:solidFill>
                <a:schemeClr val="accent2">
                  <a:lumMod val="75000"/>
                </a:schemeClr>
              </a:solidFill>
            </a:endParaRPr>
          </a:p>
        </p:txBody>
      </p:sp>
      <p:sp>
        <p:nvSpPr>
          <p:cNvPr id="10243" name="Rectangle 3"/>
          <p:cNvSpPr>
            <a:spLocks noGrp="1" noChangeArrowheads="1"/>
          </p:cNvSpPr>
          <p:nvPr>
            <p:ph type="body" idx="1"/>
          </p:nvPr>
        </p:nvSpPr>
        <p:spPr>
          <a:xfrm>
            <a:off x="3444875" y="1412875"/>
            <a:ext cx="5699125" cy="4708525"/>
          </a:xfrm>
        </p:spPr>
        <p:txBody>
          <a:bodyPr/>
          <a:lstStyle/>
          <a:p>
            <a:pPr algn="just" eaLnBrk="1" hangingPunct="1">
              <a:lnSpc>
                <a:spcPct val="80000"/>
              </a:lnSpc>
            </a:pPr>
            <a:r>
              <a:rPr lang="el-GR" sz="1800" dirty="0" smtClean="0"/>
              <a:t>Τα </a:t>
            </a:r>
            <a:r>
              <a:rPr lang="el-GR" sz="1800" b="1" dirty="0" smtClean="0"/>
              <a:t>Windows 7</a:t>
            </a:r>
            <a:r>
              <a:rPr lang="el-GR" sz="1800" dirty="0" smtClean="0"/>
              <a:t> (προηγουμένως γνωστά με τις </a:t>
            </a:r>
            <a:r>
              <a:rPr lang="el-GR" sz="1800" i="1" dirty="0" smtClean="0">
                <a:hlinkClick r:id="rId2" tooltip="Λίστα κωδικών ονομασιών της Microsoft (δεν έχει γραφτεί ακόμα)"/>
              </a:rPr>
              <a:t>κωδικές ονομασίες</a:t>
            </a:r>
            <a:r>
              <a:rPr lang="el-GR" sz="1800" dirty="0" smtClean="0"/>
              <a:t> </a:t>
            </a:r>
            <a:r>
              <a:rPr lang="el-GR" sz="1800" b="1" dirty="0" smtClean="0"/>
              <a:t>Blackcomb</a:t>
            </a:r>
            <a:r>
              <a:rPr lang="el-GR" sz="1800" dirty="0" smtClean="0"/>
              <a:t> και </a:t>
            </a:r>
            <a:r>
              <a:rPr lang="el-GR" sz="1800" b="1" dirty="0" smtClean="0"/>
              <a:t>Vienna</a:t>
            </a:r>
            <a:r>
              <a:rPr lang="el-GR" sz="1800" dirty="0" smtClean="0"/>
              <a:t>) είναι ο διάδοχος των </a:t>
            </a:r>
            <a:r>
              <a:rPr lang="el-GR" sz="1800" dirty="0" smtClean="0">
                <a:hlinkClick r:id="rId3"/>
              </a:rPr>
              <a:t>Windows Vista</a:t>
            </a:r>
            <a:r>
              <a:rPr lang="el-GR" sz="1800" dirty="0" smtClean="0"/>
              <a:t>.</a:t>
            </a:r>
            <a:r>
              <a:rPr lang="el-GR" sz="1800" dirty="0" smtClean="0">
                <a:hlinkClick r:id="" action="ppaction://noaction"/>
              </a:rPr>
              <a:t>[1]</a:t>
            </a:r>
            <a:r>
              <a:rPr lang="el-GR" sz="1800" dirty="0" smtClean="0">
                <a:hlinkClick r:id="" action="ppaction://noaction"/>
              </a:rPr>
              <a:t>[2]</a:t>
            </a:r>
            <a:r>
              <a:rPr lang="el-GR" sz="1800" dirty="0" smtClean="0"/>
              <a:t> Τα Windows 7 κυκλοφόρησαν στις </a:t>
            </a:r>
            <a:r>
              <a:rPr lang="el-GR" sz="1800" dirty="0" smtClean="0">
                <a:hlinkClick r:id="rId4"/>
              </a:rPr>
              <a:t>22 Οκτωβρίου</a:t>
            </a:r>
            <a:r>
              <a:rPr lang="el-GR" sz="1800" dirty="0" smtClean="0"/>
              <a:t> </a:t>
            </a:r>
            <a:r>
              <a:rPr lang="el-GR" sz="1800" dirty="0" smtClean="0">
                <a:hlinkClick r:id="rId5"/>
              </a:rPr>
              <a:t>2009</a:t>
            </a:r>
            <a:r>
              <a:rPr lang="el-GR" sz="1800" dirty="0" smtClean="0"/>
              <a:t> και σε </a:t>
            </a:r>
            <a:r>
              <a:rPr lang="el-GR" sz="1800" i="1" dirty="0" smtClean="0">
                <a:hlinkClick r:id="rId6" tooltip="32-bit (δεν έχει γραφτεί ακόμα)"/>
              </a:rPr>
              <a:t>32-bit</a:t>
            </a:r>
            <a:r>
              <a:rPr lang="el-GR" sz="1800" dirty="0" smtClean="0"/>
              <a:t> και σε </a:t>
            </a:r>
            <a:r>
              <a:rPr lang="el-GR" sz="1800" i="1" dirty="0" smtClean="0">
                <a:hlinkClick r:id="rId7" tooltip="64-bit (δεν έχει γραφτεί ακόμα)"/>
              </a:rPr>
              <a:t>64-bit</a:t>
            </a:r>
            <a:r>
              <a:rPr lang="el-GR" sz="1800" dirty="0" smtClean="0"/>
              <a:t> εκδόσεις.</a:t>
            </a:r>
          </a:p>
          <a:p>
            <a:pPr algn="just" eaLnBrk="1" hangingPunct="1">
              <a:lnSpc>
                <a:spcPct val="80000"/>
              </a:lnSpc>
            </a:pPr>
            <a:r>
              <a:rPr lang="el-GR" sz="1800" dirty="0" smtClean="0"/>
              <a:t>Η Microsoft είχε διατηρήσει άκρα μυστικότητα για τα Windows 7, καθώς είχε δώσει έμφαση στην κυκλοφορία και στην ανάπτυξη των Windows Vista,</a:t>
            </a:r>
            <a:r>
              <a:rPr lang="el-GR" sz="1800" dirty="0" smtClean="0">
                <a:hlinkClick r:id="" action="ppaction://noaction"/>
              </a:rPr>
              <a:t>[3]</a:t>
            </a:r>
            <a:r>
              <a:rPr lang="el-GR" sz="1800" dirty="0" smtClean="0"/>
              <a:t> δηλώνοντας ότι δεν θέλει να υποσχεθεί χαρακτηριστικά των Windows 7 που τελικά δεν θα ενσωματωθούν, παρόλο που σε προηγούμενα λειτουργικά είχε αποκαλύψει κάποια χαρακτηριστικά πριν την κυκλοφορία τους. Σαν αποτέλεσμα, γνωρίζουμε πολύ λίγα για τα Windows 7, αλλά δημόσιες ομιλίες και παρουσιάσεις από συνεργάτες της Microsoft έχουν δώσει εικόνα για τα χαρακτηριστικά τους. Μάλιστα, πληροφορίες που δημοσιεύτηκαν στο διαδίκτυο από άτομα στα οποία δόθηκε η έκδοση M1 των Windows </a:t>
            </a:r>
            <a:r>
              <a:rPr lang="el-GR" sz="1800" dirty="0" smtClean="0"/>
              <a:t>7</a:t>
            </a:r>
            <a:r>
              <a:rPr lang="en-US" sz="1800" dirty="0" smtClean="0"/>
              <a:t> </a:t>
            </a:r>
            <a:r>
              <a:rPr lang="el-GR" sz="1800" dirty="0" smtClean="0"/>
              <a:t>έχουν </a:t>
            </a:r>
            <a:r>
              <a:rPr lang="el-GR" sz="1800" dirty="0" smtClean="0"/>
              <a:t>δώσει περισσότερες λεπτομέρειες.</a:t>
            </a:r>
          </a:p>
          <a:p>
            <a:pPr eaLnBrk="1" hangingPunct="1">
              <a:lnSpc>
                <a:spcPct val="80000"/>
              </a:lnSpc>
            </a:pPr>
            <a:endParaRPr lang="el-GR" sz="1600" dirty="0" smtClean="0"/>
          </a:p>
        </p:txBody>
      </p:sp>
      <p:pic>
        <p:nvPicPr>
          <p:cNvPr id="10244" name="Picture 4" descr="Windows 7.png">
            <a:hlinkClick r:id="rId8"/>
          </p:cNvPr>
          <p:cNvPicPr>
            <a:picLocks noChangeAspect="1" noChangeArrowheads="1"/>
          </p:cNvPicPr>
          <p:nvPr/>
        </p:nvPicPr>
        <p:blipFill>
          <a:blip r:embed="rId9" cstate="print"/>
          <a:srcRect/>
          <a:stretch>
            <a:fillRect/>
          </a:stretch>
        </p:blipFill>
        <p:spPr bwMode="auto">
          <a:xfrm>
            <a:off x="214282" y="2071678"/>
            <a:ext cx="3492500" cy="2665412"/>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Η ιστορία των λειτουργικών συστημάτων">
  <a:themeElements>
    <a:clrScheme name="Η ιστορία των λειτουργικών συστημάτων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Η ιστορία των λειτουργικών συστημάτων">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Η ιστορία των λειτουργικών συστημάτων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Η ιστορία των λειτουργικών συστημάτων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Η ιστορία των λειτουργικών συστημάτων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Η ιστορία των λειτουργικών συστημάτων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Η ιστορία των λειτουργικών συστημάτων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Η ιστορία των λειτουργικών συστημάτων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Η ιστορία των λειτουργικών συστημάτων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Η ιστορία των λειτουργικών συστημάτων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Η ιστορία των λειτουργικών συστημάτων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Η ιστορία των λειτουργικών συστημάτων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Η ιστορία των λειτουργικών συστημάτων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Η ιστορία των λειτουργικών συστημάτων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Η ιστορία των λειτουργικών συστημάτων</Template>
  <TotalTime>17</TotalTime>
  <Words>1361</Words>
  <Application>Microsoft Office PowerPoint</Application>
  <PresentationFormat>Προβολή στην οθόνη (4:3)</PresentationFormat>
  <Paragraphs>27</Paragraphs>
  <Slides>9</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9</vt:i4>
      </vt:variant>
    </vt:vector>
  </HeadingPairs>
  <TitlesOfParts>
    <vt:vector size="12" baseType="lpstr">
      <vt:lpstr>Arial</vt:lpstr>
      <vt:lpstr>Calibri</vt:lpstr>
      <vt:lpstr>Η ιστορία των λειτουργικών συστημάτων</vt:lpstr>
      <vt:lpstr>Η ιστορία των λειτουργικών συστημάτων Windows  (μέχρι και την έκδοση Windows 7) </vt:lpstr>
      <vt:lpstr>MS-DOS</vt:lpstr>
      <vt:lpstr>Windows 3.0</vt:lpstr>
      <vt:lpstr>Windows 95</vt:lpstr>
      <vt:lpstr>Windows 98</vt:lpstr>
      <vt:lpstr>Windows 2000</vt:lpstr>
      <vt:lpstr>Windows Xp</vt:lpstr>
      <vt:lpstr>Windows Vista</vt:lpstr>
      <vt:lpstr>Windows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ιστορία των λειτουργικών συστημάτων</dc:title>
  <dc:creator>ΣΤΑΘΗΣ</dc:creator>
  <cp:lastModifiedBy>Κώστας</cp:lastModifiedBy>
  <cp:revision>3</cp:revision>
  <dcterms:created xsi:type="dcterms:W3CDTF">2011-05-03T19:35:00Z</dcterms:created>
  <dcterms:modified xsi:type="dcterms:W3CDTF">2015-10-19T20:46:39Z</dcterms:modified>
</cp:coreProperties>
</file>