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0" r:id="rId6"/>
    <p:sldId id="259"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A845846-539C-4F4C-BB80-ACC39C0A9A93}" type="datetimeFigureOut">
              <a:rPr lang="el-GR" smtClean="0"/>
              <a:pPr/>
              <a:t>16/12/2018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B1E90917-DEEF-404E-80B4-E254F5E6FC35}"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A845846-539C-4F4C-BB80-ACC39C0A9A93}" type="datetimeFigureOut">
              <a:rPr lang="el-GR" smtClean="0"/>
              <a:pPr/>
              <a:t>16/12/2018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B1E90917-DEEF-404E-80B4-E254F5E6FC35}"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A845846-539C-4F4C-BB80-ACC39C0A9A93}" type="datetimeFigureOut">
              <a:rPr lang="el-GR" smtClean="0"/>
              <a:pPr/>
              <a:t>16/12/2018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B1E90917-DEEF-404E-80B4-E254F5E6FC35}"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A845846-539C-4F4C-BB80-ACC39C0A9A93}" type="datetimeFigureOut">
              <a:rPr lang="el-GR" smtClean="0"/>
              <a:pPr/>
              <a:t>16/12/2018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B1E90917-DEEF-404E-80B4-E254F5E6FC35}"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A845846-539C-4F4C-BB80-ACC39C0A9A93}" type="datetimeFigureOut">
              <a:rPr lang="el-GR" smtClean="0"/>
              <a:pPr/>
              <a:t>16/12/2018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B1E90917-DEEF-404E-80B4-E254F5E6FC35}"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A845846-539C-4F4C-BB80-ACC39C0A9A93}" type="datetimeFigureOut">
              <a:rPr lang="el-GR" smtClean="0"/>
              <a:pPr/>
              <a:t>16/12/2018</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B1E90917-DEEF-404E-80B4-E254F5E6FC35}"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A845846-539C-4F4C-BB80-ACC39C0A9A93}" type="datetimeFigureOut">
              <a:rPr lang="el-GR" smtClean="0"/>
              <a:pPr/>
              <a:t>16/12/2018</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B1E90917-DEEF-404E-80B4-E254F5E6FC35}"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A845846-539C-4F4C-BB80-ACC39C0A9A93}" type="datetimeFigureOut">
              <a:rPr lang="el-GR" smtClean="0"/>
              <a:pPr/>
              <a:t>16/12/2018</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B1E90917-DEEF-404E-80B4-E254F5E6FC35}"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A845846-539C-4F4C-BB80-ACC39C0A9A93}" type="datetimeFigureOut">
              <a:rPr lang="el-GR" smtClean="0"/>
              <a:pPr/>
              <a:t>16/12/2018</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B1E90917-DEEF-404E-80B4-E254F5E6FC35}"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A845846-539C-4F4C-BB80-ACC39C0A9A93}" type="datetimeFigureOut">
              <a:rPr lang="el-GR" smtClean="0"/>
              <a:pPr/>
              <a:t>16/12/2018</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B1E90917-DEEF-404E-80B4-E254F5E6FC35}"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A845846-539C-4F4C-BB80-ACC39C0A9A93}" type="datetimeFigureOut">
              <a:rPr lang="el-GR" smtClean="0"/>
              <a:pPr/>
              <a:t>16/12/2018</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B1E90917-DEEF-404E-80B4-E254F5E6FC35}"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45846-539C-4F4C-BB80-ACC39C0A9A93}" type="datetimeFigureOut">
              <a:rPr lang="el-GR" smtClean="0"/>
              <a:pPr/>
              <a:t>16/12/2018</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E90917-DEEF-404E-80B4-E254F5E6FC35}"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hotodentro.edu.gr/v/item/ds/8521/514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hotodentro.edu.gr/v/item/ds/8521/520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3568" y="404664"/>
            <a:ext cx="7848872" cy="1728192"/>
          </a:xfrm>
        </p:spPr>
        <p:txBody>
          <a:bodyPr>
            <a:normAutofit fontScale="90000"/>
          </a:bodyPr>
          <a:lstStyle/>
          <a:p>
            <a:r>
              <a:rPr lang="el-GR" sz="1800" b="1" dirty="0" smtClean="0">
                <a:solidFill>
                  <a:schemeClr val="accent6">
                    <a:lumMod val="50000"/>
                  </a:schemeClr>
                </a:solidFill>
              </a:rPr>
              <a:t>Αξιολόγηση μιας θεματικής ενότητας με την βοήθεια του διαδραστικού πίνακα </a:t>
            </a:r>
            <a:r>
              <a:rPr lang="el-GR" sz="2800" b="1" dirty="0" smtClean="0"/>
              <a:t/>
            </a:r>
            <a:br>
              <a:rPr lang="el-GR" sz="2800" b="1" dirty="0" smtClean="0"/>
            </a:br>
            <a:r>
              <a:rPr lang="el-GR" sz="2800" b="1" dirty="0" smtClean="0"/>
              <a:t/>
            </a:r>
            <a:br>
              <a:rPr lang="el-GR" sz="2800" b="1" dirty="0" smtClean="0"/>
            </a:br>
            <a:r>
              <a:rPr lang="el-GR" sz="2200" b="1" dirty="0" smtClean="0"/>
              <a:t>ΤΑΞΗ</a:t>
            </a:r>
            <a:r>
              <a:rPr lang="en-US" sz="2200" b="1" dirty="0" smtClean="0"/>
              <a:t>:</a:t>
            </a:r>
            <a:r>
              <a:rPr lang="el-GR" sz="2200" b="1" dirty="0" smtClean="0"/>
              <a:t> Β΄ ΛΥΚΕΙΟΥ</a:t>
            </a:r>
            <a:br>
              <a:rPr lang="el-GR" sz="2200" b="1" dirty="0" smtClean="0"/>
            </a:br>
            <a:r>
              <a:rPr lang="el-GR" sz="2200" b="1" dirty="0" smtClean="0"/>
              <a:t>ΜΑΘΗΜΑ</a:t>
            </a:r>
            <a:r>
              <a:rPr lang="en-US" sz="2200" b="1" dirty="0" smtClean="0"/>
              <a:t>: </a:t>
            </a:r>
            <a:r>
              <a:rPr lang="el-GR" sz="2200" b="1" dirty="0" smtClean="0"/>
              <a:t>ΑΛΓΕΒΡΑ </a:t>
            </a:r>
            <a:br>
              <a:rPr lang="el-GR" sz="2200" b="1" dirty="0" smtClean="0"/>
            </a:br>
            <a:r>
              <a:rPr lang="el-GR" sz="2200" b="1" dirty="0" smtClean="0"/>
              <a:t>ΕΝΟΤΗΤΑ</a:t>
            </a:r>
            <a:r>
              <a:rPr lang="en-US" sz="2200" b="1" dirty="0" smtClean="0"/>
              <a:t>:</a:t>
            </a:r>
            <a:r>
              <a:rPr lang="el-GR" sz="2200" b="1" dirty="0" smtClean="0"/>
              <a:t> ΛΟΓΑΡΙΘΜΙΚΗ ΣΥΝΑΡΤΗΣΗ</a:t>
            </a:r>
            <a:endParaRPr lang="el-GR" sz="2200" b="1" dirty="0"/>
          </a:p>
        </p:txBody>
      </p:sp>
      <p:sp>
        <p:nvSpPr>
          <p:cNvPr id="3" name="2 - Υπότιτλος"/>
          <p:cNvSpPr>
            <a:spLocks noGrp="1"/>
          </p:cNvSpPr>
          <p:nvPr>
            <p:ph type="subTitle" idx="1"/>
          </p:nvPr>
        </p:nvSpPr>
        <p:spPr>
          <a:xfrm>
            <a:off x="827584" y="2204864"/>
            <a:ext cx="7344816" cy="1368152"/>
          </a:xfrm>
        </p:spPr>
        <p:txBody>
          <a:bodyPr>
            <a:normAutofit/>
          </a:bodyPr>
          <a:lstStyle/>
          <a:p>
            <a:pPr algn="l">
              <a:buFont typeface="Wingdings" pitchFamily="2" charset="2"/>
              <a:buChar char="ü"/>
            </a:pPr>
            <a:r>
              <a:rPr lang="el-GR" sz="2000" dirty="0" smtClean="0">
                <a:solidFill>
                  <a:schemeClr val="tx1"/>
                </a:solidFill>
              </a:rPr>
              <a:t>  Με την βοήθεια του διαδραστικού πίνακα μπορούμε να φέρουμε   </a:t>
            </a:r>
          </a:p>
          <a:p>
            <a:pPr algn="l"/>
            <a:r>
              <a:rPr lang="el-GR" sz="2000" dirty="0">
                <a:solidFill>
                  <a:schemeClr val="tx1"/>
                </a:solidFill>
              </a:rPr>
              <a:t> </a:t>
            </a:r>
            <a:r>
              <a:rPr lang="el-GR" sz="2000" dirty="0" smtClean="0">
                <a:solidFill>
                  <a:schemeClr val="tx1"/>
                </a:solidFill>
              </a:rPr>
              <a:t>    στην επιφάνεια του πίνακα τις γραφικές παραστάσεις των    </a:t>
            </a:r>
          </a:p>
          <a:p>
            <a:pPr algn="l"/>
            <a:r>
              <a:rPr lang="el-GR" sz="2000" dirty="0">
                <a:solidFill>
                  <a:schemeClr val="tx1"/>
                </a:solidFill>
              </a:rPr>
              <a:t> </a:t>
            </a:r>
            <a:r>
              <a:rPr lang="el-GR" sz="2000" dirty="0" smtClean="0">
                <a:solidFill>
                  <a:schemeClr val="tx1"/>
                </a:solidFill>
              </a:rPr>
              <a:t>     συναρτήσεων   </a:t>
            </a:r>
            <a:r>
              <a:rPr lang="en-US" sz="2000" dirty="0" smtClean="0">
                <a:solidFill>
                  <a:schemeClr val="tx1"/>
                </a:solidFill>
              </a:rPr>
              <a:t>y = </a:t>
            </a:r>
            <a:r>
              <a:rPr lang="el-GR" sz="2000" dirty="0" smtClean="0">
                <a:solidFill>
                  <a:schemeClr val="tx1"/>
                </a:solidFill>
              </a:rPr>
              <a:t>α</a:t>
            </a:r>
            <a:r>
              <a:rPr lang="en-US" sz="2000" baseline="30000" dirty="0" smtClean="0">
                <a:solidFill>
                  <a:schemeClr val="tx1"/>
                </a:solidFill>
              </a:rPr>
              <a:t>x</a:t>
            </a:r>
            <a:r>
              <a:rPr lang="en-US" sz="2000" dirty="0" smtClean="0">
                <a:solidFill>
                  <a:schemeClr val="tx1"/>
                </a:solidFill>
              </a:rPr>
              <a:t>  </a:t>
            </a:r>
            <a:r>
              <a:rPr lang="el-GR" sz="2000" dirty="0" smtClean="0">
                <a:solidFill>
                  <a:schemeClr val="tx1"/>
                </a:solidFill>
              </a:rPr>
              <a:t>και  </a:t>
            </a:r>
            <a:r>
              <a:rPr lang="en-US" sz="2000" dirty="0" smtClean="0">
                <a:solidFill>
                  <a:schemeClr val="tx1"/>
                </a:solidFill>
              </a:rPr>
              <a:t>y = log</a:t>
            </a:r>
            <a:r>
              <a:rPr lang="el-GR" sz="2000" baseline="-25000" dirty="0" smtClean="0">
                <a:solidFill>
                  <a:schemeClr val="tx1"/>
                </a:solidFill>
              </a:rPr>
              <a:t>α</a:t>
            </a:r>
            <a:r>
              <a:rPr lang="el-GR" sz="2000" dirty="0" smtClean="0">
                <a:solidFill>
                  <a:schemeClr val="tx1"/>
                </a:solidFill>
              </a:rPr>
              <a:t> </a:t>
            </a:r>
            <a:r>
              <a:rPr lang="en-US" sz="2000" dirty="0" smtClean="0">
                <a:solidFill>
                  <a:schemeClr val="tx1"/>
                </a:solidFill>
              </a:rPr>
              <a:t>x </a:t>
            </a:r>
            <a:r>
              <a:rPr lang="el-GR" sz="2000" dirty="0" smtClean="0">
                <a:solidFill>
                  <a:schemeClr val="tx1"/>
                </a:solidFill>
              </a:rPr>
              <a:t>  για α &gt; 1  και  0 &lt; α &lt;1 </a:t>
            </a:r>
            <a:endParaRPr lang="el-GR" sz="2000" dirty="0">
              <a:solidFill>
                <a:schemeClr val="tx1"/>
              </a:solidFill>
            </a:endParaRPr>
          </a:p>
        </p:txBody>
      </p:sp>
      <p:pic>
        <p:nvPicPr>
          <p:cNvPr id="1026" name="Picture 2" descr="ÎÎ¹ÎºÏÎ½Î±"/>
          <p:cNvPicPr>
            <a:picLocks noChangeAspect="1" noChangeArrowheads="1"/>
          </p:cNvPicPr>
          <p:nvPr/>
        </p:nvPicPr>
        <p:blipFill>
          <a:blip r:embed="rId2" cstate="print"/>
          <a:srcRect/>
          <a:stretch>
            <a:fillRect/>
          </a:stretch>
        </p:blipFill>
        <p:spPr bwMode="auto">
          <a:xfrm>
            <a:off x="2339752" y="3429000"/>
            <a:ext cx="4400550" cy="21431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620688"/>
            <a:ext cx="8229600" cy="5328592"/>
          </a:xfrm>
        </p:spPr>
        <p:txBody>
          <a:bodyPr>
            <a:normAutofit/>
          </a:bodyPr>
          <a:lstStyle/>
          <a:p>
            <a:pPr>
              <a:buFont typeface="Wingdings" pitchFamily="2" charset="2"/>
              <a:buChar char="ü"/>
            </a:pPr>
            <a:r>
              <a:rPr lang="el-GR" sz="2000" dirty="0" smtClean="0"/>
              <a:t>Με τις πολλαπλές αναπαραστάσεις οι μαθητές ανακαλύπτουν το πεδίο ορισμού της λογαριθμικής συνάρτησης, το σύνολο τιμών της αλλά και την μονοτονία της .</a:t>
            </a:r>
          </a:p>
          <a:p>
            <a:pPr>
              <a:buNone/>
            </a:pPr>
            <a:endParaRPr lang="el-GR" sz="2000" dirty="0" smtClean="0"/>
          </a:p>
          <a:p>
            <a:pPr>
              <a:buFont typeface="Wingdings" pitchFamily="2" charset="2"/>
              <a:buChar char="ü"/>
            </a:pPr>
            <a:r>
              <a:rPr lang="el-GR" sz="2000" dirty="0" smtClean="0"/>
              <a:t>Με την εισαγωγή του μικροπειράματος (</a:t>
            </a:r>
            <a:r>
              <a:rPr lang="en-US" sz="1200" dirty="0" smtClean="0">
                <a:hlinkClick r:id="rId2"/>
              </a:rPr>
              <a:t>http://photodentro.edu.gr/v/item/ds/8521/5149</a:t>
            </a:r>
            <a:r>
              <a:rPr lang="el-GR" sz="1200" dirty="0" smtClean="0"/>
              <a:t>)           </a:t>
            </a:r>
            <a:r>
              <a:rPr lang="el-GR" sz="2000" dirty="0" smtClean="0"/>
              <a:t>δημιουργείται ένα  </a:t>
            </a:r>
            <a:r>
              <a:rPr lang="el-GR" sz="2000" dirty="0"/>
              <a:t>περιβάλλον </a:t>
            </a:r>
            <a:r>
              <a:rPr lang="el-GR" sz="2000" dirty="0" smtClean="0"/>
              <a:t>από </a:t>
            </a:r>
          </a:p>
          <a:p>
            <a:pPr>
              <a:buNone/>
            </a:pPr>
            <a:r>
              <a:rPr lang="el-GR" sz="2000" dirty="0"/>
              <a:t> </a:t>
            </a:r>
            <a:r>
              <a:rPr lang="el-GR" sz="2000" dirty="0" smtClean="0"/>
              <a:t>      διαφορετικές </a:t>
            </a:r>
            <a:r>
              <a:rPr lang="el-GR" sz="2000" dirty="0"/>
              <a:t>αναπαραστάσεις της ίδιας </a:t>
            </a:r>
            <a:endParaRPr lang="el-GR" sz="2000" dirty="0" smtClean="0"/>
          </a:p>
          <a:p>
            <a:pPr>
              <a:buNone/>
            </a:pPr>
            <a:r>
              <a:rPr lang="el-GR" sz="2000" dirty="0"/>
              <a:t> </a:t>
            </a:r>
            <a:r>
              <a:rPr lang="el-GR" sz="2000" dirty="0" smtClean="0"/>
              <a:t>      μαθηματικής </a:t>
            </a:r>
            <a:r>
              <a:rPr lang="el-GR" sz="2000" dirty="0"/>
              <a:t>έννοιας </a:t>
            </a:r>
            <a:r>
              <a:rPr lang="el-GR" sz="2000" dirty="0" smtClean="0"/>
              <a:t>όπου συνδέονται </a:t>
            </a:r>
          </a:p>
          <a:p>
            <a:pPr>
              <a:buNone/>
            </a:pPr>
            <a:r>
              <a:rPr lang="el-GR" sz="2000" dirty="0"/>
              <a:t> </a:t>
            </a:r>
            <a:r>
              <a:rPr lang="el-GR" sz="2000" dirty="0" smtClean="0"/>
              <a:t>      δυναμικά </a:t>
            </a:r>
            <a:r>
              <a:rPr lang="el-GR" sz="2000" dirty="0"/>
              <a:t>και επιτρέπουν έτσι στον χρήστη </a:t>
            </a:r>
            <a:endParaRPr lang="el-GR" sz="2000" dirty="0" smtClean="0"/>
          </a:p>
          <a:p>
            <a:pPr>
              <a:buNone/>
            </a:pPr>
            <a:r>
              <a:rPr lang="el-GR" sz="2000" dirty="0"/>
              <a:t> </a:t>
            </a:r>
            <a:r>
              <a:rPr lang="el-GR" sz="2000" dirty="0" smtClean="0"/>
              <a:t>      να </a:t>
            </a:r>
            <a:r>
              <a:rPr lang="el-GR" sz="2000" dirty="0"/>
              <a:t>κινείται ευέλικτα ανάμεσα σε αυτές, </a:t>
            </a:r>
            <a:endParaRPr lang="el-GR" sz="2000" dirty="0" smtClean="0"/>
          </a:p>
          <a:p>
            <a:pPr>
              <a:buNone/>
            </a:pPr>
            <a:r>
              <a:rPr lang="el-GR" sz="2000" dirty="0" smtClean="0"/>
              <a:t>       αλλά και </a:t>
            </a:r>
            <a:r>
              <a:rPr lang="el-GR" sz="2000" dirty="0"/>
              <a:t>να κάνει τις συνδέσεις ανάμεσα </a:t>
            </a:r>
            <a:endParaRPr lang="el-GR" sz="2000" dirty="0" smtClean="0"/>
          </a:p>
          <a:p>
            <a:pPr>
              <a:buNone/>
            </a:pPr>
            <a:r>
              <a:rPr lang="el-GR" sz="2000" dirty="0"/>
              <a:t> </a:t>
            </a:r>
            <a:r>
              <a:rPr lang="el-GR" sz="2000" dirty="0" smtClean="0"/>
              <a:t>      στις </a:t>
            </a:r>
            <a:r>
              <a:rPr lang="el-GR" sz="2000" dirty="0"/>
              <a:t>αναπαραστάσεις κατανοητές για τους μαθητές. Οι δύο βασικές αναπαραστάσεις (αλγεβρική και γεωμετρική) μπορούν να επηρεάζονται άμεσα από τον χρήστη</a:t>
            </a:r>
          </a:p>
        </p:txBody>
      </p:sp>
      <p:pic>
        <p:nvPicPr>
          <p:cNvPr id="4098" name="Picture 2"/>
          <p:cNvPicPr>
            <a:picLocks noChangeAspect="1" noChangeArrowheads="1"/>
          </p:cNvPicPr>
          <p:nvPr/>
        </p:nvPicPr>
        <p:blipFill>
          <a:blip r:embed="rId3" cstate="print"/>
          <a:srcRect/>
          <a:stretch>
            <a:fillRect/>
          </a:stretch>
        </p:blipFill>
        <p:spPr bwMode="auto">
          <a:xfrm>
            <a:off x="5508104" y="2348880"/>
            <a:ext cx="3432194" cy="1929667"/>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052736"/>
            <a:ext cx="8424936" cy="4896544"/>
          </a:xfrm>
        </p:spPr>
        <p:txBody>
          <a:bodyPr>
            <a:normAutofit/>
          </a:bodyPr>
          <a:lstStyle/>
          <a:p>
            <a:pPr>
              <a:buFont typeface="Wingdings" pitchFamily="2" charset="2"/>
              <a:buChar char="ü"/>
            </a:pPr>
            <a:r>
              <a:rPr lang="el-GR" sz="2000" dirty="0" smtClean="0"/>
              <a:t>Με την  εισαγωγή του μικροπειράματος</a:t>
            </a:r>
          </a:p>
          <a:p>
            <a:pPr>
              <a:buNone/>
            </a:pPr>
            <a:r>
              <a:rPr lang="el-GR" sz="2000" dirty="0" smtClean="0"/>
              <a:t>      (</a:t>
            </a:r>
            <a:r>
              <a:rPr lang="en-US" sz="1100" dirty="0" smtClean="0">
                <a:hlinkClick r:id="rId2"/>
              </a:rPr>
              <a:t>http://photodentro.edu.gr/v/item/ds/8521/5206</a:t>
            </a:r>
            <a:r>
              <a:rPr lang="el-GR" sz="1100" dirty="0" smtClean="0"/>
              <a:t>) </a:t>
            </a:r>
            <a:r>
              <a:rPr lang="el-GR" sz="2000" dirty="0" smtClean="0"/>
              <a:t>  </a:t>
            </a:r>
          </a:p>
          <a:p>
            <a:pPr>
              <a:buNone/>
            </a:pPr>
            <a:r>
              <a:rPr lang="el-GR" sz="2000" dirty="0"/>
              <a:t> </a:t>
            </a:r>
            <a:r>
              <a:rPr lang="el-GR" sz="2000" dirty="0" smtClean="0"/>
              <a:t>      μπορούμε να μελετήσουμε την συνάρτηση</a:t>
            </a:r>
          </a:p>
          <a:p>
            <a:pPr>
              <a:buNone/>
            </a:pPr>
            <a:r>
              <a:rPr lang="el-GR" sz="2000" dirty="0"/>
              <a:t> </a:t>
            </a:r>
            <a:r>
              <a:rPr lang="el-GR" sz="2000" dirty="0" smtClean="0"/>
              <a:t>      </a:t>
            </a:r>
            <a:r>
              <a:rPr lang="en-US" sz="2000" b="1" dirty="0" smtClean="0"/>
              <a:t>f(x) = </a:t>
            </a:r>
            <a:r>
              <a:rPr lang="el-GR" sz="2000" b="1" dirty="0" smtClean="0"/>
              <a:t>α</a:t>
            </a:r>
            <a:r>
              <a:rPr lang="en-US" sz="2000" b="1" dirty="0" smtClean="0"/>
              <a:t>lnx</a:t>
            </a:r>
            <a:r>
              <a:rPr lang="el-GR" sz="2000" b="1" dirty="0" smtClean="0"/>
              <a:t> + β  </a:t>
            </a:r>
            <a:r>
              <a:rPr lang="el-GR" sz="2000" dirty="0" smtClean="0"/>
              <a:t>ως προς την συμπεριφορά</a:t>
            </a:r>
          </a:p>
          <a:p>
            <a:pPr>
              <a:buNone/>
            </a:pPr>
            <a:r>
              <a:rPr lang="el-GR" sz="2000" dirty="0"/>
              <a:t> </a:t>
            </a:r>
            <a:r>
              <a:rPr lang="el-GR" sz="2000" dirty="0" smtClean="0"/>
              <a:t>      της γραφικής της παράστασης αλλά και </a:t>
            </a:r>
          </a:p>
          <a:p>
            <a:pPr>
              <a:buNone/>
            </a:pPr>
            <a:r>
              <a:rPr lang="el-GR" sz="2000" dirty="0"/>
              <a:t> </a:t>
            </a:r>
            <a:r>
              <a:rPr lang="el-GR" sz="2000" dirty="0" smtClean="0"/>
              <a:t>      την μελέτη προσήμου της.  Οι μαθητές </a:t>
            </a:r>
          </a:p>
          <a:p>
            <a:pPr>
              <a:buNone/>
            </a:pPr>
            <a:r>
              <a:rPr lang="el-GR" sz="2000" dirty="0"/>
              <a:t> </a:t>
            </a:r>
            <a:r>
              <a:rPr lang="el-GR" sz="2000" dirty="0" smtClean="0"/>
              <a:t>      μπορούν να επέμβουν δυναμικά αλλάζοντας τις τιμές των παραμέτρων </a:t>
            </a:r>
            <a:r>
              <a:rPr lang="el-GR" sz="2000" b="1" dirty="0" smtClean="0"/>
              <a:t>α</a:t>
            </a:r>
            <a:r>
              <a:rPr lang="el-GR" sz="2000" dirty="0" smtClean="0"/>
              <a:t> και </a:t>
            </a:r>
            <a:r>
              <a:rPr lang="el-GR" sz="2000" b="1" dirty="0" smtClean="0"/>
              <a:t>β</a:t>
            </a:r>
            <a:r>
              <a:rPr lang="el-GR" sz="2000" dirty="0" smtClean="0"/>
              <a:t>  και με τις πολλαπλές αναπαραστάσεις να κατανοήσουν το πώς αυτοί οι παράμετροι: </a:t>
            </a:r>
          </a:p>
          <a:p>
            <a:pPr lvl="1"/>
            <a:r>
              <a:rPr lang="el-GR" sz="2000" dirty="0" smtClean="0"/>
              <a:t>επηρεάζουν την γραφική παράσταση της συνάρτησης  </a:t>
            </a:r>
          </a:p>
          <a:p>
            <a:pPr lvl="1"/>
            <a:r>
              <a:rPr lang="el-GR" sz="2000" dirty="0" smtClean="0"/>
              <a:t>το πρόσημο της συνάρτησης</a:t>
            </a:r>
            <a:endParaRPr lang="el-GR" sz="2000" dirty="0"/>
          </a:p>
        </p:txBody>
      </p:sp>
      <p:pic>
        <p:nvPicPr>
          <p:cNvPr id="5122" name="Picture 2"/>
          <p:cNvPicPr>
            <a:picLocks noChangeAspect="1" noChangeArrowheads="1"/>
          </p:cNvPicPr>
          <p:nvPr/>
        </p:nvPicPr>
        <p:blipFill>
          <a:blip r:embed="rId3" cstate="print"/>
          <a:srcRect/>
          <a:stretch>
            <a:fillRect/>
          </a:stretch>
        </p:blipFill>
        <p:spPr bwMode="auto">
          <a:xfrm>
            <a:off x="5436096" y="1268760"/>
            <a:ext cx="3456384" cy="1943267"/>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11560" y="980728"/>
            <a:ext cx="5472608" cy="4824536"/>
          </a:xfrm>
        </p:spPr>
        <p:txBody>
          <a:bodyPr>
            <a:normAutofit/>
          </a:bodyPr>
          <a:lstStyle/>
          <a:p>
            <a:pPr>
              <a:buFont typeface="Wingdings" pitchFamily="2" charset="2"/>
              <a:buChar char="ü"/>
            </a:pPr>
            <a:r>
              <a:rPr lang="el-GR" sz="2000" dirty="0" smtClean="0"/>
              <a:t>Με τον δυναμικό χειρισμό και τις πολλαπλές αναπαραστάσεις στα προηγούμενα μικροπειράματα, φέρνουμε στην επιφάνεια του διαδραστικού πίνακα τις διπλανές γραφικές παραστάσεις του σχολικού βιβλίου. Πλέον, μπορούν να κατανοήσουν τις έννοιες που εισάγει το σχολικό βιβλίο ως προς την μονοτονί</a:t>
            </a:r>
            <a:r>
              <a:rPr lang="el-GR" sz="2000" dirty="0" smtClean="0"/>
              <a:t>α</a:t>
            </a:r>
            <a:r>
              <a:rPr lang="el-GR" sz="2000" dirty="0" smtClean="0"/>
              <a:t> το πρόσημο αλλά και την χάραξη μιας λογαριθμικής συνάρτησης.  </a:t>
            </a:r>
          </a:p>
          <a:p>
            <a:pPr>
              <a:buFont typeface="Wingdings" pitchFamily="2" charset="2"/>
              <a:buChar char="ü"/>
            </a:pPr>
            <a:r>
              <a:rPr lang="el-GR" sz="2000" dirty="0" smtClean="0"/>
              <a:t>Με την βοήθεια του διαδραστικού πίνακα έχουμε την δυνατότητα να ανατρέξουμε σε μία προηγούμενη διαφάνεια ώστε να υποδείξουμε κάτι που ίσως δεν αντιλήφθηκαν οι μαθητές.  </a:t>
            </a:r>
            <a:endParaRPr lang="el-GR" sz="2000" dirty="0"/>
          </a:p>
        </p:txBody>
      </p:sp>
      <p:pic>
        <p:nvPicPr>
          <p:cNvPr id="1026" name="Picture 2" descr="ÎÎ¹ÎºÏÎ½Î±"/>
          <p:cNvPicPr>
            <a:picLocks noChangeAspect="1" noChangeArrowheads="1"/>
          </p:cNvPicPr>
          <p:nvPr/>
        </p:nvPicPr>
        <p:blipFill>
          <a:blip r:embed="rId2" cstate="print"/>
          <a:srcRect/>
          <a:stretch>
            <a:fillRect/>
          </a:stretch>
        </p:blipFill>
        <p:spPr bwMode="auto">
          <a:xfrm>
            <a:off x="6300192" y="4293096"/>
            <a:ext cx="1944216" cy="1931124"/>
          </a:xfrm>
          <a:prstGeom prst="rect">
            <a:avLst/>
          </a:prstGeom>
          <a:noFill/>
        </p:spPr>
      </p:pic>
      <p:pic>
        <p:nvPicPr>
          <p:cNvPr id="1028" name="Picture 4" descr="ÎÎ¹ÎºÏÎ½Î±"/>
          <p:cNvPicPr>
            <a:picLocks noChangeAspect="1" noChangeArrowheads="1"/>
          </p:cNvPicPr>
          <p:nvPr/>
        </p:nvPicPr>
        <p:blipFill>
          <a:blip r:embed="rId3" cstate="print"/>
          <a:srcRect/>
          <a:stretch>
            <a:fillRect/>
          </a:stretch>
        </p:blipFill>
        <p:spPr bwMode="auto">
          <a:xfrm>
            <a:off x="6300192" y="476672"/>
            <a:ext cx="1885950" cy="1504951"/>
          </a:xfrm>
          <a:prstGeom prst="rect">
            <a:avLst/>
          </a:prstGeom>
          <a:noFill/>
        </p:spPr>
      </p:pic>
      <p:pic>
        <p:nvPicPr>
          <p:cNvPr id="1030" name="Picture 6" descr="ÎÎ¹ÎºÏÎ½Î±"/>
          <p:cNvPicPr>
            <a:picLocks noChangeAspect="1" noChangeArrowheads="1"/>
          </p:cNvPicPr>
          <p:nvPr/>
        </p:nvPicPr>
        <p:blipFill>
          <a:blip r:embed="rId4" cstate="print"/>
          <a:srcRect/>
          <a:stretch>
            <a:fillRect/>
          </a:stretch>
        </p:blipFill>
        <p:spPr bwMode="auto">
          <a:xfrm>
            <a:off x="6300192" y="2132856"/>
            <a:ext cx="1800200" cy="189494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552" y="836712"/>
            <a:ext cx="8229600" cy="4525963"/>
          </a:xfrm>
        </p:spPr>
        <p:txBody>
          <a:bodyPr>
            <a:normAutofit lnSpcReduction="10000"/>
          </a:bodyPr>
          <a:lstStyle/>
          <a:p>
            <a:pPr>
              <a:buNone/>
            </a:pPr>
            <a:r>
              <a:rPr lang="el-GR" sz="2400" dirty="0" smtClean="0"/>
              <a:t>Τελικά:</a:t>
            </a:r>
          </a:p>
          <a:p>
            <a:pPr>
              <a:buFont typeface="Wingdings" pitchFamily="2" charset="2"/>
              <a:buChar char="ü"/>
            </a:pPr>
            <a:endParaRPr lang="el-GR" sz="2000" dirty="0"/>
          </a:p>
          <a:p>
            <a:pPr>
              <a:buFont typeface="Wingdings" pitchFamily="2" charset="2"/>
              <a:buChar char="ü"/>
            </a:pPr>
            <a:r>
              <a:rPr lang="el-GR" sz="2000" dirty="0" smtClean="0"/>
              <a:t>Η παιδαγωγική αξιοποίηση του διαδραστικού βιβλίου</a:t>
            </a:r>
            <a:r>
              <a:rPr lang="en-US" sz="2000" dirty="0" smtClean="0"/>
              <a:t> </a:t>
            </a:r>
            <a:r>
              <a:rPr lang="el-GR" sz="2000" dirty="0" smtClean="0"/>
              <a:t>και του διαδραστικού πίνακα πρέπει να εντάσσεται μέσα σε ένα  ένα πλαίσιο αρχών στο οποίο η χρήση τους  αναδεικνύει την προστιθέμενη αξία τους, όχι μόνο ως εργαλεία εποπτικής διδασκαλίας αλλά κυρίως ως εργαλεία ενίσχυσης της μαθησιακής διαδικασίας, της οργάνωσης της λειτουργίας της τάξης, της κοινωνικής αλληλεπίδρασης, της επικοινωνίας και της συνεργασίας.</a:t>
            </a:r>
          </a:p>
          <a:p>
            <a:pPr>
              <a:buNone/>
            </a:pPr>
            <a:endParaRPr lang="el-GR" sz="2000" dirty="0" smtClean="0"/>
          </a:p>
          <a:p>
            <a:pPr>
              <a:buFont typeface="Wingdings" pitchFamily="2" charset="2"/>
              <a:buChar char="ü"/>
            </a:pPr>
            <a:r>
              <a:rPr lang="el-GR" sz="2000" dirty="0" smtClean="0"/>
              <a:t>Με τα μικροπειράματα έχουν τη δυνατότητα οι μαθητές να πειραματιστούν, να μετρήσουν, να υπολογίσουν και να συμπεράνουν, δημιουργώντας έτσι τα δικά τους νοήματα ή επιβεβαιώνοντας τη διδασκόμενη θεωρία. </a:t>
            </a:r>
            <a:endParaRPr lang="el-G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052736"/>
            <a:ext cx="8229600" cy="4525963"/>
          </a:xfrm>
        </p:spPr>
        <p:txBody>
          <a:bodyPr>
            <a:normAutofit/>
          </a:bodyPr>
          <a:lstStyle/>
          <a:p>
            <a:pPr>
              <a:buFont typeface="Wingdings" pitchFamily="2" charset="2"/>
              <a:buChar char="ü"/>
            </a:pPr>
            <a:r>
              <a:rPr lang="el-GR" sz="2000" dirty="0" smtClean="0"/>
              <a:t>Η χρήση του διαδραστικού βιβλίου με την βοήθεια του διαδραστικού πίνακα ενεργοποιεί τον μαθητή και τον εμπλέκει στην παραγωγή της γνώσης. Ο δυναμικός χειρισμός σε συνδυασμό με την πολλαπλότητα των αναπαραστάσεων δίνει την δυνατότητα στην καλύτερη κατανόηση της διδαχθείσας ενότητας.  Η προσέγγιση αυτή (με την βοήθεια των μικροπειραμάτων) εντάσσει τους μαθητές σε διερευνητικές μαθησιακές καταστάσεις στις οποίες οι μαθητές θα προτείνουν, θα πειραματίζονται με την υπάρχουσα γνώση και θα αναζητούν επιπλέον υλικό για ένα θέμα στο υπάρχον διαδραστικό σχολικό βιβλίο (όπως η μελέτη και η παρουσίαση άλλων μικροπειραμάτων ή βίντεο). Ο εκπαιδευτικός μπορεί να ετοιμάζει, όπου εκείνος κρίνει απαραίτητο, φύλλα εργασίας στα οποία θα περιλαμβάνονται αναλυτικά εκείνες οι ενέργειες τις οποίες θα πρέπει να ακολουθούν οι μαθητές.</a:t>
            </a:r>
            <a:endParaRPr lang="el-GR" sz="20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527</Words>
  <Application>Microsoft Office PowerPoint</Application>
  <PresentationFormat>Προβολή στην οθόνη (4:3)</PresentationFormat>
  <Paragraphs>30</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Θέμα του Office</vt:lpstr>
      <vt:lpstr>Αξιολόγηση μιας θεματικής ενότητας με την βοήθεια του διαδραστικού πίνακα   ΤΑΞΗ: Β΄ ΛΥΚΕΙΟΥ ΜΑΘΗΜΑ: ΑΛΓΕΒΡΑ  ΕΝΟΤΗΤΑ: ΛΟΓΑΡΙΘΜΙΚΗ ΣΥΝΑΡΤΗΣΗ</vt:lpstr>
      <vt:lpstr>Διαφάνεια 2</vt:lpstr>
      <vt:lpstr>Διαφάνεια 3</vt:lpstr>
      <vt:lpstr>Διαφάνεια 4</vt:lpstr>
      <vt:lpstr>Διαφάνεια 5</vt:lpstr>
      <vt:lpstr>Διαφάνεια 6</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ΤΑΞΗ: Β΄ ΛΥΚΕΙΟΥ ΜΑΘΗΜΑ: ΑΛΓΕΒΡΑ  ΕΝΟΤΗΤΑ: ΛΟΓΑΡΙΘΜΙΚΗ ΣΥΝΑΡΤΗΣΗ</dc:title>
  <dc:creator>User</dc:creator>
  <cp:lastModifiedBy>User</cp:lastModifiedBy>
  <cp:revision>12</cp:revision>
  <dcterms:created xsi:type="dcterms:W3CDTF">2018-12-12T06:12:06Z</dcterms:created>
  <dcterms:modified xsi:type="dcterms:W3CDTF">2018-12-16T09:55:19Z</dcterms:modified>
</cp:coreProperties>
</file>