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130" d="100"/>
          <a:sy n="130" d="100"/>
        </p:scale>
        <p:origin x="-82" y="-1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140" y="53578"/>
            <a:ext cx="571500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648796" y="-3572"/>
            <a:ext cx="4525063" cy="6929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145" b="1" dirty="0">
                <a:solidFill>
                  <a:srgbClr val="2E8B57"/>
                </a:solidFill>
                <a:latin typeface="Fredoka One" pitchFamily="34" charset="0"/>
                <a:ea typeface="Fredoka One" pitchFamily="34" charset="-122"/>
                <a:cs typeface="Fredoka One" pitchFamily="34" charset="-120"/>
              </a:rPr>
              <a:t>Η Χελιδόνα Ήρθε!</a:t>
            </a:r>
            <a:endParaRPr lang="en-US" sz="4145" dirty="0"/>
          </a:p>
        </p:txBody>
      </p:sp>
      <p:sp>
        <p:nvSpPr>
          <p:cNvPr id="5" name="Text 1"/>
          <p:cNvSpPr/>
          <p:nvPr/>
        </p:nvSpPr>
        <p:spPr>
          <a:xfrm>
            <a:off x="2883815" y="828675"/>
            <a:ext cx="3376343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FFB7B2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Το έθιμο της 1ης Μαρτίου</a:t>
            </a:r>
            <a:endParaRPr lang="en-US" sz="2016" dirty="0"/>
          </a:p>
        </p:txBody>
      </p:sp>
      <p:sp>
        <p:nvSpPr>
          <p:cNvPr id="6" name="Shape 2"/>
          <p:cNvSpPr/>
          <p:nvPr/>
        </p:nvSpPr>
        <p:spPr>
          <a:xfrm>
            <a:off x="3321844" y="1471613"/>
            <a:ext cx="2500313" cy="2500313"/>
          </a:xfrm>
          <a:prstGeom prst="ellipse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844" y="1471613"/>
            <a:ext cx="2500313" cy="2500313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1714500" y="4257675"/>
            <a:ext cx="5715000" cy="885825"/>
          </a:xfrm>
          <a:prstGeom prst="rect">
            <a:avLst/>
          </a:prstGeom>
          <a:solidFill>
            <a:srgbClr val="FFFFFF">
              <a:alpha val="70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714500" y="4257675"/>
            <a:ext cx="5715000" cy="885825"/>
          </a:xfrm>
          <a:prstGeom prst="rect">
            <a:avLst/>
          </a:prstGeom>
          <a:noFill/>
          <a:ln/>
        </p:spPr>
        <p:txBody>
          <a:bodyPr wrap="square" lIns="340233" tIns="170053" rIns="340233" bIns="170053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486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Κάθε χρόνο, την 1η Μαρτίου, τα παιδιά καλωσορίζουν την Άνοιξη με ένα πολύ παλιό και όμορφο έθιμο!</a:t>
            </a:r>
            <a:endParaRPr lang="en-US" sz="148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28625"/>
            <a:ext cx="3829050" cy="10972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2E8B57"/>
                </a:solidFill>
                <a:latin typeface="Fredoka One" pitchFamily="34" charset="0"/>
                <a:ea typeface="Fredoka One" pitchFamily="34" charset="-122"/>
                <a:cs typeface="Fredoka One" pitchFamily="34" charset="-120"/>
              </a:rPr>
              <a:t>Τι είναι η Χελιδόνα;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457200" y="1740173"/>
            <a:ext cx="3829050" cy="8400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86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Τα παιδιά φτιάχνουν μια </a:t>
            </a:r>
            <a:r>
              <a:rPr lang="en-US" sz="1397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ξύλινη χελιδόνα</a:t>
            </a:r>
            <a:r>
              <a:rPr lang="en-US" sz="1486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 — ένα όμορφο ομοίωμα πουλιού — και το στολίζουν με:</a:t>
            </a:r>
            <a:endParaRPr lang="en-US" sz="1486" dirty="0"/>
          </a:p>
        </p:txBody>
      </p:sp>
      <p:sp>
        <p:nvSpPr>
          <p:cNvPr id="5" name="Shape 2"/>
          <p:cNvSpPr/>
          <p:nvPr/>
        </p:nvSpPr>
        <p:spPr>
          <a:xfrm>
            <a:off x="457200" y="2794574"/>
            <a:ext cx="3829050" cy="357188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2873155"/>
            <a:ext cx="214313" cy="2000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21544" y="2866011"/>
            <a:ext cx="202042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Λουλούδια και πρασινάδες</a:t>
            </a:r>
            <a:endParaRPr lang="en-US" sz="1269" dirty="0"/>
          </a:p>
        </p:txBody>
      </p:sp>
      <p:sp>
        <p:nvSpPr>
          <p:cNvPr id="8" name="Shape 4"/>
          <p:cNvSpPr/>
          <p:nvPr/>
        </p:nvSpPr>
        <p:spPr>
          <a:xfrm>
            <a:off x="457200" y="3258917"/>
            <a:ext cx="3829050" cy="357188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3337499"/>
            <a:ext cx="214313" cy="20002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21544" y="3330355"/>
            <a:ext cx="229506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Κόκκινες και άσπρες κορδέλες</a:t>
            </a:r>
            <a:endParaRPr lang="en-US" sz="1269" dirty="0"/>
          </a:p>
        </p:txBody>
      </p:sp>
      <p:sp>
        <p:nvSpPr>
          <p:cNvPr id="11" name="Shape 6"/>
          <p:cNvSpPr/>
          <p:nvPr/>
        </p:nvSpPr>
        <p:spPr>
          <a:xfrm>
            <a:off x="457200" y="3723261"/>
            <a:ext cx="3829050" cy="357188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" y="3801842"/>
            <a:ext cx="214313" cy="20002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21544" y="3794699"/>
            <a:ext cx="173534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Κλαδάκια από τη φύση</a:t>
            </a:r>
            <a:endParaRPr lang="en-US" sz="1269" dirty="0"/>
          </a:p>
        </p:txBody>
      </p:sp>
      <p:sp>
        <p:nvSpPr>
          <p:cNvPr id="14" name="Shape 8"/>
          <p:cNvSpPr/>
          <p:nvPr/>
        </p:nvSpPr>
        <p:spPr>
          <a:xfrm>
            <a:off x="457200" y="4294761"/>
            <a:ext cx="3829050" cy="785813"/>
          </a:xfrm>
          <a:prstGeom prst="rect">
            <a:avLst/>
          </a:prstGeom>
          <a:solidFill>
            <a:srgbClr val="E2F0CB"/>
          </a:solidFill>
          <a:ln/>
        </p:spPr>
      </p:sp>
      <p:sp>
        <p:nvSpPr>
          <p:cNvPr id="15" name="Text 9"/>
          <p:cNvSpPr/>
          <p:nvPr/>
        </p:nvSpPr>
        <p:spPr>
          <a:xfrm>
            <a:off x="457200" y="4294761"/>
            <a:ext cx="3829050" cy="78581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E8B57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Αυτή η χελιδόνα είναι το
σύμβολο της Άνοιξης! 🌸</a:t>
            </a:r>
            <a:endParaRPr lang="en-US" sz="1397" dirty="0"/>
          </a:p>
        </p:txBody>
      </p:sp>
      <p:sp>
        <p:nvSpPr>
          <p:cNvPr id="16" name="Shape 10"/>
          <p:cNvSpPr/>
          <p:nvPr/>
        </p:nvSpPr>
        <p:spPr>
          <a:xfrm>
            <a:off x="5049208" y="968648"/>
            <a:ext cx="3571875" cy="3571875"/>
          </a:xfrm>
          <a:prstGeom prst="rect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9208" y="968648"/>
            <a:ext cx="35718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469170" y="285750"/>
            <a:ext cx="4205660" cy="5486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2E8B57"/>
                </a:solidFill>
                <a:latin typeface="Fredoka One" pitchFamily="34" charset="0"/>
                <a:ea typeface="Fredoka One" pitchFamily="34" charset="-122"/>
                <a:cs typeface="Fredoka One" pitchFamily="34" charset="-120"/>
              </a:rPr>
              <a:t>Πώς γίνεται το έθιμο;</a:t>
            </a:r>
            <a:endParaRPr lang="en-US" sz="3294" dirty="0"/>
          </a:p>
        </p:txBody>
      </p:sp>
      <p:sp>
        <p:nvSpPr>
          <p:cNvPr id="4" name="Shape 1"/>
          <p:cNvSpPr/>
          <p:nvPr/>
        </p:nvSpPr>
        <p:spPr>
          <a:xfrm>
            <a:off x="1714500" y="977243"/>
            <a:ext cx="5715000" cy="2428875"/>
          </a:xfrm>
          <a:prstGeom prst="rect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977243"/>
            <a:ext cx="5715000" cy="242887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94354" y="3548993"/>
            <a:ext cx="2468863" cy="839391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038" y="3691868"/>
            <a:ext cx="321469" cy="2857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4009" y="4049055"/>
            <a:ext cx="2109527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Γυρίζουν από σπίτι σε σπίτι</a:t>
            </a:r>
            <a:endParaRPr lang="en-US" sz="1090" dirty="0"/>
          </a:p>
        </p:txBody>
      </p:sp>
      <p:sp>
        <p:nvSpPr>
          <p:cNvPr id="9" name="Shape 4"/>
          <p:cNvSpPr/>
          <p:nvPr/>
        </p:nvSpPr>
        <p:spPr>
          <a:xfrm>
            <a:off x="3337554" y="3548993"/>
            <a:ext cx="2468863" cy="839391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097" y="3691868"/>
            <a:ext cx="285750" cy="2857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640075" y="4049055"/>
            <a:ext cx="1863821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Τραγουδούν το τραγούδι</a:t>
            </a:r>
            <a:endParaRPr lang="en-US" sz="1090" dirty="0"/>
          </a:p>
        </p:txBody>
      </p:sp>
      <p:sp>
        <p:nvSpPr>
          <p:cNvPr id="12" name="Shape 6"/>
          <p:cNvSpPr/>
          <p:nvPr/>
        </p:nvSpPr>
        <p:spPr>
          <a:xfrm>
            <a:off x="6080754" y="3548993"/>
            <a:ext cx="2468863" cy="839391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297" y="3691868"/>
            <a:ext cx="285750" cy="28575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225443" y="4049055"/>
            <a:ext cx="2179458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Παίρνουν δώρα και καλούδια</a:t>
            </a:r>
            <a:endParaRPr lang="en-US" sz="1090" dirty="0"/>
          </a:p>
        </p:txBody>
      </p:sp>
      <p:sp>
        <p:nvSpPr>
          <p:cNvPr id="15" name="Shape 8"/>
          <p:cNvSpPr/>
          <p:nvPr/>
        </p:nvSpPr>
        <p:spPr>
          <a:xfrm>
            <a:off x="2522944" y="4602696"/>
            <a:ext cx="4098113" cy="464344"/>
          </a:xfrm>
          <a:prstGeom prst="roundRect">
            <a:avLst/>
          </a:prstGeom>
          <a:solidFill>
            <a:srgbClr val="E2F0CB"/>
          </a:solidFill>
          <a:ln/>
        </p:spPr>
      </p:sp>
      <p:sp>
        <p:nvSpPr>
          <p:cNvPr id="16" name="Text 9"/>
          <p:cNvSpPr/>
          <p:nvPr/>
        </p:nvSpPr>
        <p:spPr>
          <a:xfrm>
            <a:off x="2522944" y="4602696"/>
            <a:ext cx="4098113" cy="464344"/>
          </a:xfrm>
          <a:prstGeom prst="rect">
            <a:avLst/>
          </a:prstGeom>
          <a:noFill/>
          <a:ln/>
        </p:spPr>
        <p:txBody>
          <a:bodyPr wrap="square" lIns="340233" tIns="127508" rIns="340233" bIns="127508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2E8B57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Είναι σαν τα κάλαντα της Άνοιξης! 🎶</a:t>
            </a:r>
            <a:endParaRPr lang="en-US" sz="139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342" y="325041"/>
            <a:ext cx="428625" cy="4286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319124" y="282178"/>
            <a:ext cx="5041506" cy="51970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3077" b="1" dirty="0">
                <a:solidFill>
                  <a:srgbClr val="2E8B57"/>
                </a:solidFill>
                <a:latin typeface="Fredoka One" pitchFamily="34" charset="0"/>
                <a:ea typeface="Fredoka One" pitchFamily="34" charset="-122"/>
                <a:cs typeface="Fredoka One" pitchFamily="34" charset="-120"/>
              </a:rPr>
              <a:t>Το Τραγούδι της Χελιδόνας</a:t>
            </a:r>
            <a:endParaRPr lang="en-US" sz="3077" dirty="0"/>
          </a:p>
        </p:txBody>
      </p:sp>
      <p:sp>
        <p:nvSpPr>
          <p:cNvPr id="5" name="Shape 1"/>
          <p:cNvSpPr/>
          <p:nvPr/>
        </p:nvSpPr>
        <p:spPr>
          <a:xfrm>
            <a:off x="457200" y="1014413"/>
            <a:ext cx="3703309" cy="2668749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00000">
            <a:off x="314325" y="871538"/>
            <a:ext cx="357188" cy="35718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71513" y="1228725"/>
            <a:ext cx="3274684" cy="22401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486" i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«Ήρθε, ήρθε η χελιδόνα,
 ήρθε κι άλλη μελιδόνα,
 κάθισε και λάλησε,
 και γλυκά χελίδωσε:
 Μάρτη, Μάρτη μου καλέ,
 καλοσόρισε!»</a:t>
            </a:r>
            <a:endParaRPr lang="en-US" sz="1486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0000">
            <a:off x="4017606" y="3540258"/>
            <a:ext cx="285750" cy="285750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4843463" y="1098631"/>
            <a:ext cx="3571875" cy="2500313"/>
          </a:xfrm>
          <a:prstGeom prst="rect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</p:sp>
      <p:pic>
        <p:nvPicPr>
          <p:cNvPr id="10" name="Image 4" descr="preencode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3463" y="1098631"/>
            <a:ext cx="3571875" cy="2500313"/>
          </a:xfrm>
          <a:prstGeom prst="rect">
            <a:avLst/>
          </a:prstGeom>
        </p:spPr>
      </p:pic>
      <p:sp>
        <p:nvSpPr>
          <p:cNvPr id="11" name="Shape 4"/>
          <p:cNvSpPr/>
          <p:nvPr/>
        </p:nvSpPr>
        <p:spPr>
          <a:xfrm>
            <a:off x="1357313" y="3897474"/>
            <a:ext cx="6429375" cy="607219"/>
          </a:xfrm>
          <a:prstGeom prst="roundRect">
            <a:avLst/>
          </a:prstGeom>
          <a:solidFill>
            <a:srgbClr val="E2F0CB"/>
          </a:solidFill>
          <a:ln/>
        </p:spPr>
      </p:sp>
      <p:sp>
        <p:nvSpPr>
          <p:cNvPr id="12" name="Text 5"/>
          <p:cNvSpPr/>
          <p:nvPr/>
        </p:nvSpPr>
        <p:spPr>
          <a:xfrm>
            <a:off x="1357313" y="3897474"/>
            <a:ext cx="6429375" cy="607219"/>
          </a:xfrm>
          <a:prstGeom prst="rect">
            <a:avLst/>
          </a:prstGeom>
          <a:noFill/>
          <a:ln/>
        </p:spPr>
        <p:txBody>
          <a:bodyPr wrap="square" lIns="255143" tIns="127508" rIns="255143" bIns="127508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59" dirty="0">
                <a:solidFill>
                  <a:srgbClr val="2E8B57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Αυτό το τραγούδι το τραγουδούσαν τα παιδιά </a:t>
            </a:r>
            <a:r>
              <a:rPr lang="en-US" sz="1090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από τα πολύ παλιά χρόνια</a:t>
            </a:r>
            <a:r>
              <a:rPr lang="en-US" sz="1159" dirty="0">
                <a:solidFill>
                  <a:srgbClr val="2E8B57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 — ακόμα και στην αρχαία Ελλάδα! 🏛️</a:t>
            </a:r>
            <a:endParaRPr lang="en-US" sz="115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21450" y="357188"/>
            <a:ext cx="2101072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862" b="1" dirty="0">
                <a:solidFill>
                  <a:srgbClr val="FF6B6B"/>
                </a:solidFill>
                <a:latin typeface="Fredoka One" pitchFamily="34" charset="0"/>
                <a:ea typeface="Fredoka One" pitchFamily="34" charset="-122"/>
                <a:cs typeface="Fredoka One" pitchFamily="34" charset="-120"/>
              </a:rPr>
              <a:t>Το Μαρτάκι</a:t>
            </a:r>
            <a:endParaRPr lang="en-US" sz="2862" dirty="0"/>
          </a:p>
        </p:txBody>
      </p:sp>
      <p:sp>
        <p:nvSpPr>
          <p:cNvPr id="4" name="Text 1"/>
          <p:cNvSpPr/>
          <p:nvPr/>
        </p:nvSpPr>
        <p:spPr>
          <a:xfrm>
            <a:off x="2803810" y="908679"/>
            <a:ext cx="3536379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Το Βραχιολάκι της Άνοιξης 🔴⚪</a:t>
            </a:r>
            <a:endParaRPr lang="en-US" sz="1602" dirty="0"/>
          </a:p>
        </p:txBody>
      </p:sp>
      <p:sp>
        <p:nvSpPr>
          <p:cNvPr id="5" name="Shape 2"/>
          <p:cNvSpPr/>
          <p:nvPr/>
        </p:nvSpPr>
        <p:spPr>
          <a:xfrm>
            <a:off x="701511" y="1408742"/>
            <a:ext cx="3214688" cy="3214688"/>
          </a:xfrm>
          <a:prstGeom prst="rect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11" y="1408742"/>
            <a:ext cx="3214688" cy="3214688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4714875" y="1645211"/>
            <a:ext cx="3971925" cy="934352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4714875" y="1645211"/>
            <a:ext cx="3971925" cy="934352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6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Μαζί με το έθιμο της χελιδόνας, τα παιδιά φορούν και το </a:t>
            </a:r>
            <a:r>
              <a:rPr lang="en-US" sz="1193" b="1" dirty="0">
                <a:solidFill>
                  <a:srgbClr val="FF6B6B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Μαρτάκι</a:t>
            </a:r>
            <a:r>
              <a:rPr lang="en-US" sz="126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 — ένα βραχιολάκι από </a:t>
            </a:r>
            <a:r>
              <a:rPr lang="en-US" sz="1193" b="1" dirty="0">
                <a:solidFill>
                  <a:srgbClr val="FF6B6B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κόκκινη και άσπρη κλωστή</a:t>
            </a:r>
            <a:r>
              <a:rPr lang="en-US" sz="126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.</a:t>
            </a:r>
            <a:endParaRPr lang="en-US" sz="1269" dirty="0"/>
          </a:p>
        </p:txBody>
      </p:sp>
      <p:sp>
        <p:nvSpPr>
          <p:cNvPr id="9" name="Shape 5"/>
          <p:cNvSpPr/>
          <p:nvPr/>
        </p:nvSpPr>
        <p:spPr>
          <a:xfrm>
            <a:off x="4714875" y="2758157"/>
            <a:ext cx="3971925" cy="371475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2872457"/>
            <a:ext cx="214313" cy="17145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179219" y="2843882"/>
            <a:ext cx="2325765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Προστατεύει από τον δυνατό ήλιο</a:t>
            </a:r>
            <a:endParaRPr lang="en-US" sz="1159" dirty="0"/>
          </a:p>
        </p:txBody>
      </p:sp>
      <p:sp>
        <p:nvSpPr>
          <p:cNvPr id="12" name="Shape 7"/>
          <p:cNvSpPr/>
          <p:nvPr/>
        </p:nvSpPr>
        <p:spPr>
          <a:xfrm>
            <a:off x="4714875" y="3236788"/>
            <a:ext cx="3971925" cy="371475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0" y="3351088"/>
            <a:ext cx="214313" cy="17145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79219" y="3322513"/>
            <a:ext cx="2609534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Φέρνει </a:t>
            </a:r>
            <a:r>
              <a:rPr lang="en-US" sz="1090" b="1" dirty="0">
                <a:solidFill>
                  <a:srgbClr val="FF6B6B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καλή τύχη</a:t>
            </a: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 για όλο τον Μάρτιο</a:t>
            </a:r>
            <a:endParaRPr lang="en-US" sz="1159" dirty="0"/>
          </a:p>
        </p:txBody>
      </p:sp>
      <p:sp>
        <p:nvSpPr>
          <p:cNvPr id="15" name="Shape 9"/>
          <p:cNvSpPr/>
          <p:nvPr/>
        </p:nvSpPr>
        <p:spPr>
          <a:xfrm>
            <a:off x="4714875" y="3715420"/>
            <a:ext cx="3971925" cy="564356"/>
          </a:xfrm>
          <a:prstGeom prst="rect">
            <a:avLst/>
          </a:prstGeom>
          <a:solidFill>
            <a:srgbClr val="FFFFFF">
              <a:alpha val="80000"/>
            </a:srgbClr>
          </a:solidFill>
          <a:ln/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0" y="3829720"/>
            <a:ext cx="214313" cy="17145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5179219" y="3801145"/>
            <a:ext cx="3364706" cy="3929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Στο τέλος του μήνα, το κρεμάμε στα </a:t>
            </a:r>
            <a:r>
              <a:rPr lang="en-US" sz="1090" b="1" dirty="0">
                <a:solidFill>
                  <a:srgbClr val="FF6B6B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δέντρα</a:t>
            </a: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 για να το πάρουν τα χελιδόνια για τη </a:t>
            </a:r>
            <a:r>
              <a:rPr lang="en-US" sz="1090" b="1" dirty="0">
                <a:solidFill>
                  <a:srgbClr val="FF6B6B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φωλιά</a:t>
            </a: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 τους!</a:t>
            </a:r>
            <a:endParaRPr lang="en-US" sz="115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70683" y="285750"/>
            <a:ext cx="5002606" cy="4800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2862" b="1" dirty="0">
                <a:solidFill>
                  <a:srgbClr val="2E8B57"/>
                </a:solidFill>
                <a:latin typeface="Fredoka One" pitchFamily="34" charset="0"/>
                <a:ea typeface="Fredoka One" pitchFamily="34" charset="-122"/>
                <a:cs typeface="Fredoka One" pitchFamily="34" charset="-120"/>
              </a:rPr>
              <a:t>Γιατί αγαπάμε αυτό το έθιμο;</a:t>
            </a:r>
            <a:endParaRPr lang="en-US" sz="2862" dirty="0"/>
          </a:p>
        </p:txBody>
      </p:sp>
      <p:sp>
        <p:nvSpPr>
          <p:cNvPr id="4" name="Shape 1"/>
          <p:cNvSpPr/>
          <p:nvPr/>
        </p:nvSpPr>
        <p:spPr>
          <a:xfrm>
            <a:off x="457200" y="908679"/>
            <a:ext cx="4383388" cy="694339"/>
          </a:xfrm>
          <a:prstGeom prst="rect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908679"/>
            <a:ext cx="4383388" cy="69433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6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Το έθιμο της Χελιδόνας είναι </a:t>
            </a:r>
            <a:r>
              <a:rPr lang="en-US" sz="1193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πολύ παλιό</a:t>
            </a:r>
            <a:r>
              <a:rPr lang="en-US" sz="126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 — το έκαναν και τα παιδιά στην </a:t>
            </a:r>
            <a:r>
              <a:rPr lang="en-US" sz="1193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αρχαία Ελλάδα</a:t>
            </a:r>
            <a:r>
              <a:rPr lang="en-US" sz="126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!</a:t>
            </a:r>
            <a:endParaRPr lang="en-US" sz="1269" dirty="0"/>
          </a:p>
        </p:txBody>
      </p:sp>
      <p:sp>
        <p:nvSpPr>
          <p:cNvPr id="6" name="Shape 3"/>
          <p:cNvSpPr/>
          <p:nvPr/>
        </p:nvSpPr>
        <p:spPr>
          <a:xfrm>
            <a:off x="457200" y="1745893"/>
            <a:ext cx="4383388" cy="33932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" y="1829832"/>
            <a:ext cx="214313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85825" y="1817331"/>
            <a:ext cx="113519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Η</a:t>
            </a:r>
            <a:endParaRPr lang="en-US" sz="1159" dirty="0"/>
          </a:p>
        </p:txBody>
      </p:sp>
      <p:sp>
        <p:nvSpPr>
          <p:cNvPr id="9" name="Text 5"/>
          <p:cNvSpPr/>
          <p:nvPr/>
        </p:nvSpPr>
        <p:spPr>
          <a:xfrm>
            <a:off x="999344" y="1817331"/>
            <a:ext cx="500732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Άνοιξη</a:t>
            </a:r>
            <a:endParaRPr lang="en-US" sz="1090" dirty="0"/>
          </a:p>
        </p:txBody>
      </p:sp>
      <p:sp>
        <p:nvSpPr>
          <p:cNvPr id="10" name="Text 6"/>
          <p:cNvSpPr/>
          <p:nvPr/>
        </p:nvSpPr>
        <p:spPr>
          <a:xfrm>
            <a:off x="1500076" y="1817331"/>
            <a:ext cx="1794002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έρχεται και η φύση ξυπνά!</a:t>
            </a:r>
            <a:endParaRPr lang="en-US" sz="1159" dirty="0"/>
          </a:p>
        </p:txBody>
      </p:sp>
      <p:sp>
        <p:nvSpPr>
          <p:cNvPr id="11" name="Shape 7"/>
          <p:cNvSpPr/>
          <p:nvPr/>
        </p:nvSpPr>
        <p:spPr>
          <a:xfrm>
            <a:off x="457200" y="2170947"/>
            <a:ext cx="4383388" cy="33932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6" y="2254886"/>
            <a:ext cx="214313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85825" y="2242384"/>
            <a:ext cx="169608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Τα</a:t>
            </a:r>
            <a:endParaRPr lang="en-US" sz="1159" dirty="0"/>
          </a:p>
        </p:txBody>
      </p:sp>
      <p:sp>
        <p:nvSpPr>
          <p:cNvPr id="14" name="Text 9"/>
          <p:cNvSpPr/>
          <p:nvPr/>
        </p:nvSpPr>
        <p:spPr>
          <a:xfrm>
            <a:off x="1055433" y="2242384"/>
            <a:ext cx="715156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χελιδόνια</a:t>
            </a:r>
            <a:endParaRPr lang="en-US" sz="1090" dirty="0"/>
          </a:p>
        </p:txBody>
      </p:sp>
      <p:sp>
        <p:nvSpPr>
          <p:cNvPr id="15" name="Text 10"/>
          <p:cNvSpPr/>
          <p:nvPr/>
        </p:nvSpPr>
        <p:spPr>
          <a:xfrm>
            <a:off x="1770590" y="2242384"/>
            <a:ext cx="1733420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επιστρέφουν από μακριά</a:t>
            </a:r>
            <a:endParaRPr lang="en-US" sz="1159" dirty="0"/>
          </a:p>
        </p:txBody>
      </p:sp>
      <p:sp>
        <p:nvSpPr>
          <p:cNvPr id="16" name="Shape 11"/>
          <p:cNvSpPr/>
          <p:nvPr/>
        </p:nvSpPr>
        <p:spPr>
          <a:xfrm>
            <a:off x="457200" y="2596000"/>
            <a:ext cx="4383388" cy="33932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6" y="2679939"/>
            <a:ext cx="214313" cy="17145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85825" y="2667437"/>
            <a:ext cx="990247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Μοιραζόμαστε</a:t>
            </a:r>
            <a:endParaRPr lang="en-US" sz="1159" dirty="0"/>
          </a:p>
        </p:txBody>
      </p:sp>
      <p:sp>
        <p:nvSpPr>
          <p:cNvPr id="19" name="Text 13"/>
          <p:cNvSpPr/>
          <p:nvPr/>
        </p:nvSpPr>
        <p:spPr>
          <a:xfrm>
            <a:off x="1876072" y="2667437"/>
            <a:ext cx="375270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χαρά</a:t>
            </a:r>
            <a:endParaRPr lang="en-US" sz="1090" dirty="0"/>
          </a:p>
        </p:txBody>
      </p:sp>
      <p:sp>
        <p:nvSpPr>
          <p:cNvPr id="20" name="Text 14"/>
          <p:cNvSpPr/>
          <p:nvPr/>
        </p:nvSpPr>
        <p:spPr>
          <a:xfrm>
            <a:off x="2251342" y="2667437"/>
            <a:ext cx="1110518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με τους γείτονες</a:t>
            </a:r>
            <a:endParaRPr lang="en-US" sz="1159" dirty="0"/>
          </a:p>
        </p:txBody>
      </p:sp>
      <p:sp>
        <p:nvSpPr>
          <p:cNvPr id="21" name="Shape 15"/>
          <p:cNvSpPr/>
          <p:nvPr/>
        </p:nvSpPr>
        <p:spPr>
          <a:xfrm>
            <a:off x="457200" y="3021053"/>
            <a:ext cx="4383388" cy="33932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6" y="3104992"/>
            <a:ext cx="214313" cy="17145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85825" y="3092490"/>
            <a:ext cx="660713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Τιμάμε τα</a:t>
            </a:r>
            <a:endParaRPr lang="en-US" sz="1159" dirty="0"/>
          </a:p>
        </p:txBody>
      </p:sp>
      <p:sp>
        <p:nvSpPr>
          <p:cNvPr id="24" name="Text 17"/>
          <p:cNvSpPr/>
          <p:nvPr/>
        </p:nvSpPr>
        <p:spPr>
          <a:xfrm>
            <a:off x="1546538" y="3092490"/>
            <a:ext cx="392292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έθιμά</a:t>
            </a:r>
            <a:endParaRPr lang="en-US" sz="1090" dirty="0"/>
          </a:p>
        </p:txBody>
      </p:sp>
      <p:sp>
        <p:nvSpPr>
          <p:cNvPr id="25" name="Text 18"/>
          <p:cNvSpPr/>
          <p:nvPr/>
        </p:nvSpPr>
        <p:spPr>
          <a:xfrm>
            <a:off x="1938830" y="3092490"/>
            <a:ext cx="988209" cy="1964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4A4A4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μας με αγάπη!</a:t>
            </a:r>
            <a:endParaRPr lang="en-US" sz="1159" dirty="0"/>
          </a:p>
        </p:txBody>
      </p:sp>
      <p:sp>
        <p:nvSpPr>
          <p:cNvPr id="26" name="Shape 19"/>
          <p:cNvSpPr/>
          <p:nvPr/>
        </p:nvSpPr>
        <p:spPr>
          <a:xfrm>
            <a:off x="5433547" y="908679"/>
            <a:ext cx="3214688" cy="2286000"/>
          </a:xfrm>
          <a:prstGeom prst="rect">
            <a:avLst/>
          </a:prstGeom>
          <a:solidFill>
            <a:srgbClr val="FFFFFF"/>
          </a:solidFill>
          <a:ln w="54864">
            <a:solidFill>
              <a:srgbClr val="FFFFFF"/>
            </a:solidFill>
            <a:prstDash val="solid"/>
          </a:ln>
        </p:spPr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3547" y="908679"/>
            <a:ext cx="3214688" cy="2286000"/>
          </a:xfrm>
          <a:prstGeom prst="rect">
            <a:avLst/>
          </a:prstGeom>
        </p:spPr>
      </p:pic>
      <p:sp>
        <p:nvSpPr>
          <p:cNvPr id="28" name="Shape 20"/>
          <p:cNvSpPr/>
          <p:nvPr/>
        </p:nvSpPr>
        <p:spPr>
          <a:xfrm>
            <a:off x="2271601" y="3660418"/>
            <a:ext cx="4600798" cy="632222"/>
          </a:xfrm>
          <a:prstGeom prst="roundRect">
            <a:avLst/>
          </a:prstGeom>
          <a:solidFill>
            <a:srgbClr val="FFB7B2"/>
          </a:solidFill>
          <a:ln/>
        </p:spPr>
      </p:sp>
      <p:sp>
        <p:nvSpPr>
          <p:cNvPr id="29" name="Text 21"/>
          <p:cNvSpPr/>
          <p:nvPr/>
        </p:nvSpPr>
        <p:spPr>
          <a:xfrm>
            <a:off x="2271601" y="3660418"/>
            <a:ext cx="4600798" cy="632222"/>
          </a:xfrm>
          <a:prstGeom prst="rect">
            <a:avLst/>
          </a:prstGeom>
          <a:noFill/>
          <a:ln/>
        </p:spPr>
        <p:txBody>
          <a:bodyPr wrap="square" lIns="510286" tIns="127508" rIns="510286" bIns="127508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92" dirty="0">
                <a:solidFill>
                  <a:srgbClr val="FFFFFF"/>
                </a:solidFill>
                <a:latin typeface="Fredoka One" pitchFamily="34" charset="0"/>
                <a:ea typeface="Fredoka One" pitchFamily="34" charset="-122"/>
                <a:cs typeface="Fredoka One" pitchFamily="34" charset="-120"/>
              </a:rPr>
              <a:t>Καλή Άνοιξη σε όλους! 🌸</a:t>
            </a:r>
            <a:endParaRPr lang="en-US" sz="25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246</Words>
  <Application>Microsoft Office PowerPoint</Application>
  <PresentationFormat>Προβολή στην οθόνη (16:9)</PresentationFormat>
  <Paragraphs>44</Paragraphs>
  <Slides>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2026-03-08T15:21:01Z</dcterms:created>
  <dcterms:modified xsi:type="dcterms:W3CDTF">2026-03-08T15:28:01Z</dcterms:modified>
</cp:coreProperties>
</file>